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handoutMasterIdLst>
    <p:handoutMasterId r:id="rId17"/>
  </p:handoutMasterIdLst>
  <p:sldIdLst>
    <p:sldId id="256" r:id="rId2"/>
    <p:sldId id="5705" r:id="rId3"/>
    <p:sldId id="5710" r:id="rId4"/>
    <p:sldId id="5714" r:id="rId5"/>
    <p:sldId id="5717" r:id="rId6"/>
    <p:sldId id="5703" r:id="rId7"/>
    <p:sldId id="5707" r:id="rId8"/>
    <p:sldId id="5722" r:id="rId9"/>
    <p:sldId id="5723" r:id="rId10"/>
    <p:sldId id="5712" r:id="rId11"/>
    <p:sldId id="5718" r:id="rId12"/>
    <p:sldId id="5719" r:id="rId13"/>
    <p:sldId id="5721" r:id="rId14"/>
    <p:sldId id="264" r:id="rId15"/>
  </p:sldIdLst>
  <p:sldSz cx="24384000" cy="13716000"/>
  <p:notesSz cx="6805613" cy="9939338"/>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342900" algn="ctr" defTabSz="821531"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685800" algn="ctr" defTabSz="821531"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028700" algn="ctr" defTabSz="821531"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371600" algn="ctr" defTabSz="821531"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714500" algn="ctr" defTabSz="821531"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057400" algn="ctr" defTabSz="821531"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2400300" algn="ctr" defTabSz="821531"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2743200" algn="ctr" defTabSz="821531"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4343" userDrawn="1">
          <p15:clr>
            <a:srgbClr val="A4A3A4"/>
          </p15:clr>
        </p15:guide>
        <p15:guide id="2" pos="774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0" clrIdx="0">
    <p:extLst>
      <p:ext uri="{19B8F6BF-5375-455C-9EA6-DF929625EA0E}">
        <p15:presenceInfo xmlns:p15="http://schemas.microsoft.com/office/powerpoint/2012/main" userId="user" providerId="None"/>
      </p:ext>
    </p:extLst>
  </p:cmAuthor>
  <p:cmAuthor id="2" name="Hyunjoo Kim (Korea, NIA)" initials="HK(N" lastIdx="1" clrIdx="1">
    <p:extLst>
      <p:ext uri="{19B8F6BF-5375-455C-9EA6-DF929625EA0E}">
        <p15:presenceInfo xmlns:p15="http://schemas.microsoft.com/office/powerpoint/2012/main" userId="S-1-5-21-4192776457-3522000840-3339471402-10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88C0"/>
    <a:srgbClr val="3C78D8"/>
    <a:srgbClr val="298ED7"/>
    <a:srgbClr val="8CC9EA"/>
    <a:srgbClr val="6C6C6C"/>
    <a:srgbClr val="243B7C"/>
    <a:srgbClr val="0060AA"/>
    <a:srgbClr val="345DAD"/>
    <a:srgbClr val="218CB4"/>
    <a:srgbClr val="43AA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Ref idx="maj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aj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Ref idx="maj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Ref idx="maj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Ref idx="minor">
          <a:srgbClr val="000000"/>
        </a:fontRef>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32" autoAdjust="0"/>
    <p:restoredTop sz="66667" autoAdjust="0"/>
  </p:normalViewPr>
  <p:slideViewPr>
    <p:cSldViewPr snapToGrid="0">
      <p:cViewPr varScale="1">
        <p:scale>
          <a:sx n="28" d="100"/>
          <a:sy n="28" d="100"/>
        </p:scale>
        <p:origin x="14" y="48"/>
      </p:cViewPr>
      <p:guideLst>
        <p:guide orient="horz" pos="4343"/>
        <p:guide pos="7748"/>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0" d="100"/>
          <a:sy n="60" d="100"/>
        </p:scale>
        <p:origin x="3274" y="3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DBE1FD-3BD3-4D1C-9F96-A03B0F3EEDE8}" type="doc">
      <dgm:prSet loTypeId="urn:microsoft.com/office/officeart/2005/8/layout/chart3" loCatId="cycle" qsTypeId="urn:microsoft.com/office/officeart/2005/8/quickstyle/simple1" qsCatId="simple" csTypeId="urn:microsoft.com/office/officeart/2005/8/colors/colorful1" csCatId="colorful" phldr="1"/>
      <dgm:spPr/>
    </dgm:pt>
    <dgm:pt modelId="{F1D04F0B-54C3-46E7-AE60-938DEECD32EE}">
      <dgm:prSet phldrT="[텍스트]" custT="1"/>
      <dgm:spPr/>
      <dgm:t>
        <a:bodyPr/>
        <a:lstStyle/>
        <a:p>
          <a:pPr latinLnBrk="1"/>
          <a:r>
            <a:rPr lang="en-US" altLang="ko-KR" sz="2800" dirty="0"/>
            <a:t> Prompt </a:t>
          </a:r>
          <a:r>
            <a:rPr lang="en-US" altLang="ko-KR" sz="2800" dirty="0" err="1"/>
            <a:t>Enginerring</a:t>
          </a:r>
          <a:endParaRPr lang="ko-KR" altLang="en-US" sz="2800" dirty="0"/>
        </a:p>
      </dgm:t>
    </dgm:pt>
    <dgm:pt modelId="{FAD0923D-03E2-46D5-A624-B65E4DCAA47E}" type="parTrans" cxnId="{029B91ED-71C6-4F0D-B647-38E5C63A69D3}">
      <dgm:prSet/>
      <dgm:spPr/>
      <dgm:t>
        <a:bodyPr/>
        <a:lstStyle/>
        <a:p>
          <a:pPr latinLnBrk="1"/>
          <a:endParaRPr lang="ko-KR" altLang="en-US" sz="2000"/>
        </a:p>
      </dgm:t>
    </dgm:pt>
    <dgm:pt modelId="{93A33624-3773-4AB1-8CE6-ABB75CA07402}" type="sibTrans" cxnId="{029B91ED-71C6-4F0D-B647-38E5C63A69D3}">
      <dgm:prSet/>
      <dgm:spPr/>
      <dgm:t>
        <a:bodyPr/>
        <a:lstStyle/>
        <a:p>
          <a:pPr latinLnBrk="1"/>
          <a:endParaRPr lang="ko-KR" altLang="en-US" sz="2000"/>
        </a:p>
      </dgm:t>
    </dgm:pt>
    <dgm:pt modelId="{CE73F50B-A65D-4B95-B43B-460827E0F3D7}">
      <dgm:prSet phldrT="[텍스트]" custT="1"/>
      <dgm:spPr/>
      <dgm:t>
        <a:bodyPr/>
        <a:lstStyle/>
        <a:p>
          <a:pPr latinLnBrk="1"/>
          <a:r>
            <a:rPr lang="en-US" altLang="ko-KR" sz="2800" dirty="0"/>
            <a:t>AI-based problem solve</a:t>
          </a:r>
          <a:endParaRPr lang="ko-KR" altLang="en-US" sz="2800" dirty="0"/>
        </a:p>
      </dgm:t>
    </dgm:pt>
    <dgm:pt modelId="{06C3BE6A-761C-4DFB-91AB-FAA4C7BE6A1C}" type="parTrans" cxnId="{90371D25-B3F3-42F4-9FA1-A56C5D20A859}">
      <dgm:prSet/>
      <dgm:spPr/>
      <dgm:t>
        <a:bodyPr/>
        <a:lstStyle/>
        <a:p>
          <a:pPr latinLnBrk="1"/>
          <a:endParaRPr lang="ko-KR" altLang="en-US" sz="2000"/>
        </a:p>
      </dgm:t>
    </dgm:pt>
    <dgm:pt modelId="{24CE7D68-9EA2-4266-AEA8-D1066C48D6C2}" type="sibTrans" cxnId="{90371D25-B3F3-42F4-9FA1-A56C5D20A859}">
      <dgm:prSet/>
      <dgm:spPr/>
      <dgm:t>
        <a:bodyPr/>
        <a:lstStyle/>
        <a:p>
          <a:pPr latinLnBrk="1"/>
          <a:endParaRPr lang="ko-KR" altLang="en-US" sz="2000"/>
        </a:p>
      </dgm:t>
    </dgm:pt>
    <dgm:pt modelId="{4E02C179-5543-497E-9323-C298EB277832}">
      <dgm:prSet phldrT="[텍스트]" custT="1"/>
      <dgm:spPr/>
      <dgm:t>
        <a:bodyPr/>
        <a:lstStyle/>
        <a:p>
          <a:pPr latinLnBrk="1"/>
          <a:r>
            <a:rPr lang="en-US" altLang="ko-KR" sz="2800" dirty="0" err="1"/>
            <a:t>AI&amp;Data</a:t>
          </a:r>
          <a:r>
            <a:rPr lang="en-US" altLang="ko-KR" sz="2800" dirty="0"/>
            <a:t> </a:t>
          </a:r>
          <a:r>
            <a:rPr lang="en-US" altLang="ko-KR" sz="2800" dirty="0" err="1"/>
            <a:t>Compentency</a:t>
          </a:r>
          <a:endParaRPr lang="ko-KR" altLang="en-US" sz="2800" dirty="0"/>
        </a:p>
      </dgm:t>
    </dgm:pt>
    <dgm:pt modelId="{5B6286B0-D8C7-412B-9053-6D0A20D84A9C}" type="parTrans" cxnId="{EDE0E259-4C46-4670-8FD6-421728949257}">
      <dgm:prSet/>
      <dgm:spPr/>
      <dgm:t>
        <a:bodyPr/>
        <a:lstStyle/>
        <a:p>
          <a:pPr latinLnBrk="1"/>
          <a:endParaRPr lang="ko-KR" altLang="en-US" sz="2000"/>
        </a:p>
      </dgm:t>
    </dgm:pt>
    <dgm:pt modelId="{6FED31FC-EC10-47D5-845E-504F0A990908}" type="sibTrans" cxnId="{EDE0E259-4C46-4670-8FD6-421728949257}">
      <dgm:prSet/>
      <dgm:spPr/>
      <dgm:t>
        <a:bodyPr/>
        <a:lstStyle/>
        <a:p>
          <a:pPr latinLnBrk="1"/>
          <a:endParaRPr lang="ko-KR" altLang="en-US" sz="2000"/>
        </a:p>
      </dgm:t>
    </dgm:pt>
    <dgm:pt modelId="{3C70D98C-C962-44A0-94E7-2BCB2877CCC9}">
      <dgm:prSet custT="1"/>
      <dgm:spPr/>
      <dgm:t>
        <a:bodyPr/>
        <a:lstStyle/>
        <a:p>
          <a:pPr latinLnBrk="1"/>
          <a:r>
            <a:rPr lang="en-US" altLang="ko-KR" sz="2800" dirty="0"/>
            <a:t>Critical think related on AI</a:t>
          </a:r>
          <a:endParaRPr lang="ko-KR" altLang="en-US" sz="2800" dirty="0"/>
        </a:p>
      </dgm:t>
    </dgm:pt>
    <dgm:pt modelId="{7C4BA318-F330-40E0-80D7-9D429D96B317}" type="parTrans" cxnId="{5431E167-D1CA-4D68-8066-9B90F3CB0E7A}">
      <dgm:prSet/>
      <dgm:spPr/>
      <dgm:t>
        <a:bodyPr/>
        <a:lstStyle/>
        <a:p>
          <a:pPr latinLnBrk="1"/>
          <a:endParaRPr lang="ko-KR" altLang="en-US" sz="2000"/>
        </a:p>
      </dgm:t>
    </dgm:pt>
    <dgm:pt modelId="{2C406D56-4985-439D-AB46-1BB0A22DE907}" type="sibTrans" cxnId="{5431E167-D1CA-4D68-8066-9B90F3CB0E7A}">
      <dgm:prSet/>
      <dgm:spPr/>
      <dgm:t>
        <a:bodyPr/>
        <a:lstStyle/>
        <a:p>
          <a:pPr latinLnBrk="1"/>
          <a:endParaRPr lang="ko-KR" altLang="en-US" sz="2000"/>
        </a:p>
      </dgm:t>
    </dgm:pt>
    <dgm:pt modelId="{137E764F-4067-448E-B80B-799C24986D62}">
      <dgm:prSet custT="1"/>
      <dgm:spPr/>
      <dgm:t>
        <a:bodyPr/>
        <a:lstStyle/>
        <a:p>
          <a:pPr latinLnBrk="1"/>
          <a:r>
            <a:rPr lang="en-US" altLang="ko-KR" sz="2800" dirty="0" err="1"/>
            <a:t>Ethical&amp;Social</a:t>
          </a:r>
          <a:r>
            <a:rPr lang="en-US" altLang="ko-KR" sz="2800" dirty="0"/>
            <a:t> influence on AI</a:t>
          </a:r>
        </a:p>
        <a:p>
          <a:pPr latinLnBrk="1"/>
          <a:r>
            <a:rPr lang="en-US" altLang="ko-KR" sz="2800" dirty="0"/>
            <a:t>(</a:t>
          </a:r>
          <a:r>
            <a:rPr lang="en-US" altLang="ko-KR" sz="2800" dirty="0" err="1"/>
            <a:t>e.g.Responsible</a:t>
          </a:r>
          <a:r>
            <a:rPr lang="en-US" altLang="ko-KR" sz="2800" dirty="0"/>
            <a:t> AI)</a:t>
          </a:r>
          <a:endParaRPr lang="ko-KR" altLang="en-US" sz="2800" dirty="0"/>
        </a:p>
      </dgm:t>
    </dgm:pt>
    <dgm:pt modelId="{79C88576-4334-4707-BB5A-F5908B59C861}" type="parTrans" cxnId="{2D1030CB-5BFF-4A2A-B59C-648CEAFA8CFB}">
      <dgm:prSet/>
      <dgm:spPr/>
      <dgm:t>
        <a:bodyPr/>
        <a:lstStyle/>
        <a:p>
          <a:pPr latinLnBrk="1"/>
          <a:endParaRPr lang="ko-KR" altLang="en-US" sz="2000"/>
        </a:p>
      </dgm:t>
    </dgm:pt>
    <dgm:pt modelId="{81212D3F-D29B-40B9-9B36-E60F2F16A7AD}" type="sibTrans" cxnId="{2D1030CB-5BFF-4A2A-B59C-648CEAFA8CFB}">
      <dgm:prSet/>
      <dgm:spPr/>
      <dgm:t>
        <a:bodyPr/>
        <a:lstStyle/>
        <a:p>
          <a:pPr latinLnBrk="1"/>
          <a:endParaRPr lang="ko-KR" altLang="en-US" sz="2000"/>
        </a:p>
      </dgm:t>
    </dgm:pt>
    <dgm:pt modelId="{718473C9-8D56-4868-97D4-00C310A78416}" type="pres">
      <dgm:prSet presAssocID="{41DBE1FD-3BD3-4D1C-9F96-A03B0F3EEDE8}" presName="compositeShape" presStyleCnt="0">
        <dgm:presLayoutVars>
          <dgm:chMax val="7"/>
          <dgm:dir/>
          <dgm:resizeHandles val="exact"/>
        </dgm:presLayoutVars>
      </dgm:prSet>
      <dgm:spPr/>
    </dgm:pt>
    <dgm:pt modelId="{AFBC7A32-FB96-4B7F-91B5-E82895D3E91D}" type="pres">
      <dgm:prSet presAssocID="{41DBE1FD-3BD3-4D1C-9F96-A03B0F3EEDE8}" presName="wedge1" presStyleLbl="node1" presStyleIdx="0" presStyleCnt="5" custLinFactNeighborX="-3741" custLinFactNeighborY="5783"/>
      <dgm:spPr/>
    </dgm:pt>
    <dgm:pt modelId="{820C8BC1-A4CE-4561-884E-6236162F7F53}" type="pres">
      <dgm:prSet presAssocID="{41DBE1FD-3BD3-4D1C-9F96-A03B0F3EEDE8}" presName="wedge1Tx" presStyleLbl="node1" presStyleIdx="0" presStyleCnt="5">
        <dgm:presLayoutVars>
          <dgm:chMax val="0"/>
          <dgm:chPref val="0"/>
          <dgm:bulletEnabled val="1"/>
        </dgm:presLayoutVars>
      </dgm:prSet>
      <dgm:spPr/>
    </dgm:pt>
    <dgm:pt modelId="{6262ECED-3543-47DE-81A0-839ECAA84F1E}" type="pres">
      <dgm:prSet presAssocID="{41DBE1FD-3BD3-4D1C-9F96-A03B0F3EEDE8}" presName="wedge2" presStyleLbl="node1" presStyleIdx="1" presStyleCnt="5"/>
      <dgm:spPr/>
    </dgm:pt>
    <dgm:pt modelId="{CB85C091-5386-4588-9B84-E5E138E21146}" type="pres">
      <dgm:prSet presAssocID="{41DBE1FD-3BD3-4D1C-9F96-A03B0F3EEDE8}" presName="wedge2Tx" presStyleLbl="node1" presStyleIdx="1" presStyleCnt="5">
        <dgm:presLayoutVars>
          <dgm:chMax val="0"/>
          <dgm:chPref val="0"/>
          <dgm:bulletEnabled val="1"/>
        </dgm:presLayoutVars>
      </dgm:prSet>
      <dgm:spPr/>
    </dgm:pt>
    <dgm:pt modelId="{1C4135C7-1D38-4634-A794-50DCB86939B9}" type="pres">
      <dgm:prSet presAssocID="{41DBE1FD-3BD3-4D1C-9F96-A03B0F3EEDE8}" presName="wedge3" presStyleLbl="node1" presStyleIdx="2" presStyleCnt="5"/>
      <dgm:spPr/>
    </dgm:pt>
    <dgm:pt modelId="{CBB71C65-E596-4123-BB1B-A0BCEDB89783}" type="pres">
      <dgm:prSet presAssocID="{41DBE1FD-3BD3-4D1C-9F96-A03B0F3EEDE8}" presName="wedge3Tx" presStyleLbl="node1" presStyleIdx="2" presStyleCnt="5">
        <dgm:presLayoutVars>
          <dgm:chMax val="0"/>
          <dgm:chPref val="0"/>
          <dgm:bulletEnabled val="1"/>
        </dgm:presLayoutVars>
      </dgm:prSet>
      <dgm:spPr/>
    </dgm:pt>
    <dgm:pt modelId="{D3194D46-D6EE-4D3E-84B8-26DCE6D71C22}" type="pres">
      <dgm:prSet presAssocID="{41DBE1FD-3BD3-4D1C-9F96-A03B0F3EEDE8}" presName="wedge4" presStyleLbl="node1" presStyleIdx="3" presStyleCnt="5"/>
      <dgm:spPr/>
    </dgm:pt>
    <dgm:pt modelId="{8DCF4349-0FDD-4209-A851-946B05349D40}" type="pres">
      <dgm:prSet presAssocID="{41DBE1FD-3BD3-4D1C-9F96-A03B0F3EEDE8}" presName="wedge4Tx" presStyleLbl="node1" presStyleIdx="3" presStyleCnt="5">
        <dgm:presLayoutVars>
          <dgm:chMax val="0"/>
          <dgm:chPref val="0"/>
          <dgm:bulletEnabled val="1"/>
        </dgm:presLayoutVars>
      </dgm:prSet>
      <dgm:spPr/>
    </dgm:pt>
    <dgm:pt modelId="{3F1153A9-202A-4B04-9FB7-DBC27DC08DCB}" type="pres">
      <dgm:prSet presAssocID="{41DBE1FD-3BD3-4D1C-9F96-A03B0F3EEDE8}" presName="wedge5" presStyleLbl="node1" presStyleIdx="4" presStyleCnt="5"/>
      <dgm:spPr/>
    </dgm:pt>
    <dgm:pt modelId="{89107333-D53E-48E4-9346-880B32CB0DD8}" type="pres">
      <dgm:prSet presAssocID="{41DBE1FD-3BD3-4D1C-9F96-A03B0F3EEDE8}" presName="wedge5Tx" presStyleLbl="node1" presStyleIdx="4" presStyleCnt="5">
        <dgm:presLayoutVars>
          <dgm:chMax val="0"/>
          <dgm:chPref val="0"/>
          <dgm:bulletEnabled val="1"/>
        </dgm:presLayoutVars>
      </dgm:prSet>
      <dgm:spPr/>
    </dgm:pt>
  </dgm:ptLst>
  <dgm:cxnLst>
    <dgm:cxn modelId="{16B97314-7591-4608-90D7-290B77D63084}" type="presOf" srcId="{3C70D98C-C962-44A0-94E7-2BCB2877CCC9}" destId="{CBB71C65-E596-4123-BB1B-A0BCEDB89783}" srcOrd="1" destOrd="0" presId="urn:microsoft.com/office/officeart/2005/8/layout/chart3"/>
    <dgm:cxn modelId="{90371D25-B3F3-42F4-9FA1-A56C5D20A859}" srcId="{41DBE1FD-3BD3-4D1C-9F96-A03B0F3EEDE8}" destId="{CE73F50B-A65D-4B95-B43B-460827E0F3D7}" srcOrd="1" destOrd="0" parTransId="{06C3BE6A-761C-4DFB-91AB-FAA4C7BE6A1C}" sibTransId="{24CE7D68-9EA2-4266-AEA8-D1066C48D6C2}"/>
    <dgm:cxn modelId="{BB6D5E33-5AE3-4A75-A619-29C930C7E6DF}" type="presOf" srcId="{4E02C179-5543-497E-9323-C298EB277832}" destId="{3F1153A9-202A-4B04-9FB7-DBC27DC08DCB}" srcOrd="0" destOrd="0" presId="urn:microsoft.com/office/officeart/2005/8/layout/chart3"/>
    <dgm:cxn modelId="{820DDC46-4724-42A0-822B-179C6110BCE4}" type="presOf" srcId="{137E764F-4067-448E-B80B-799C24986D62}" destId="{D3194D46-D6EE-4D3E-84B8-26DCE6D71C22}" srcOrd="0" destOrd="0" presId="urn:microsoft.com/office/officeart/2005/8/layout/chart3"/>
    <dgm:cxn modelId="{5431E167-D1CA-4D68-8066-9B90F3CB0E7A}" srcId="{41DBE1FD-3BD3-4D1C-9F96-A03B0F3EEDE8}" destId="{3C70D98C-C962-44A0-94E7-2BCB2877CCC9}" srcOrd="2" destOrd="0" parTransId="{7C4BA318-F330-40E0-80D7-9D429D96B317}" sibTransId="{2C406D56-4985-439D-AB46-1BB0A22DE907}"/>
    <dgm:cxn modelId="{47015F4B-F182-43A2-971C-335035527DC0}" type="presOf" srcId="{F1D04F0B-54C3-46E7-AE60-938DEECD32EE}" destId="{820C8BC1-A4CE-4561-884E-6236162F7F53}" srcOrd="1" destOrd="0" presId="urn:microsoft.com/office/officeart/2005/8/layout/chart3"/>
    <dgm:cxn modelId="{5BB71F50-9C2D-4EF8-A298-E7BDEC83FBC1}" type="presOf" srcId="{F1D04F0B-54C3-46E7-AE60-938DEECD32EE}" destId="{AFBC7A32-FB96-4B7F-91B5-E82895D3E91D}" srcOrd="0" destOrd="0" presId="urn:microsoft.com/office/officeart/2005/8/layout/chart3"/>
    <dgm:cxn modelId="{EDE0E259-4C46-4670-8FD6-421728949257}" srcId="{41DBE1FD-3BD3-4D1C-9F96-A03B0F3EEDE8}" destId="{4E02C179-5543-497E-9323-C298EB277832}" srcOrd="4" destOrd="0" parTransId="{5B6286B0-D8C7-412B-9053-6D0A20D84A9C}" sibTransId="{6FED31FC-EC10-47D5-845E-504F0A990908}"/>
    <dgm:cxn modelId="{98713287-4684-46DC-B36B-3E4AC2582203}" type="presOf" srcId="{137E764F-4067-448E-B80B-799C24986D62}" destId="{8DCF4349-0FDD-4209-A851-946B05349D40}" srcOrd="1" destOrd="0" presId="urn:microsoft.com/office/officeart/2005/8/layout/chart3"/>
    <dgm:cxn modelId="{75D2D5B2-FECE-4F18-8AD5-2AF32CA8B65D}" type="presOf" srcId="{4E02C179-5543-497E-9323-C298EB277832}" destId="{89107333-D53E-48E4-9346-880B32CB0DD8}" srcOrd="1" destOrd="0" presId="urn:microsoft.com/office/officeart/2005/8/layout/chart3"/>
    <dgm:cxn modelId="{6F8316CA-E0B3-43C5-857C-C6AE1F24CFEE}" type="presOf" srcId="{CE73F50B-A65D-4B95-B43B-460827E0F3D7}" destId="{CB85C091-5386-4588-9B84-E5E138E21146}" srcOrd="1" destOrd="0" presId="urn:microsoft.com/office/officeart/2005/8/layout/chart3"/>
    <dgm:cxn modelId="{2D1030CB-5BFF-4A2A-B59C-648CEAFA8CFB}" srcId="{41DBE1FD-3BD3-4D1C-9F96-A03B0F3EEDE8}" destId="{137E764F-4067-448E-B80B-799C24986D62}" srcOrd="3" destOrd="0" parTransId="{79C88576-4334-4707-BB5A-F5908B59C861}" sibTransId="{81212D3F-D29B-40B9-9B36-E60F2F16A7AD}"/>
    <dgm:cxn modelId="{97322FD6-A3C2-4FF7-965B-FFF55620E50D}" type="presOf" srcId="{41DBE1FD-3BD3-4D1C-9F96-A03B0F3EEDE8}" destId="{718473C9-8D56-4868-97D4-00C310A78416}" srcOrd="0" destOrd="0" presId="urn:microsoft.com/office/officeart/2005/8/layout/chart3"/>
    <dgm:cxn modelId="{F3F96FD6-C23F-44E0-A9B0-5D55F2760F0C}" type="presOf" srcId="{3C70D98C-C962-44A0-94E7-2BCB2877CCC9}" destId="{1C4135C7-1D38-4634-A794-50DCB86939B9}" srcOrd="0" destOrd="0" presId="urn:microsoft.com/office/officeart/2005/8/layout/chart3"/>
    <dgm:cxn modelId="{029B91ED-71C6-4F0D-B647-38E5C63A69D3}" srcId="{41DBE1FD-3BD3-4D1C-9F96-A03B0F3EEDE8}" destId="{F1D04F0B-54C3-46E7-AE60-938DEECD32EE}" srcOrd="0" destOrd="0" parTransId="{FAD0923D-03E2-46D5-A624-B65E4DCAA47E}" sibTransId="{93A33624-3773-4AB1-8CE6-ABB75CA07402}"/>
    <dgm:cxn modelId="{58C6EDFF-F348-4A7D-B741-F96E3CEFE9EA}" type="presOf" srcId="{CE73F50B-A65D-4B95-B43B-460827E0F3D7}" destId="{6262ECED-3543-47DE-81A0-839ECAA84F1E}" srcOrd="0" destOrd="0" presId="urn:microsoft.com/office/officeart/2005/8/layout/chart3"/>
    <dgm:cxn modelId="{DD191DAB-C45E-4DD8-ACA7-EF4F5849B490}" type="presParOf" srcId="{718473C9-8D56-4868-97D4-00C310A78416}" destId="{AFBC7A32-FB96-4B7F-91B5-E82895D3E91D}" srcOrd="0" destOrd="0" presId="urn:microsoft.com/office/officeart/2005/8/layout/chart3"/>
    <dgm:cxn modelId="{EB8EF1BB-5FE6-45AF-BD33-E13F8AEA037A}" type="presParOf" srcId="{718473C9-8D56-4868-97D4-00C310A78416}" destId="{820C8BC1-A4CE-4561-884E-6236162F7F53}" srcOrd="1" destOrd="0" presId="urn:microsoft.com/office/officeart/2005/8/layout/chart3"/>
    <dgm:cxn modelId="{8A8EE585-FC52-4FAD-A528-28421053EA07}" type="presParOf" srcId="{718473C9-8D56-4868-97D4-00C310A78416}" destId="{6262ECED-3543-47DE-81A0-839ECAA84F1E}" srcOrd="2" destOrd="0" presId="urn:microsoft.com/office/officeart/2005/8/layout/chart3"/>
    <dgm:cxn modelId="{BDD851FD-D87C-44EF-AFB6-5AA42D99354F}" type="presParOf" srcId="{718473C9-8D56-4868-97D4-00C310A78416}" destId="{CB85C091-5386-4588-9B84-E5E138E21146}" srcOrd="3" destOrd="0" presId="urn:microsoft.com/office/officeart/2005/8/layout/chart3"/>
    <dgm:cxn modelId="{3964D822-A56F-4DD8-A49D-8B8ED1F7A401}" type="presParOf" srcId="{718473C9-8D56-4868-97D4-00C310A78416}" destId="{1C4135C7-1D38-4634-A794-50DCB86939B9}" srcOrd="4" destOrd="0" presId="urn:microsoft.com/office/officeart/2005/8/layout/chart3"/>
    <dgm:cxn modelId="{1E048A83-37D6-4E85-8D5D-CC6D932F93C1}" type="presParOf" srcId="{718473C9-8D56-4868-97D4-00C310A78416}" destId="{CBB71C65-E596-4123-BB1B-A0BCEDB89783}" srcOrd="5" destOrd="0" presId="urn:microsoft.com/office/officeart/2005/8/layout/chart3"/>
    <dgm:cxn modelId="{E37F0060-7B21-45DC-965E-3CDB887C5F47}" type="presParOf" srcId="{718473C9-8D56-4868-97D4-00C310A78416}" destId="{D3194D46-D6EE-4D3E-84B8-26DCE6D71C22}" srcOrd="6" destOrd="0" presId="urn:microsoft.com/office/officeart/2005/8/layout/chart3"/>
    <dgm:cxn modelId="{0871271A-FE0A-4C4C-80BF-1E79E8A58508}" type="presParOf" srcId="{718473C9-8D56-4868-97D4-00C310A78416}" destId="{8DCF4349-0FDD-4209-A851-946B05349D40}" srcOrd="7" destOrd="0" presId="urn:microsoft.com/office/officeart/2005/8/layout/chart3"/>
    <dgm:cxn modelId="{654AD70B-F851-4990-B239-9D2910C795E3}" type="presParOf" srcId="{718473C9-8D56-4868-97D4-00C310A78416}" destId="{3F1153A9-202A-4B04-9FB7-DBC27DC08DCB}" srcOrd="8" destOrd="0" presId="urn:microsoft.com/office/officeart/2005/8/layout/chart3"/>
    <dgm:cxn modelId="{865F86BD-104C-4C1B-9A5E-2C8A31AE9B69}" type="presParOf" srcId="{718473C9-8D56-4868-97D4-00C310A78416}" destId="{89107333-D53E-48E4-9346-880B32CB0DD8}" srcOrd="9"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BC7A32-FB96-4B7F-91B5-E82895D3E91D}">
      <dsp:nvSpPr>
        <dsp:cNvPr id="0" name=""/>
        <dsp:cNvSpPr/>
      </dsp:nvSpPr>
      <dsp:spPr>
        <a:xfrm>
          <a:off x="3917032" y="1019677"/>
          <a:ext cx="7906870" cy="7906870"/>
        </a:xfrm>
        <a:prstGeom prst="pie">
          <a:avLst>
            <a:gd name="adj1" fmla="val 16200000"/>
            <a:gd name="adj2" fmla="val 2052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latinLnBrk="1">
            <a:lnSpc>
              <a:spcPct val="90000"/>
            </a:lnSpc>
            <a:spcBef>
              <a:spcPct val="0"/>
            </a:spcBef>
            <a:spcAft>
              <a:spcPct val="35000"/>
            </a:spcAft>
            <a:buNone/>
          </a:pPr>
          <a:r>
            <a:rPr lang="en-US" altLang="ko-KR" sz="2800" kern="1200" dirty="0"/>
            <a:t> Prompt </a:t>
          </a:r>
          <a:r>
            <a:rPr lang="en-US" altLang="ko-KR" sz="2800" kern="1200" dirty="0" err="1"/>
            <a:t>Enginerring</a:t>
          </a:r>
          <a:endParaRPr lang="ko-KR" altLang="en-US" sz="2800" kern="1200" dirty="0"/>
        </a:p>
      </dsp:txBody>
      <dsp:txXfrm>
        <a:off x="7970244" y="2201001"/>
        <a:ext cx="2682688" cy="1835523"/>
      </dsp:txXfrm>
    </dsp:sp>
    <dsp:sp modelId="{6262ECED-3543-47DE-81A0-839ECAA84F1E}">
      <dsp:nvSpPr>
        <dsp:cNvPr id="0" name=""/>
        <dsp:cNvSpPr/>
      </dsp:nvSpPr>
      <dsp:spPr>
        <a:xfrm>
          <a:off x="3936088" y="943647"/>
          <a:ext cx="7906870" cy="7906870"/>
        </a:xfrm>
        <a:prstGeom prst="pie">
          <a:avLst>
            <a:gd name="adj1" fmla="val 20520000"/>
            <a:gd name="adj2" fmla="val 324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latinLnBrk="1">
            <a:lnSpc>
              <a:spcPct val="90000"/>
            </a:lnSpc>
            <a:spcBef>
              <a:spcPct val="0"/>
            </a:spcBef>
            <a:spcAft>
              <a:spcPct val="35000"/>
            </a:spcAft>
            <a:buNone/>
          </a:pPr>
          <a:r>
            <a:rPr lang="en-US" altLang="ko-KR" sz="2800" kern="1200" dirty="0"/>
            <a:t>AI-based problem solve</a:t>
          </a:r>
          <a:endParaRPr lang="ko-KR" altLang="en-US" sz="2800" kern="1200" dirty="0"/>
        </a:p>
      </dsp:txBody>
      <dsp:txXfrm>
        <a:off x="9103792" y="4520564"/>
        <a:ext cx="2353235" cy="1986130"/>
      </dsp:txXfrm>
    </dsp:sp>
    <dsp:sp modelId="{1C4135C7-1D38-4634-A794-50DCB86939B9}">
      <dsp:nvSpPr>
        <dsp:cNvPr id="0" name=""/>
        <dsp:cNvSpPr/>
      </dsp:nvSpPr>
      <dsp:spPr>
        <a:xfrm>
          <a:off x="3936088" y="943647"/>
          <a:ext cx="7906870" cy="7906870"/>
        </a:xfrm>
        <a:prstGeom prst="pie">
          <a:avLst>
            <a:gd name="adj1" fmla="val 3240000"/>
            <a:gd name="adj2" fmla="val 756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latinLnBrk="1">
            <a:lnSpc>
              <a:spcPct val="90000"/>
            </a:lnSpc>
            <a:spcBef>
              <a:spcPct val="0"/>
            </a:spcBef>
            <a:spcAft>
              <a:spcPct val="35000"/>
            </a:spcAft>
            <a:buNone/>
          </a:pPr>
          <a:r>
            <a:rPr lang="en-US" altLang="ko-KR" sz="2800" kern="1200" dirty="0"/>
            <a:t>Critical think related on AI</a:t>
          </a:r>
          <a:endParaRPr lang="ko-KR" altLang="en-US" sz="2800" kern="1200" dirty="0"/>
        </a:p>
      </dsp:txBody>
      <dsp:txXfrm>
        <a:off x="6477582" y="6873800"/>
        <a:ext cx="2823882" cy="1694329"/>
      </dsp:txXfrm>
    </dsp:sp>
    <dsp:sp modelId="{D3194D46-D6EE-4D3E-84B8-26DCE6D71C22}">
      <dsp:nvSpPr>
        <dsp:cNvPr id="0" name=""/>
        <dsp:cNvSpPr/>
      </dsp:nvSpPr>
      <dsp:spPr>
        <a:xfrm>
          <a:off x="3936088" y="943647"/>
          <a:ext cx="7906870" cy="7906870"/>
        </a:xfrm>
        <a:prstGeom prst="pie">
          <a:avLst>
            <a:gd name="adj1" fmla="val 7560000"/>
            <a:gd name="adj2" fmla="val 1188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latinLnBrk="1">
            <a:lnSpc>
              <a:spcPct val="90000"/>
            </a:lnSpc>
            <a:spcBef>
              <a:spcPct val="0"/>
            </a:spcBef>
            <a:spcAft>
              <a:spcPct val="35000"/>
            </a:spcAft>
            <a:buNone/>
          </a:pPr>
          <a:r>
            <a:rPr lang="en-US" altLang="ko-KR" sz="2800" kern="1200" dirty="0" err="1"/>
            <a:t>Ethical&amp;Social</a:t>
          </a:r>
          <a:r>
            <a:rPr lang="en-US" altLang="ko-KR" sz="2800" kern="1200" dirty="0"/>
            <a:t> influence on AI</a:t>
          </a:r>
        </a:p>
        <a:p>
          <a:pPr marL="0" lvl="0" indent="0" algn="ctr" defTabSz="1244600" latinLnBrk="1">
            <a:lnSpc>
              <a:spcPct val="90000"/>
            </a:lnSpc>
            <a:spcBef>
              <a:spcPct val="0"/>
            </a:spcBef>
            <a:spcAft>
              <a:spcPct val="35000"/>
            </a:spcAft>
            <a:buNone/>
          </a:pPr>
          <a:r>
            <a:rPr lang="en-US" altLang="ko-KR" sz="2800" kern="1200" dirty="0"/>
            <a:t>(</a:t>
          </a:r>
          <a:r>
            <a:rPr lang="en-US" altLang="ko-KR" sz="2800" kern="1200" dirty="0" err="1"/>
            <a:t>e.g.Responsible</a:t>
          </a:r>
          <a:r>
            <a:rPr lang="en-US" altLang="ko-KR" sz="2800" kern="1200" dirty="0"/>
            <a:t> AI)</a:t>
          </a:r>
          <a:endParaRPr lang="ko-KR" altLang="en-US" sz="2800" kern="1200" dirty="0"/>
        </a:p>
      </dsp:txBody>
      <dsp:txXfrm>
        <a:off x="4312605" y="4520564"/>
        <a:ext cx="2353235" cy="1986130"/>
      </dsp:txXfrm>
    </dsp:sp>
    <dsp:sp modelId="{3F1153A9-202A-4B04-9FB7-DBC27DC08DCB}">
      <dsp:nvSpPr>
        <dsp:cNvPr id="0" name=""/>
        <dsp:cNvSpPr/>
      </dsp:nvSpPr>
      <dsp:spPr>
        <a:xfrm>
          <a:off x="3936088" y="943647"/>
          <a:ext cx="7906870" cy="7906870"/>
        </a:xfrm>
        <a:prstGeom prst="pie">
          <a:avLst>
            <a:gd name="adj1" fmla="val 11880000"/>
            <a:gd name="adj2" fmla="val 1620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latinLnBrk="1">
            <a:lnSpc>
              <a:spcPct val="90000"/>
            </a:lnSpc>
            <a:spcBef>
              <a:spcPct val="0"/>
            </a:spcBef>
            <a:spcAft>
              <a:spcPct val="35000"/>
            </a:spcAft>
            <a:buNone/>
          </a:pPr>
          <a:r>
            <a:rPr lang="en-US" altLang="ko-KR" sz="2800" kern="1200" dirty="0" err="1"/>
            <a:t>AI&amp;Data</a:t>
          </a:r>
          <a:r>
            <a:rPr lang="en-US" altLang="ko-KR" sz="2800" kern="1200" dirty="0"/>
            <a:t> </a:t>
          </a:r>
          <a:r>
            <a:rPr lang="en-US" altLang="ko-KR" sz="2800" kern="1200" dirty="0" err="1"/>
            <a:t>Compentency</a:t>
          </a:r>
          <a:endParaRPr lang="ko-KR" altLang="en-US" sz="2800" kern="1200" dirty="0"/>
        </a:p>
      </dsp:txBody>
      <dsp:txXfrm>
        <a:off x="5089173" y="2148503"/>
        <a:ext cx="2682688" cy="1835523"/>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E3AD6AB5-C3CE-42DB-A8EE-076BD4DAB864}"/>
              </a:ext>
            </a:extLst>
          </p:cNvPr>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US"/>
          </a:p>
        </p:txBody>
      </p:sp>
      <p:sp>
        <p:nvSpPr>
          <p:cNvPr id="3" name="날짜 개체 틀 2">
            <a:extLst>
              <a:ext uri="{FF2B5EF4-FFF2-40B4-BE49-F238E27FC236}">
                <a16:creationId xmlns:a16="http://schemas.microsoft.com/office/drawing/2014/main" id="{51D918F6-CC1B-4ED6-9DC4-61A1C3A95B6B}"/>
              </a:ext>
            </a:extLst>
          </p:cNvPr>
          <p:cNvSpPr>
            <a:spLocks noGrp="1"/>
          </p:cNvSpPr>
          <p:nvPr>
            <p:ph type="dt" sz="quarter" idx="1"/>
          </p:nvPr>
        </p:nvSpPr>
        <p:spPr>
          <a:xfrm>
            <a:off x="3854450" y="0"/>
            <a:ext cx="2949575" cy="498475"/>
          </a:xfrm>
          <a:prstGeom prst="rect">
            <a:avLst/>
          </a:prstGeom>
        </p:spPr>
        <p:txBody>
          <a:bodyPr vert="horz" lIns="91440" tIns="45720" rIns="91440" bIns="45720" rtlCol="0"/>
          <a:lstStyle>
            <a:lvl1pPr algn="r">
              <a:defRPr sz="1200"/>
            </a:lvl1pPr>
          </a:lstStyle>
          <a:p>
            <a:fld id="{450077D0-B168-4D51-8BF2-BC88B3139735}" type="datetimeFigureOut">
              <a:rPr lang="en-US" smtClean="0"/>
              <a:t>12/5/2024</a:t>
            </a:fld>
            <a:endParaRPr lang="en-US"/>
          </a:p>
        </p:txBody>
      </p:sp>
      <p:sp>
        <p:nvSpPr>
          <p:cNvPr id="4" name="바닥글 개체 틀 3">
            <a:extLst>
              <a:ext uri="{FF2B5EF4-FFF2-40B4-BE49-F238E27FC236}">
                <a16:creationId xmlns:a16="http://schemas.microsoft.com/office/drawing/2014/main" id="{0849282D-FA98-472C-BF25-0935ADCD24A4}"/>
              </a:ext>
            </a:extLst>
          </p:cNvPr>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lang="en-US"/>
          </a:p>
        </p:txBody>
      </p:sp>
      <p:sp>
        <p:nvSpPr>
          <p:cNvPr id="5" name="슬라이드 번호 개체 틀 4">
            <a:extLst>
              <a:ext uri="{FF2B5EF4-FFF2-40B4-BE49-F238E27FC236}">
                <a16:creationId xmlns:a16="http://schemas.microsoft.com/office/drawing/2014/main" id="{990812A5-398A-47AD-A982-A4EE1438AC84}"/>
              </a:ext>
            </a:extLst>
          </p:cNvPr>
          <p:cNvSpPr>
            <a:spLocks noGrp="1"/>
          </p:cNvSpPr>
          <p:nvPr>
            <p:ph type="sldNum" sz="quarter" idx="3"/>
          </p:nvPr>
        </p:nvSpPr>
        <p:spPr>
          <a:xfrm>
            <a:off x="3854450" y="9440863"/>
            <a:ext cx="2949575" cy="498475"/>
          </a:xfrm>
          <a:prstGeom prst="rect">
            <a:avLst/>
          </a:prstGeom>
        </p:spPr>
        <p:txBody>
          <a:bodyPr vert="horz" lIns="91440" tIns="45720" rIns="91440" bIns="45720" rtlCol="0" anchor="b"/>
          <a:lstStyle>
            <a:lvl1pPr algn="r">
              <a:defRPr sz="1200"/>
            </a:lvl1pPr>
          </a:lstStyle>
          <a:p>
            <a:fld id="{AC9DB7D3-0622-47B4-AC8C-D6D8E77036BD}" type="slidenum">
              <a:rPr lang="en-US" smtClean="0"/>
              <a:t>‹#›</a:t>
            </a:fld>
            <a:endParaRPr lang="en-US"/>
          </a:p>
        </p:txBody>
      </p:sp>
    </p:spTree>
    <p:extLst>
      <p:ext uri="{BB962C8B-B14F-4D97-AF65-F5344CB8AC3E}">
        <p14:creationId xmlns:p14="http://schemas.microsoft.com/office/powerpoint/2010/main" val="5912511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9" name="Shape 69"/>
          <p:cNvSpPr>
            <a:spLocks noGrp="1" noRot="1" noChangeAspect="1"/>
          </p:cNvSpPr>
          <p:nvPr>
            <p:ph type="sldImg"/>
          </p:nvPr>
        </p:nvSpPr>
        <p:spPr>
          <a:xfrm>
            <a:off x="92075" y="746125"/>
            <a:ext cx="6623050" cy="3725863"/>
          </a:xfrm>
          <a:prstGeom prst="rect">
            <a:avLst/>
          </a:prstGeom>
        </p:spPr>
        <p:txBody>
          <a:bodyPr/>
          <a:lstStyle/>
          <a:p>
            <a:endParaRPr/>
          </a:p>
        </p:txBody>
      </p:sp>
      <p:sp>
        <p:nvSpPr>
          <p:cNvPr id="70" name="Shape 70"/>
          <p:cNvSpPr>
            <a:spLocks noGrp="1"/>
          </p:cNvSpPr>
          <p:nvPr>
            <p:ph type="body" sz="quarter" idx="1"/>
          </p:nvPr>
        </p:nvSpPr>
        <p:spPr>
          <a:xfrm>
            <a:off x="92075" y="4721186"/>
            <a:ext cx="6623050" cy="5083214"/>
          </a:xfrm>
          <a:prstGeom prst="rect">
            <a:avLst/>
          </a:prstGeom>
        </p:spPr>
        <p:txBody>
          <a:bodyPr/>
          <a:lstStyle/>
          <a:p>
            <a:endParaRPr/>
          </a:p>
        </p:txBody>
      </p:sp>
      <p:sp>
        <p:nvSpPr>
          <p:cNvPr id="4" name="슬라이드 번호 개체 틀 3">
            <a:extLst>
              <a:ext uri="{FF2B5EF4-FFF2-40B4-BE49-F238E27FC236}">
                <a16:creationId xmlns:a16="http://schemas.microsoft.com/office/drawing/2014/main" id="{7012EC15-FB1B-42C4-BE5F-6536FDCB4FD7}"/>
              </a:ext>
            </a:extLst>
          </p:cNvPr>
          <p:cNvSpPr>
            <a:spLocks noGrp="1"/>
          </p:cNvSpPr>
          <p:nvPr>
            <p:ph type="sldNum" sz="quarter" idx="5"/>
          </p:nvPr>
        </p:nvSpPr>
        <p:spPr>
          <a:xfrm>
            <a:off x="3854450" y="9440863"/>
            <a:ext cx="2949575" cy="498475"/>
          </a:xfrm>
          <a:prstGeom prst="rect">
            <a:avLst/>
          </a:prstGeom>
        </p:spPr>
        <p:txBody>
          <a:bodyPr vert="horz" lIns="91440" tIns="45720" rIns="91440" bIns="45720" rtlCol="0" anchor="b"/>
          <a:lstStyle>
            <a:lvl1pPr algn="r">
              <a:defRPr sz="1200"/>
            </a:lvl1pPr>
          </a:lstStyle>
          <a:p>
            <a:fld id="{D59B3B5C-824B-4112-9681-C77B927454AC}" type="slidenum">
              <a:rPr lang="en-US" smtClean="0"/>
              <a:t>‹#›</a:t>
            </a:fld>
            <a:endParaRPr lang="en-US"/>
          </a:p>
        </p:txBody>
      </p:sp>
    </p:spTree>
  </p:cSld>
  <p:clrMap bg1="lt1" tx1="dk1" bg2="lt2" tx2="dk2" accent1="accent1" accent2="accent2" accent3="accent3" accent4="accent4" accent5="accent5" accent6="accent6" hlink="hlink" folHlink="folHlink"/>
  <p:notesStyle>
    <a:lvl1pPr defTabSz="584200" latinLnBrk="0">
      <a:defRPr sz="1600">
        <a:latin typeface="Lucida Grande"/>
        <a:ea typeface="Lucida Grande"/>
        <a:cs typeface="Lucida Grande"/>
        <a:sym typeface="Lucida Grande"/>
      </a:defRPr>
    </a:lvl1pPr>
    <a:lvl2pPr indent="228600" defTabSz="584200" latinLnBrk="0">
      <a:defRPr sz="1600">
        <a:latin typeface="Lucida Grande"/>
        <a:ea typeface="Lucida Grande"/>
        <a:cs typeface="Lucida Grande"/>
        <a:sym typeface="Lucida Grande"/>
      </a:defRPr>
    </a:lvl2pPr>
    <a:lvl3pPr indent="457200" defTabSz="584200" latinLnBrk="0">
      <a:defRPr sz="1600">
        <a:latin typeface="Lucida Grande"/>
        <a:ea typeface="Lucida Grande"/>
        <a:cs typeface="Lucida Grande"/>
        <a:sym typeface="Lucida Grande"/>
      </a:defRPr>
    </a:lvl3pPr>
    <a:lvl4pPr indent="685800" defTabSz="584200" latinLnBrk="0">
      <a:defRPr sz="1600">
        <a:latin typeface="Lucida Grande"/>
        <a:ea typeface="Lucida Grande"/>
        <a:cs typeface="Lucida Grande"/>
        <a:sym typeface="Lucida Grande"/>
      </a:defRPr>
    </a:lvl4pPr>
    <a:lvl5pPr indent="914400" defTabSz="584200" latinLnBrk="0">
      <a:defRPr sz="1600">
        <a:latin typeface="Lucida Grande"/>
        <a:ea typeface="Lucida Grande"/>
        <a:cs typeface="Lucida Grande"/>
        <a:sym typeface="Lucida Grande"/>
      </a:defRPr>
    </a:lvl5pPr>
    <a:lvl6pPr indent="1143000" defTabSz="584200" latinLnBrk="0">
      <a:defRPr sz="1600">
        <a:latin typeface="Lucida Grande"/>
        <a:ea typeface="Lucida Grande"/>
        <a:cs typeface="Lucida Grande"/>
        <a:sym typeface="Lucida Grande"/>
      </a:defRPr>
    </a:lvl6pPr>
    <a:lvl7pPr indent="1371600" defTabSz="584200" latinLnBrk="0">
      <a:defRPr sz="1600">
        <a:latin typeface="Lucida Grande"/>
        <a:ea typeface="Lucida Grande"/>
        <a:cs typeface="Lucida Grande"/>
        <a:sym typeface="Lucida Grande"/>
      </a:defRPr>
    </a:lvl7pPr>
    <a:lvl8pPr indent="1600200" defTabSz="584200" latinLnBrk="0">
      <a:defRPr sz="1600">
        <a:latin typeface="Lucida Grande"/>
        <a:ea typeface="Lucida Grande"/>
        <a:cs typeface="Lucida Grande"/>
        <a:sym typeface="Lucida Grande"/>
      </a:defRPr>
    </a:lvl8pPr>
    <a:lvl9pPr indent="1828800" defTabSz="584200" latinLnBrk="0">
      <a:defRPr sz="16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a:xfrm>
            <a:off x="209007" y="4721186"/>
            <a:ext cx="6506118" cy="4994314"/>
          </a:xfrm>
        </p:spPr>
        <p:txBody>
          <a:bodyPr/>
          <a:lstStyle/>
          <a:p>
            <a:r>
              <a:rPr lang="en-US" sz="1400" dirty="0"/>
              <a:t>Good</a:t>
            </a:r>
            <a:r>
              <a:rPr lang="ko-KR" altLang="en-US" sz="1400" dirty="0"/>
              <a:t> </a:t>
            </a:r>
            <a:r>
              <a:rPr lang="en-US" altLang="ko-KR" sz="1400" dirty="0"/>
              <a:t>morning,</a:t>
            </a:r>
            <a:r>
              <a:rPr lang="ko-KR" altLang="en-US" sz="1400" dirty="0"/>
              <a:t> </a:t>
            </a:r>
            <a:r>
              <a:rPr lang="en-US" altLang="ko-KR" sz="1400" dirty="0"/>
              <a:t>Distinguished Ladies and gentlemen. </a:t>
            </a:r>
          </a:p>
          <a:p>
            <a:r>
              <a:rPr lang="en-US" sz="1400" dirty="0"/>
              <a:t>My name is </a:t>
            </a:r>
            <a:r>
              <a:rPr lang="en-US" sz="1400" dirty="0" err="1"/>
              <a:t>Deokwon</a:t>
            </a:r>
            <a:r>
              <a:rPr lang="en-US" sz="1400" dirty="0"/>
              <a:t> </a:t>
            </a:r>
            <a:r>
              <a:rPr lang="en-US" sz="1400" dirty="0" err="1"/>
              <a:t>Heo</a:t>
            </a:r>
            <a:r>
              <a:rPr lang="en-US" sz="1400" dirty="0"/>
              <a:t> and I am the Principal manager of the National Information Society Agency. </a:t>
            </a:r>
          </a:p>
          <a:p>
            <a:endParaRPr lang="en-US" sz="1400" dirty="0"/>
          </a:p>
          <a:p>
            <a:r>
              <a:rPr lang="en-US" sz="1400" dirty="0"/>
              <a:t>I am very honored to present in front of the digital government leaders from around the world.</a:t>
            </a:r>
          </a:p>
          <a:p>
            <a:r>
              <a:rPr lang="en-US" sz="1400" dirty="0"/>
              <a:t>The previous speakers have presented Korean policies and cases that utilize AI and data, which are the core technologies of digital government.</a:t>
            </a:r>
          </a:p>
          <a:p>
            <a:endParaRPr lang="en-US" sz="1400" dirty="0"/>
          </a:p>
          <a:p>
            <a:r>
              <a:rPr lang="en-US" sz="1400" dirty="0"/>
              <a:t>Therefore, I would like to take a look back at the projects we have worked on together on digital government, discuss how we should prepare for government transformation through AI, and what you should expect from this AI digital government workshop.</a:t>
            </a:r>
          </a:p>
          <a:p>
            <a:endParaRPr lang="en-US" sz="1400" dirty="0"/>
          </a:p>
          <a:p>
            <a:r>
              <a:rPr lang="ko-KR" altLang="en-US" sz="1400" dirty="0"/>
              <a:t>안녕하세요</a:t>
            </a:r>
            <a:r>
              <a:rPr lang="en-US" altLang="ko-KR" sz="1400" dirty="0"/>
              <a:t>. </a:t>
            </a:r>
            <a:r>
              <a:rPr lang="ko-KR" altLang="en-US" sz="1400" dirty="0"/>
              <a:t>저는 </a:t>
            </a:r>
            <a:r>
              <a:rPr lang="en-US" altLang="ko-KR" sz="1400" dirty="0"/>
              <a:t>National Information Society Agency(</a:t>
            </a:r>
            <a:r>
              <a:rPr lang="ko-KR" altLang="en-US" sz="1400" dirty="0" err="1"/>
              <a:t>한국지능정보사회진흥원</a:t>
            </a:r>
            <a:r>
              <a:rPr lang="en-US" altLang="ko-KR" sz="1400" dirty="0"/>
              <a:t>)</a:t>
            </a:r>
            <a:r>
              <a:rPr lang="ko-KR" altLang="en-US" sz="1400" dirty="0"/>
              <a:t>의 </a:t>
            </a:r>
            <a:r>
              <a:rPr lang="en-US" altLang="ko-KR" sz="1400" dirty="0"/>
              <a:t>Principal Manager(</a:t>
            </a:r>
            <a:r>
              <a:rPr lang="ko-KR" altLang="en-US" sz="1400" dirty="0"/>
              <a:t>책임</a:t>
            </a:r>
            <a:r>
              <a:rPr lang="en-US" altLang="ko-KR" sz="1400" dirty="0"/>
              <a:t>)</a:t>
            </a:r>
            <a:r>
              <a:rPr lang="ko-KR" altLang="en-US" sz="1400" dirty="0"/>
              <a:t>인 </a:t>
            </a:r>
            <a:r>
              <a:rPr lang="en-US" altLang="ko-KR" sz="1400" dirty="0" err="1"/>
              <a:t>Deokwon</a:t>
            </a:r>
            <a:r>
              <a:rPr lang="en-US" altLang="ko-KR" sz="1400" dirty="0"/>
              <a:t> </a:t>
            </a:r>
            <a:r>
              <a:rPr lang="en-US" altLang="ko-KR" sz="1400" dirty="0" err="1"/>
              <a:t>Heo</a:t>
            </a:r>
            <a:r>
              <a:rPr lang="en-US" altLang="ko-KR" sz="1400" dirty="0"/>
              <a:t>(</a:t>
            </a:r>
            <a:r>
              <a:rPr lang="ko-KR" altLang="en-US" sz="1400" dirty="0" err="1"/>
              <a:t>허덕원</a:t>
            </a:r>
            <a:r>
              <a:rPr lang="en-US" altLang="ko-KR" sz="1400" dirty="0"/>
              <a:t>)</a:t>
            </a:r>
            <a:r>
              <a:rPr lang="ko-KR" altLang="en-US" sz="1400" dirty="0"/>
              <a:t>입니다</a:t>
            </a:r>
            <a:r>
              <a:rPr lang="en-US" altLang="ko-KR" sz="1400" dirty="0"/>
              <a:t>. </a:t>
            </a:r>
          </a:p>
          <a:p>
            <a:endParaRPr lang="en-US" altLang="ko-KR" sz="1400" dirty="0"/>
          </a:p>
          <a:p>
            <a:r>
              <a:rPr lang="ko-KR" altLang="en-US" sz="1400" dirty="0"/>
              <a:t>각국의 디지털정부를 이끌고 계신 리더분들 앞에서 발표하게 되어 매우 영광으로 생각합니다</a:t>
            </a:r>
            <a:r>
              <a:rPr lang="en-US" altLang="ko-KR" sz="1400" dirty="0"/>
              <a:t>.</a:t>
            </a:r>
          </a:p>
          <a:p>
            <a:r>
              <a:rPr lang="ko-KR" altLang="en-US" sz="1400" dirty="0"/>
              <a:t>앞서 발표해주신 분들이 디지털정부의 핵심기술인 </a:t>
            </a:r>
            <a:r>
              <a:rPr lang="en-US" altLang="ko-KR" sz="1400" dirty="0"/>
              <a:t>AI</a:t>
            </a:r>
            <a:r>
              <a:rPr lang="ko-KR" altLang="en-US" sz="1400" dirty="0"/>
              <a:t>와 데이터를 활용한 다양한 한국 정책과 사례를 </a:t>
            </a:r>
            <a:r>
              <a:rPr lang="ko-KR" altLang="en-US" sz="1400" dirty="0" err="1"/>
              <a:t>소개해주셨습니다</a:t>
            </a:r>
            <a:r>
              <a:rPr lang="en-US" altLang="ko-KR" sz="1400" dirty="0"/>
              <a:t>.</a:t>
            </a:r>
          </a:p>
          <a:p>
            <a:endParaRPr lang="en-US" altLang="ko-KR" sz="1400" dirty="0"/>
          </a:p>
          <a:p>
            <a:r>
              <a:rPr lang="ko-KR" altLang="en-US" sz="1400" dirty="0"/>
              <a:t>따라서</a:t>
            </a:r>
            <a:r>
              <a:rPr lang="en-US" altLang="ko-KR" sz="1400" dirty="0"/>
              <a:t>, </a:t>
            </a:r>
            <a:r>
              <a:rPr lang="ko-KR" altLang="en-US" sz="1400" dirty="0"/>
              <a:t>저는 우리가 그동안 디지털정부를 주제로 협력해온 프로젝트를 다시 한 번 돌아보고</a:t>
            </a:r>
            <a:r>
              <a:rPr lang="en-US" altLang="ko-KR" sz="1400" dirty="0"/>
              <a:t>, </a:t>
            </a:r>
          </a:p>
          <a:p>
            <a:r>
              <a:rPr lang="en-US" altLang="ko-KR" sz="1400" dirty="0"/>
              <a:t>AI</a:t>
            </a:r>
            <a:r>
              <a:rPr lang="ko-KR" altLang="en-US" sz="1400" dirty="0"/>
              <a:t>를 통한 정부혁신을 위해 어떤 준비를 해야 할지</a:t>
            </a:r>
            <a:r>
              <a:rPr lang="en-US" altLang="ko-KR" sz="1400" dirty="0"/>
              <a:t>,</a:t>
            </a:r>
          </a:p>
          <a:p>
            <a:r>
              <a:rPr lang="ko-KR" altLang="en-US" sz="1400" dirty="0"/>
              <a:t>그리고 이번 </a:t>
            </a:r>
            <a:r>
              <a:rPr lang="en-US" altLang="ko-KR" sz="1400" dirty="0"/>
              <a:t>AI </a:t>
            </a:r>
            <a:r>
              <a:rPr lang="ko-KR" altLang="en-US" sz="1400" dirty="0"/>
              <a:t>주제의 디지털정부 워크샵에서 어떤 점을 중점적으로 바라보면 좋을지에 대해 이야기를 나눠보고 싶습니다</a:t>
            </a:r>
            <a:r>
              <a:rPr lang="en-US" altLang="ko-KR" sz="1400" dirty="0"/>
              <a:t>.</a:t>
            </a:r>
          </a:p>
          <a:p>
            <a:endParaRPr lang="en-US" sz="1400" dirty="0"/>
          </a:p>
        </p:txBody>
      </p:sp>
    </p:spTree>
    <p:extLst>
      <p:ext uri="{BB962C8B-B14F-4D97-AF65-F5344CB8AC3E}">
        <p14:creationId xmlns:p14="http://schemas.microsoft.com/office/powerpoint/2010/main" val="1519524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a:t>이런 조직차원의 노력을 바탕으로 저희 </a:t>
            </a:r>
            <a:r>
              <a:rPr lang="en-US" altLang="ko-KR" dirty="0"/>
              <a:t>NIA</a:t>
            </a:r>
            <a:r>
              <a:rPr lang="ko-KR" altLang="en-US" dirty="0"/>
              <a:t>는 </a:t>
            </a:r>
            <a:r>
              <a:rPr lang="en-US" altLang="ko-KR" dirty="0"/>
              <a:t>AI</a:t>
            </a:r>
            <a:r>
              <a:rPr lang="ko-KR" altLang="en-US" dirty="0"/>
              <a:t>와 관련한 국제협력도 함께 하고 있습니다</a:t>
            </a:r>
            <a:r>
              <a:rPr lang="en-US" altLang="ko-KR" dirty="0"/>
              <a:t>.</a:t>
            </a:r>
          </a:p>
          <a:p>
            <a:endParaRPr lang="en-US" altLang="ko-KR" dirty="0"/>
          </a:p>
          <a:p>
            <a:r>
              <a:rPr lang="ko-KR" altLang="en-US" dirty="0"/>
              <a:t>한국의 행정안전부와 </a:t>
            </a:r>
            <a:r>
              <a:rPr lang="en-US" altLang="ko-KR" dirty="0"/>
              <a:t>NIA</a:t>
            </a:r>
            <a:r>
              <a:rPr lang="ko-KR" altLang="en-US" dirty="0"/>
              <a:t>가 디지털정부 주제로 협력을 희망하는 국가와 </a:t>
            </a:r>
            <a:r>
              <a:rPr lang="en-US" altLang="ko-KR" dirty="0"/>
              <a:t>DGCC</a:t>
            </a:r>
            <a:r>
              <a:rPr lang="ko-KR" altLang="en-US" dirty="0"/>
              <a:t>를 구축하여 정책컨설팅과 시스템 구축을 추진하고 있습니다</a:t>
            </a:r>
            <a:r>
              <a:rPr lang="en-US" altLang="ko-KR" dirty="0"/>
              <a:t>.</a:t>
            </a:r>
          </a:p>
          <a:p>
            <a:r>
              <a:rPr lang="ko-KR" altLang="en-US" dirty="0"/>
              <a:t>실제로 구축 체계가 마련되면 한국에서는 </a:t>
            </a:r>
            <a:r>
              <a:rPr lang="en-US" altLang="ko-KR" dirty="0"/>
              <a:t>NIA</a:t>
            </a:r>
            <a:r>
              <a:rPr lang="ko-KR" altLang="en-US" dirty="0"/>
              <a:t>의 전문가를 파견하여 최대 </a:t>
            </a:r>
            <a:r>
              <a:rPr lang="en-US" altLang="ko-KR" dirty="0"/>
              <a:t>3</a:t>
            </a:r>
            <a:r>
              <a:rPr lang="ko-KR" altLang="en-US" dirty="0"/>
              <a:t>년간 해당 국가의 정부부처에서 함께 활동하게 됩니다</a:t>
            </a:r>
            <a:r>
              <a:rPr lang="en-US" altLang="ko-KR" dirty="0"/>
              <a:t>.</a:t>
            </a:r>
          </a:p>
          <a:p>
            <a:endParaRPr lang="en-US" altLang="ko-KR" dirty="0"/>
          </a:p>
          <a:p>
            <a:r>
              <a:rPr lang="ko-KR" altLang="en-US" dirty="0"/>
              <a:t>현재까지 함께 협력을 추진한 국가는 </a:t>
            </a:r>
            <a:r>
              <a:rPr lang="en-US" altLang="ko-KR" dirty="0"/>
              <a:t>11</a:t>
            </a:r>
            <a:r>
              <a:rPr lang="ko-KR" altLang="en-US" dirty="0"/>
              <a:t>개국으로</a:t>
            </a:r>
            <a:r>
              <a:rPr lang="en-US" altLang="ko-KR" dirty="0"/>
              <a:t>, </a:t>
            </a:r>
            <a:r>
              <a:rPr lang="ko-KR" altLang="en-US" dirty="0"/>
              <a:t>여기 캄보디아에도 </a:t>
            </a:r>
            <a:r>
              <a:rPr lang="en-US" altLang="ko-KR" dirty="0"/>
              <a:t>Ministry of Post </a:t>
            </a:r>
            <a:r>
              <a:rPr lang="en-US" altLang="ko-KR" dirty="0" err="1"/>
              <a:t>Telecommuninications</a:t>
            </a:r>
            <a:r>
              <a:rPr lang="en-US" altLang="ko-KR" dirty="0"/>
              <a:t> (MPTC)</a:t>
            </a:r>
            <a:r>
              <a:rPr lang="ko-KR" altLang="en-US" dirty="0"/>
              <a:t>와 올해부터 협력 체계를 맺고 디지털정부와 관련한 정책자문과 같은 다양한 활동을 벌이고 있습니다</a:t>
            </a:r>
            <a:r>
              <a:rPr lang="en-US" altLang="ko-KR" dirty="0"/>
              <a:t>.</a:t>
            </a:r>
          </a:p>
          <a:p>
            <a:endParaRPr lang="en-US" altLang="ko-KR" dirty="0"/>
          </a:p>
          <a:p>
            <a:r>
              <a:rPr lang="en-US" altLang="ko-KR" dirty="0"/>
              <a:t>Based on these organizational efforts, the NIA is also engaged in international cooperation on AI.</a:t>
            </a:r>
          </a:p>
          <a:p>
            <a:endParaRPr lang="en-US" altLang="ko-KR" dirty="0"/>
          </a:p>
          <a:p>
            <a:r>
              <a:rPr lang="en-US" altLang="ko-KR" dirty="0"/>
              <a:t>Korea's Ministry of the Interior and Safety and the NIA are establishing a Digital Government Cooperation Center (DGCC) with countries that want to collaborate on digital government.</a:t>
            </a:r>
          </a:p>
          <a:p>
            <a:endParaRPr lang="en-US" altLang="ko-KR" dirty="0"/>
          </a:p>
          <a:p>
            <a:r>
              <a:rPr lang="en-US" altLang="ko-KR" dirty="0"/>
              <a:t>In this project, Korea is sending experts from the NIA to work with government agencies in the country for up to three years.</a:t>
            </a:r>
          </a:p>
          <a:p>
            <a:endParaRPr lang="en-US" altLang="ko-KR" dirty="0"/>
          </a:p>
          <a:p>
            <a:r>
              <a:rPr lang="en-US" altLang="ko-KR" dirty="0"/>
              <a:t>Currently, 11 countries have cooperated with us, including Cambodia, where we established a cooperation system with the Ministry of Post and Telecommunications (MPTC) this year and are engaged in various activities such as policy consulting related to digital government.</a:t>
            </a:r>
          </a:p>
          <a:p>
            <a:endParaRPr lang="ko-KR" altLang="en-US" dirty="0"/>
          </a:p>
        </p:txBody>
      </p:sp>
      <p:sp>
        <p:nvSpPr>
          <p:cNvPr id="4" name="슬라이드 번호 개체 틀 3"/>
          <p:cNvSpPr>
            <a:spLocks noGrp="1"/>
          </p:cNvSpPr>
          <p:nvPr>
            <p:ph type="sldNum" sz="quarter" idx="5"/>
          </p:nvPr>
        </p:nvSpPr>
        <p:spPr/>
        <p:txBody>
          <a:bodyPr/>
          <a:lstStyle/>
          <a:p>
            <a:fld id="{D59B3B5C-824B-4112-9681-C77B927454AC}" type="slidenum">
              <a:rPr lang="en-US" smtClean="0"/>
              <a:t>10</a:t>
            </a:fld>
            <a:endParaRPr lang="en-US"/>
          </a:p>
        </p:txBody>
      </p:sp>
    </p:spTree>
    <p:extLst>
      <p:ext uri="{BB962C8B-B14F-4D97-AF65-F5344CB8AC3E}">
        <p14:creationId xmlns:p14="http://schemas.microsoft.com/office/powerpoint/2010/main" val="2835666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DGCC </a:t>
            </a:r>
            <a:r>
              <a:rPr lang="ko-KR" altLang="en-US" dirty="0"/>
              <a:t>협력은 다음과 같은 형태로 진행됩니다</a:t>
            </a:r>
            <a:r>
              <a:rPr lang="en-US" altLang="ko-KR" dirty="0"/>
              <a:t>.</a:t>
            </a:r>
          </a:p>
          <a:p>
            <a:endParaRPr lang="en-US" altLang="ko-KR" dirty="0"/>
          </a:p>
          <a:p>
            <a:r>
              <a:rPr lang="ko-KR" altLang="en-US" dirty="0"/>
              <a:t>특히 최근에는 </a:t>
            </a:r>
            <a:r>
              <a:rPr lang="en-US" altLang="ko-KR" dirty="0"/>
              <a:t>AI</a:t>
            </a:r>
            <a:r>
              <a:rPr lang="ko-KR" altLang="en-US" dirty="0"/>
              <a:t>와 관련된 전략을 수립하기 위한 정책 컨설팅을 추진하거나</a:t>
            </a:r>
            <a:r>
              <a:rPr lang="en-US" altLang="ko-KR" dirty="0"/>
              <a:t>, AI</a:t>
            </a:r>
            <a:r>
              <a:rPr lang="ko-KR" altLang="en-US" dirty="0"/>
              <a:t>를 주제로 한 공공서비스 파일럿 프로젝트를 추진하는 등 협력국에서 희망하는 형태에 맞춰 구체적인 협력 프로젝트를 진행하고 있습니다</a:t>
            </a:r>
            <a:r>
              <a:rPr lang="en-US" altLang="ko-KR" dirty="0"/>
              <a:t>.</a:t>
            </a:r>
          </a:p>
          <a:p>
            <a:endParaRPr lang="en-US" altLang="ko-KR" dirty="0"/>
          </a:p>
          <a:p>
            <a:r>
              <a:rPr lang="en-US" altLang="ko-KR" dirty="0"/>
              <a:t>Specific DGCC collaborations usually take the following forms.</a:t>
            </a:r>
          </a:p>
          <a:p>
            <a:endParaRPr lang="en-US" altLang="ko-KR" dirty="0"/>
          </a:p>
          <a:p>
            <a:r>
              <a:rPr lang="en-US" altLang="ko-KR" dirty="0"/>
              <a:t>In particular, in recent years, we have been conducting specific cooperation projects in accordance with the wishes of partner countries, such as policy consulting to establish strategies related to AI and public service pilot projects on AI.</a:t>
            </a:r>
            <a:endParaRPr lang="ko-KR" altLang="en-US" dirty="0"/>
          </a:p>
        </p:txBody>
      </p:sp>
      <p:sp>
        <p:nvSpPr>
          <p:cNvPr id="4" name="슬라이드 번호 개체 틀 3"/>
          <p:cNvSpPr>
            <a:spLocks noGrp="1"/>
          </p:cNvSpPr>
          <p:nvPr>
            <p:ph type="sldNum" sz="quarter" idx="5"/>
          </p:nvPr>
        </p:nvSpPr>
        <p:spPr/>
        <p:txBody>
          <a:bodyPr/>
          <a:lstStyle/>
          <a:p>
            <a:fld id="{D59B3B5C-824B-4112-9681-C77B927454AC}" type="slidenum">
              <a:rPr lang="en-US" smtClean="0"/>
              <a:t>11</a:t>
            </a:fld>
            <a:endParaRPr lang="en-US"/>
          </a:p>
        </p:txBody>
      </p:sp>
    </p:spTree>
    <p:extLst>
      <p:ext uri="{BB962C8B-B14F-4D97-AF65-F5344CB8AC3E}">
        <p14:creationId xmlns:p14="http://schemas.microsoft.com/office/powerpoint/2010/main" val="4096235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a:t>또 하나의 협력 모델은 </a:t>
            </a:r>
            <a:r>
              <a:rPr lang="en-US" altLang="ko-KR" dirty="0"/>
              <a:t>AI Development Center</a:t>
            </a:r>
            <a:r>
              <a:rPr lang="ko-KR" altLang="en-US" dirty="0"/>
              <a:t>입니다</a:t>
            </a:r>
            <a:r>
              <a:rPr lang="en-US" altLang="ko-KR" dirty="0"/>
              <a:t>.</a:t>
            </a:r>
          </a:p>
          <a:p>
            <a:endParaRPr lang="en-US" altLang="ko-KR" dirty="0"/>
          </a:p>
          <a:p>
            <a:r>
              <a:rPr lang="en-US" altLang="ko-KR" dirty="0"/>
              <a:t>AIDC</a:t>
            </a:r>
            <a:r>
              <a:rPr lang="ko-KR" altLang="en-US" dirty="0"/>
              <a:t>의 컨셉은 간단하지만 강력합니다</a:t>
            </a:r>
            <a:r>
              <a:rPr lang="en-US" altLang="ko-KR" dirty="0"/>
              <a:t>.</a:t>
            </a:r>
          </a:p>
          <a:p>
            <a:r>
              <a:rPr lang="ko-KR" altLang="en-US" dirty="0"/>
              <a:t>협력국의 대학이나</a:t>
            </a:r>
            <a:r>
              <a:rPr lang="en-US" altLang="ko-KR" dirty="0"/>
              <a:t>, </a:t>
            </a:r>
            <a:r>
              <a:rPr lang="ko-KR" altLang="en-US" dirty="0"/>
              <a:t>시민센터 등 가용한 공간을 활용하여 리모델링하고</a:t>
            </a:r>
            <a:r>
              <a:rPr lang="en-US" altLang="ko-KR" dirty="0"/>
              <a:t>, AI</a:t>
            </a:r>
            <a:r>
              <a:rPr lang="ko-KR" altLang="en-US" dirty="0"/>
              <a:t>와 관련한 장비와 시설을 제공합니다</a:t>
            </a:r>
            <a:r>
              <a:rPr lang="en-US" altLang="ko-KR" dirty="0"/>
              <a:t>. </a:t>
            </a:r>
          </a:p>
          <a:p>
            <a:r>
              <a:rPr lang="ko-KR" altLang="en-US" dirty="0"/>
              <a:t>이에 그치지 않고 관리자를 대상으로 디지털 전환과 관련한 역량강화를 제공합니다</a:t>
            </a:r>
            <a:r>
              <a:rPr lang="en-US" altLang="ko-KR" dirty="0"/>
              <a:t>.</a:t>
            </a:r>
          </a:p>
          <a:p>
            <a:endParaRPr lang="en-US" altLang="ko-KR" dirty="0"/>
          </a:p>
          <a:p>
            <a:endParaRPr lang="en-US" altLang="ko-KR" dirty="0"/>
          </a:p>
          <a:p>
            <a:r>
              <a:rPr lang="en-US" altLang="ko-KR" dirty="0"/>
              <a:t>Another collaborative model is the AI Development Center.</a:t>
            </a:r>
          </a:p>
          <a:p>
            <a:endParaRPr lang="en-US" altLang="ko-KR" dirty="0"/>
          </a:p>
          <a:p>
            <a:r>
              <a:rPr lang="en-US" altLang="ko-KR" dirty="0"/>
              <a:t>The concept of an AIDC is simple but powerful.</a:t>
            </a:r>
          </a:p>
          <a:p>
            <a:r>
              <a:rPr lang="en-US" altLang="ko-KR" dirty="0"/>
              <a:t>We renovate available space in partner countries, such as universities or civic centers, and provide AI-related equipment and facilities. We also provide digital transformation capacity building for leaders.</a:t>
            </a:r>
          </a:p>
          <a:p>
            <a:endParaRPr lang="en-US" altLang="ko-KR" dirty="0"/>
          </a:p>
        </p:txBody>
      </p:sp>
      <p:sp>
        <p:nvSpPr>
          <p:cNvPr id="4" name="슬라이드 번호 개체 틀 3"/>
          <p:cNvSpPr>
            <a:spLocks noGrp="1"/>
          </p:cNvSpPr>
          <p:nvPr>
            <p:ph type="sldNum" sz="quarter" idx="5"/>
          </p:nvPr>
        </p:nvSpPr>
        <p:spPr/>
        <p:txBody>
          <a:bodyPr/>
          <a:lstStyle/>
          <a:p>
            <a:fld id="{D59B3B5C-824B-4112-9681-C77B927454AC}" type="slidenum">
              <a:rPr lang="en-US" smtClean="0"/>
              <a:t>12</a:t>
            </a:fld>
            <a:endParaRPr lang="en-US"/>
          </a:p>
        </p:txBody>
      </p:sp>
    </p:spTree>
    <p:extLst>
      <p:ext uri="{BB962C8B-B14F-4D97-AF65-F5344CB8AC3E}">
        <p14:creationId xmlns:p14="http://schemas.microsoft.com/office/powerpoint/2010/main" val="30789185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a:t>이러한 </a:t>
            </a:r>
            <a:r>
              <a:rPr lang="en-US" altLang="ko-KR" dirty="0"/>
              <a:t>AIDC</a:t>
            </a:r>
            <a:r>
              <a:rPr lang="ko-KR" altLang="en-US" dirty="0"/>
              <a:t>는 올해부터 새로 추진된 프로젝트로서 현재 </a:t>
            </a:r>
            <a:r>
              <a:rPr lang="en-US" altLang="ko-KR" dirty="0"/>
              <a:t>3</a:t>
            </a:r>
            <a:r>
              <a:rPr lang="ko-KR" altLang="en-US" dirty="0" err="1"/>
              <a:t>개국가</a:t>
            </a:r>
            <a:r>
              <a:rPr lang="en-US" altLang="ko-KR" dirty="0"/>
              <a:t>(</a:t>
            </a:r>
            <a:r>
              <a:rPr lang="ko-KR" altLang="en-US" dirty="0"/>
              <a:t>부탄</a:t>
            </a:r>
            <a:r>
              <a:rPr lang="en-US" altLang="ko-KR" dirty="0"/>
              <a:t>, </a:t>
            </a:r>
            <a:r>
              <a:rPr lang="ko-KR" altLang="en-US" dirty="0"/>
              <a:t>나이지리아</a:t>
            </a:r>
            <a:r>
              <a:rPr lang="en-US" altLang="ko-KR" dirty="0"/>
              <a:t>, </a:t>
            </a:r>
            <a:r>
              <a:rPr lang="ko-KR" altLang="en-US" dirty="0"/>
              <a:t>알바니아</a:t>
            </a:r>
            <a:r>
              <a:rPr lang="en-US" altLang="ko-KR" dirty="0"/>
              <a:t>)</a:t>
            </a:r>
            <a:r>
              <a:rPr lang="ko-KR" altLang="en-US" dirty="0"/>
              <a:t>를 대상으로 하고 있습니다</a:t>
            </a:r>
            <a:r>
              <a:rPr lang="en-US" altLang="ko-KR" dirty="0"/>
              <a:t>.</a:t>
            </a:r>
          </a:p>
          <a:p>
            <a:r>
              <a:rPr lang="ko-KR" altLang="en-US" dirty="0"/>
              <a:t>해당 국가에서는 구축된 시설을 활용하여 시민의 </a:t>
            </a:r>
            <a:r>
              <a:rPr lang="en-US" altLang="ko-KR" dirty="0"/>
              <a:t>AI </a:t>
            </a:r>
            <a:r>
              <a:rPr lang="ko-KR" altLang="en-US" dirty="0"/>
              <a:t>역량을 강화할 수 있는 계기를 마련할 수 있을 것이며</a:t>
            </a:r>
            <a:r>
              <a:rPr lang="en-US" altLang="ko-KR" dirty="0"/>
              <a:t>, </a:t>
            </a:r>
          </a:p>
          <a:p>
            <a:r>
              <a:rPr lang="ko-KR" altLang="en-US" dirty="0"/>
              <a:t>이는 궁극적으로는 </a:t>
            </a:r>
            <a:r>
              <a:rPr lang="en-US" altLang="ko-KR" dirty="0"/>
              <a:t>Global</a:t>
            </a:r>
            <a:r>
              <a:rPr lang="ko-KR" altLang="en-US" dirty="0"/>
              <a:t> </a:t>
            </a:r>
            <a:r>
              <a:rPr lang="en-US" altLang="ko-KR" dirty="0"/>
              <a:t>AI Divide</a:t>
            </a:r>
            <a:r>
              <a:rPr lang="ko-KR" altLang="en-US" dirty="0"/>
              <a:t>를 해소할 수 있을 것입니다</a:t>
            </a:r>
            <a:r>
              <a:rPr lang="en-US" altLang="ko-KR" dirty="0"/>
              <a:t>.</a:t>
            </a:r>
          </a:p>
          <a:p>
            <a:endParaRPr lang="en-US" altLang="ko-KR" dirty="0"/>
          </a:p>
          <a:p>
            <a:r>
              <a:rPr lang="en-US" altLang="ko-KR" dirty="0"/>
              <a:t>These AIDCs are a new project that started this year and currently covers three countries (Bhutan, Nigeria, and Albania).</a:t>
            </a:r>
          </a:p>
          <a:p>
            <a:r>
              <a:rPr lang="en-US" altLang="ko-KR" dirty="0"/>
              <a:t>These countries will be able to use the facilities to empower their citizens with AI capabilities or build business models that leverage AI and data, which will ultimately contribute bridge the Global AI divide.</a:t>
            </a:r>
            <a:endParaRPr lang="ko-KR" altLang="en-US" dirty="0"/>
          </a:p>
        </p:txBody>
      </p:sp>
      <p:sp>
        <p:nvSpPr>
          <p:cNvPr id="4" name="슬라이드 번호 개체 틀 3"/>
          <p:cNvSpPr>
            <a:spLocks noGrp="1"/>
          </p:cNvSpPr>
          <p:nvPr>
            <p:ph type="sldNum" sz="quarter" idx="5"/>
          </p:nvPr>
        </p:nvSpPr>
        <p:spPr/>
        <p:txBody>
          <a:bodyPr/>
          <a:lstStyle/>
          <a:p>
            <a:fld id="{D59B3B5C-824B-4112-9681-C77B927454AC}" type="slidenum">
              <a:rPr lang="en-US" smtClean="0"/>
              <a:t>13</a:t>
            </a:fld>
            <a:endParaRPr lang="en-US"/>
          </a:p>
        </p:txBody>
      </p:sp>
    </p:spTree>
    <p:extLst>
      <p:ext uri="{BB962C8B-B14F-4D97-AF65-F5344CB8AC3E}">
        <p14:creationId xmlns:p14="http://schemas.microsoft.com/office/powerpoint/2010/main" val="35867403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As you know, UNDP, ACSH, and Korea have established a significant digital government platform with 12 countries participating this year.</a:t>
            </a:r>
          </a:p>
          <a:p>
            <a:r>
              <a:rPr lang="en-US" altLang="ko-KR" dirty="0"/>
              <a:t>The platform is a powerful resource. We have expanded from the original 7-country platform to a 12-country platform. </a:t>
            </a:r>
          </a:p>
          <a:p>
            <a:r>
              <a:rPr lang="en-US" altLang="ko-KR" dirty="0"/>
              <a:t>We will be able to pave the way for information sharing on policies and knowledge related to digital government, as well as concrete cooperation to close the global AI gap.</a:t>
            </a:r>
          </a:p>
          <a:p>
            <a:r>
              <a:rPr lang="en-US" altLang="ko-KR" dirty="0"/>
              <a:t>Thank you for taking the time to listen.</a:t>
            </a:r>
          </a:p>
          <a:p>
            <a:endParaRPr lang="en-US" altLang="ko-KR" dirty="0"/>
          </a:p>
          <a:p>
            <a:r>
              <a:rPr lang="ko-KR" altLang="en-US" dirty="0" err="1"/>
              <a:t>아시다시피</a:t>
            </a:r>
            <a:r>
              <a:rPr lang="ko-KR" altLang="en-US" dirty="0"/>
              <a:t> </a:t>
            </a:r>
            <a:r>
              <a:rPr lang="en-US" altLang="ko-KR" dirty="0"/>
              <a:t>UNDP</a:t>
            </a:r>
            <a:r>
              <a:rPr lang="ko-KR" altLang="en-US" dirty="0"/>
              <a:t>와 </a:t>
            </a:r>
            <a:r>
              <a:rPr lang="en-US" altLang="ko-KR" dirty="0"/>
              <a:t>ACSH, </a:t>
            </a:r>
            <a:r>
              <a:rPr lang="ko-KR" altLang="en-US" dirty="0"/>
              <a:t>그리고 한국은 올해부터 </a:t>
            </a:r>
            <a:r>
              <a:rPr lang="en-US" altLang="ko-KR" dirty="0"/>
              <a:t>12</a:t>
            </a:r>
            <a:r>
              <a:rPr lang="ko-KR" altLang="en-US" dirty="0"/>
              <a:t>개국과 디지털정부와 관련한 커다란 플랫폼을 구축하였습니다</a:t>
            </a:r>
            <a:r>
              <a:rPr lang="en-US" altLang="ko-KR" dirty="0"/>
              <a:t>.</a:t>
            </a:r>
          </a:p>
          <a:p>
            <a:r>
              <a:rPr lang="ko-KR" altLang="en-US" dirty="0"/>
              <a:t>플랫폼의 힘은 매우 큽니다</a:t>
            </a:r>
            <a:r>
              <a:rPr lang="en-US" altLang="ko-KR" dirty="0"/>
              <a:t>. </a:t>
            </a:r>
            <a:r>
              <a:rPr lang="ko-KR" altLang="en-US" dirty="0"/>
              <a:t>기존의 </a:t>
            </a:r>
            <a:r>
              <a:rPr lang="en-US" altLang="ko-KR" dirty="0"/>
              <a:t>7</a:t>
            </a:r>
            <a:r>
              <a:rPr lang="ko-KR" altLang="en-US" dirty="0"/>
              <a:t>개국 플랫폼을 넘어 </a:t>
            </a:r>
            <a:r>
              <a:rPr lang="en-US" altLang="ko-KR" dirty="0"/>
              <a:t>12</a:t>
            </a:r>
            <a:r>
              <a:rPr lang="ko-KR" altLang="en-US" dirty="0"/>
              <a:t>개국 플랫폼으로 확장된 만큼</a:t>
            </a:r>
            <a:r>
              <a:rPr lang="en-US" altLang="ko-KR" dirty="0"/>
              <a:t>, </a:t>
            </a:r>
          </a:p>
          <a:p>
            <a:r>
              <a:rPr lang="ko-KR" altLang="en-US" dirty="0"/>
              <a:t>우리는 디지털정부와 관련한 정책과 지식에 대한 정보 공유 뿐만 아니라 </a:t>
            </a:r>
            <a:r>
              <a:rPr lang="en-US" altLang="ko-KR" dirty="0"/>
              <a:t>Global AI </a:t>
            </a:r>
            <a:r>
              <a:rPr lang="ko-KR" altLang="en-US" dirty="0"/>
              <a:t>격차를 해소하기 위한 구체적 협력으로 이어지는 길을 마련할 수 있을 것입니다</a:t>
            </a:r>
            <a:r>
              <a:rPr lang="en-US" altLang="ko-KR" dirty="0"/>
              <a:t>.</a:t>
            </a:r>
          </a:p>
          <a:p>
            <a:endParaRPr lang="en-US" altLang="ko-KR" dirty="0"/>
          </a:p>
          <a:p>
            <a:r>
              <a:rPr lang="ko-KR" altLang="en-US" dirty="0" err="1"/>
              <a:t>경청해주셔서</a:t>
            </a:r>
            <a:r>
              <a:rPr lang="ko-KR" altLang="en-US" dirty="0"/>
              <a:t> 감사드립니다</a:t>
            </a:r>
            <a:r>
              <a:rPr lang="en-US" altLang="ko-KR" dirty="0"/>
              <a:t>.</a:t>
            </a:r>
          </a:p>
        </p:txBody>
      </p:sp>
      <p:sp>
        <p:nvSpPr>
          <p:cNvPr id="4" name="슬라이드 번호 개체 틀 3"/>
          <p:cNvSpPr>
            <a:spLocks noGrp="1"/>
          </p:cNvSpPr>
          <p:nvPr>
            <p:ph type="sldNum" sz="quarter" idx="5"/>
          </p:nvPr>
        </p:nvSpPr>
        <p:spPr/>
        <p:txBody>
          <a:bodyPr/>
          <a:lstStyle/>
          <a:p>
            <a:fld id="{88445851-48E2-42A0-88E1-51E997F15759}" type="slidenum">
              <a:rPr lang="en-US" smtClean="0"/>
              <a:t>14</a:t>
            </a:fld>
            <a:endParaRPr lang="en-US"/>
          </a:p>
        </p:txBody>
      </p:sp>
    </p:spTree>
    <p:extLst>
      <p:ext uri="{BB962C8B-B14F-4D97-AF65-F5344CB8AC3E}">
        <p14:creationId xmlns:p14="http://schemas.microsoft.com/office/powerpoint/2010/main" val="3485938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Over the past year, we have worked together on digital government capacity development through the UNDP-ACSH project platform. </a:t>
            </a:r>
          </a:p>
          <a:p>
            <a:endParaRPr lang="en-US" altLang="ko-KR" dirty="0"/>
          </a:p>
          <a:p>
            <a:r>
              <a:rPr lang="en-US" altLang="ko-KR" dirty="0"/>
              <a:t>Let's take a look back at our activities this year.</a:t>
            </a:r>
          </a:p>
          <a:p>
            <a:endParaRPr lang="en-US" altLang="ko-KR" dirty="0"/>
          </a:p>
          <a:p>
            <a:r>
              <a:rPr lang="en-US" altLang="ko-KR" dirty="0"/>
              <a:t>At the workshop in Kazakhstan in May, we successfully discussed the current state of digital transformation in our respective countries and our future plans. </a:t>
            </a:r>
          </a:p>
          <a:p>
            <a:r>
              <a:rPr lang="en-US" altLang="ko-KR" dirty="0"/>
              <a:t>We also conducted a survey to identify the topics on which we should continue to work together.</a:t>
            </a:r>
          </a:p>
          <a:p>
            <a:endParaRPr lang="en-US" altLang="ko-KR" dirty="0"/>
          </a:p>
          <a:p>
            <a:r>
              <a:rPr lang="en-US" altLang="ko-KR" dirty="0"/>
              <a:t>The responses were clear: there is a high demand for capacity building on emerging technologies such as AI. </a:t>
            </a:r>
          </a:p>
          <a:p>
            <a:r>
              <a:rPr lang="en-US" altLang="ko-KR" dirty="0"/>
              <a:t>This workshop also will be a great opportunity to share specific and diverse knowledge and experiences on strategies, policy frameworks and capacity building activities related to AI.</a:t>
            </a:r>
          </a:p>
          <a:p>
            <a:endParaRPr lang="en-US" altLang="ko-KR" dirty="0"/>
          </a:p>
          <a:p>
            <a:r>
              <a:rPr lang="ko-KR" altLang="en-US" dirty="0"/>
              <a:t>지난 </a:t>
            </a:r>
            <a:r>
              <a:rPr lang="en-US" altLang="ko-KR" dirty="0"/>
              <a:t>1</a:t>
            </a:r>
            <a:r>
              <a:rPr lang="ko-KR" altLang="en-US" dirty="0"/>
              <a:t>년 동안 우리는 </a:t>
            </a:r>
            <a:r>
              <a:rPr lang="en-US" altLang="ko-KR" dirty="0"/>
              <a:t>UNDP-ACSH </a:t>
            </a:r>
            <a:r>
              <a:rPr lang="ko-KR" altLang="en-US" dirty="0"/>
              <a:t>프로젝트 플랫폼을 통해 디지털정부와 관련된 역량개발을 함께 하였습니다</a:t>
            </a:r>
            <a:r>
              <a:rPr lang="en-US" altLang="ko-KR" dirty="0"/>
              <a:t>. </a:t>
            </a:r>
          </a:p>
          <a:p>
            <a:r>
              <a:rPr lang="ko-KR" altLang="en-US" dirty="0"/>
              <a:t>다시 우리의 행적을 리마인드 해봅시다</a:t>
            </a:r>
            <a:r>
              <a:rPr lang="en-US" altLang="ko-KR" dirty="0"/>
              <a:t>.</a:t>
            </a:r>
          </a:p>
          <a:p>
            <a:endParaRPr lang="en-US" altLang="ko-KR" dirty="0"/>
          </a:p>
          <a:p>
            <a:r>
              <a:rPr lang="en-US" altLang="ko-KR" dirty="0"/>
              <a:t>5</a:t>
            </a:r>
            <a:r>
              <a:rPr lang="ko-KR" altLang="en-US" dirty="0"/>
              <a:t>월에 있었던 카자흐스탄 워크숍에서 우리는 각 국가의 디지털 전환 현황과 향후 미래를 함께 논의할 수 있었습니다</a:t>
            </a:r>
            <a:r>
              <a:rPr lang="en-US" altLang="ko-KR" dirty="0"/>
              <a:t>. </a:t>
            </a:r>
          </a:p>
          <a:p>
            <a:r>
              <a:rPr lang="ko-KR" altLang="en-US" dirty="0"/>
              <a:t>또한 우리는 어떤 주제로 구체적인 협력을 </a:t>
            </a:r>
            <a:r>
              <a:rPr lang="ko-KR" altLang="en-US" dirty="0" err="1"/>
              <a:t>이어가야할지에</a:t>
            </a:r>
            <a:r>
              <a:rPr lang="ko-KR" altLang="en-US" dirty="0"/>
              <a:t> 대한 </a:t>
            </a:r>
            <a:r>
              <a:rPr lang="ko-KR" altLang="en-US" dirty="0" err="1"/>
              <a:t>서베이를</a:t>
            </a:r>
            <a:r>
              <a:rPr lang="ko-KR" altLang="en-US" dirty="0"/>
              <a:t> 함께 하였습니다</a:t>
            </a:r>
            <a:r>
              <a:rPr lang="en-US" altLang="ko-KR" dirty="0"/>
              <a:t>.</a:t>
            </a:r>
          </a:p>
          <a:p>
            <a:endParaRPr lang="en-US" altLang="ko-KR" dirty="0"/>
          </a:p>
          <a:p>
            <a:r>
              <a:rPr lang="ko-KR" altLang="en-US" dirty="0"/>
              <a:t>그 결과</a:t>
            </a:r>
            <a:r>
              <a:rPr lang="en-US" altLang="ko-KR" dirty="0"/>
              <a:t>, </a:t>
            </a:r>
            <a:r>
              <a:rPr lang="ko-KR" altLang="en-US" dirty="0"/>
              <a:t>다음 그림과 같은 </a:t>
            </a:r>
            <a:r>
              <a:rPr lang="ko-KR" altLang="en-US" dirty="0" err="1"/>
              <a:t>응답값을</a:t>
            </a:r>
            <a:r>
              <a:rPr lang="ko-KR" altLang="en-US" dirty="0"/>
              <a:t> 얻을 수 있었습니다</a:t>
            </a:r>
            <a:r>
              <a:rPr lang="en-US" altLang="ko-KR" dirty="0"/>
              <a:t>.</a:t>
            </a:r>
          </a:p>
          <a:p>
            <a:r>
              <a:rPr lang="ko-KR" altLang="en-US" dirty="0"/>
              <a:t>보시는 바와 같이 </a:t>
            </a:r>
            <a:r>
              <a:rPr lang="en-US" altLang="ko-KR" dirty="0"/>
              <a:t>AI</a:t>
            </a:r>
            <a:r>
              <a:rPr lang="ko-KR" altLang="en-US" dirty="0"/>
              <a:t>와 같은 </a:t>
            </a:r>
            <a:r>
              <a:rPr lang="en-US" altLang="ko-KR" dirty="0"/>
              <a:t>emerging technology</a:t>
            </a:r>
            <a:r>
              <a:rPr lang="ko-KR" altLang="en-US" dirty="0"/>
              <a:t>에 대한 역량개발 수요가 높게 나타났다는 것을 알 수 있습니다</a:t>
            </a:r>
            <a:r>
              <a:rPr lang="en-US" altLang="ko-KR" dirty="0"/>
              <a:t>.</a:t>
            </a:r>
          </a:p>
          <a:p>
            <a:r>
              <a:rPr lang="ko-KR" altLang="en-US" dirty="0"/>
              <a:t>이러한 점을 고려할 때 이번 워크샵은 </a:t>
            </a:r>
            <a:r>
              <a:rPr lang="en-US" altLang="ko-KR" dirty="0"/>
              <a:t>AI</a:t>
            </a:r>
            <a:r>
              <a:rPr lang="ko-KR" altLang="en-US" dirty="0"/>
              <a:t>와 관련된 전략</a:t>
            </a:r>
            <a:r>
              <a:rPr lang="en-US" altLang="ko-KR" dirty="0"/>
              <a:t>, </a:t>
            </a:r>
            <a:r>
              <a:rPr lang="ko-KR" altLang="en-US" dirty="0"/>
              <a:t>정책 프레임워크</a:t>
            </a:r>
            <a:r>
              <a:rPr lang="en-US" altLang="ko-KR" dirty="0"/>
              <a:t>, </a:t>
            </a:r>
            <a:r>
              <a:rPr lang="ko-KR" altLang="en-US" dirty="0"/>
              <a:t>역량강화 방안 등에 대한 구체적이고 다양한 지식과 경험을 폭넓게 공유할 수 있을 것입니다</a:t>
            </a:r>
            <a:r>
              <a:rPr lang="en-US" altLang="ko-KR" dirty="0"/>
              <a:t>.</a:t>
            </a:r>
          </a:p>
        </p:txBody>
      </p:sp>
      <p:sp>
        <p:nvSpPr>
          <p:cNvPr id="4" name="슬라이드 번호 개체 틀 3"/>
          <p:cNvSpPr>
            <a:spLocks noGrp="1"/>
          </p:cNvSpPr>
          <p:nvPr>
            <p:ph type="sldNum" sz="quarter" idx="5"/>
          </p:nvPr>
        </p:nvSpPr>
        <p:spPr/>
        <p:txBody>
          <a:bodyPr/>
          <a:lstStyle/>
          <a:p>
            <a:fld id="{D59B3B5C-824B-4112-9681-C77B927454AC}" type="slidenum">
              <a:rPr lang="en-US" smtClean="0"/>
              <a:t>2</a:t>
            </a:fld>
            <a:endParaRPr lang="en-US"/>
          </a:p>
        </p:txBody>
      </p:sp>
    </p:spTree>
    <p:extLst>
      <p:ext uri="{BB962C8B-B14F-4D97-AF65-F5344CB8AC3E}">
        <p14:creationId xmlns:p14="http://schemas.microsoft.com/office/powerpoint/2010/main" val="552173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Distinguished guests are an important part of the process of designing and implementing digital policies to make citizens safer, more convenient and happier.</a:t>
            </a:r>
          </a:p>
          <a:p>
            <a:r>
              <a:rPr lang="en-US" altLang="ko-KR" dirty="0"/>
              <a:t>That's why I think it's important for you to see first-hand how digital infrastructure and services are being implemented in other countries.</a:t>
            </a:r>
          </a:p>
          <a:p>
            <a:endParaRPr lang="en-US" altLang="ko-KR" dirty="0"/>
          </a:p>
          <a:p>
            <a:r>
              <a:rPr lang="en-US" altLang="ko-KR" dirty="0"/>
              <a:t>In September, Korea government MOIS and NIA co-hosted a study visit </a:t>
            </a:r>
            <a:r>
              <a:rPr lang="en-US" altLang="ko-KR" dirty="0" err="1"/>
              <a:t>programme</a:t>
            </a:r>
            <a:r>
              <a:rPr lang="en-US" altLang="ko-KR" dirty="0"/>
              <a:t> in Korea, covering topics such as AI policy, cybersecurity, data, digital identity and smart cities.</a:t>
            </a:r>
          </a:p>
          <a:p>
            <a:r>
              <a:rPr lang="en-US" altLang="ko-KR" dirty="0"/>
              <a:t>We hope that this intensive three-day </a:t>
            </a:r>
            <a:r>
              <a:rPr lang="en-US" altLang="ko-KR" dirty="0" err="1"/>
              <a:t>programme</a:t>
            </a:r>
            <a:r>
              <a:rPr lang="en-US" altLang="ko-KR" dirty="0"/>
              <a:t> broadened your experience of AI and digital transformation, and helped you shape policy.</a:t>
            </a:r>
          </a:p>
          <a:p>
            <a:r>
              <a:rPr lang="en-US" altLang="ko-KR" dirty="0"/>
              <a:t>We also expect that this workshop in Cambodia will provide a lot of knowledge sharing and discussion on digital transformation today and tomorrow.</a:t>
            </a:r>
          </a:p>
          <a:p>
            <a:endParaRPr lang="en-US" altLang="ko-KR" dirty="0"/>
          </a:p>
          <a:p>
            <a:r>
              <a:rPr lang="ko-KR" altLang="en-US" dirty="0"/>
              <a:t>여기 계신 여러분들은 시민들의 안전과 편리함</a:t>
            </a:r>
            <a:r>
              <a:rPr lang="en-US" altLang="ko-KR" dirty="0"/>
              <a:t>, </a:t>
            </a:r>
            <a:r>
              <a:rPr lang="ko-KR" altLang="en-US" dirty="0"/>
              <a:t>그리고 만족도를 높이기 위해 디지털 정책을 고안하고 수행하는 중요한 분들입니다</a:t>
            </a:r>
            <a:r>
              <a:rPr lang="en-US" altLang="ko-KR" dirty="0"/>
              <a:t>.</a:t>
            </a:r>
          </a:p>
          <a:p>
            <a:r>
              <a:rPr lang="ko-KR" altLang="en-US" dirty="0"/>
              <a:t>따라서 다른 국가에서 디지털 인프라와 서비스가 어떻게 구현되고 있는지 직접 경험하는 것이 매우 중요할 것이라 생각합니다</a:t>
            </a:r>
            <a:r>
              <a:rPr lang="en-US" altLang="ko-KR" dirty="0"/>
              <a:t>.</a:t>
            </a:r>
          </a:p>
          <a:p>
            <a:endParaRPr lang="en-US" altLang="ko-KR" dirty="0"/>
          </a:p>
          <a:p>
            <a:r>
              <a:rPr lang="ko-KR" altLang="en-US" dirty="0"/>
              <a:t>지난 </a:t>
            </a:r>
            <a:r>
              <a:rPr lang="en-US" altLang="ko-KR" dirty="0"/>
              <a:t>9</a:t>
            </a:r>
            <a:r>
              <a:rPr lang="ko-KR" altLang="en-US" dirty="0"/>
              <a:t>월에는 한국에서 </a:t>
            </a:r>
            <a:r>
              <a:rPr lang="en-US" altLang="ko-KR" dirty="0"/>
              <a:t>AI </a:t>
            </a:r>
            <a:r>
              <a:rPr lang="ko-KR" altLang="en-US" dirty="0"/>
              <a:t>정책</a:t>
            </a:r>
            <a:r>
              <a:rPr lang="en-US" altLang="ko-KR" dirty="0"/>
              <a:t>, </a:t>
            </a:r>
            <a:r>
              <a:rPr lang="ko-KR" altLang="en-US" dirty="0"/>
              <a:t>사이버보안</a:t>
            </a:r>
            <a:r>
              <a:rPr lang="en-US" altLang="ko-KR" dirty="0"/>
              <a:t>, </a:t>
            </a:r>
            <a:r>
              <a:rPr lang="ko-KR" altLang="en-US" dirty="0"/>
              <a:t>데이터</a:t>
            </a:r>
            <a:r>
              <a:rPr lang="en-US" altLang="ko-KR" dirty="0"/>
              <a:t>, </a:t>
            </a:r>
            <a:r>
              <a:rPr lang="ko-KR" altLang="en-US" dirty="0"/>
              <a:t>디지털 신원</a:t>
            </a:r>
            <a:r>
              <a:rPr lang="en-US" altLang="ko-KR" dirty="0"/>
              <a:t>, </a:t>
            </a:r>
            <a:r>
              <a:rPr lang="ko-KR" altLang="en-US" dirty="0"/>
              <a:t>스마트시티 등을 주제로 한 </a:t>
            </a:r>
            <a:r>
              <a:rPr lang="en-US" altLang="ko-KR" dirty="0"/>
              <a:t>study visit </a:t>
            </a:r>
            <a:r>
              <a:rPr lang="ko-KR" altLang="en-US" dirty="0"/>
              <a:t>프로그램을 진행하였습니다</a:t>
            </a:r>
            <a:r>
              <a:rPr lang="en-US" altLang="ko-KR" dirty="0"/>
              <a:t>.</a:t>
            </a:r>
          </a:p>
          <a:p>
            <a:r>
              <a:rPr lang="en-US" altLang="ko-KR" dirty="0"/>
              <a:t>3</a:t>
            </a:r>
            <a:r>
              <a:rPr lang="ko-KR" altLang="en-US" dirty="0"/>
              <a:t>일 간의 짧지만 </a:t>
            </a:r>
            <a:r>
              <a:rPr lang="en-US" altLang="ko-KR" dirty="0"/>
              <a:t>intensive</a:t>
            </a:r>
            <a:r>
              <a:rPr lang="ko-KR" altLang="en-US" dirty="0"/>
              <a:t>한 프로그램을 통해 조금이나마 여러분들의 </a:t>
            </a:r>
            <a:r>
              <a:rPr lang="en-US" altLang="ko-KR" dirty="0"/>
              <a:t>AI</a:t>
            </a:r>
            <a:r>
              <a:rPr lang="ko-KR" altLang="en-US" dirty="0"/>
              <a:t>와 디지털전환에 대한 경험이 더 넓어지고</a:t>
            </a:r>
            <a:r>
              <a:rPr lang="en-US" altLang="ko-KR" dirty="0"/>
              <a:t>, </a:t>
            </a:r>
            <a:r>
              <a:rPr lang="ko-KR" altLang="en-US" dirty="0"/>
              <a:t>정책 설계에 도움이 되었기를 바랍니다</a:t>
            </a:r>
            <a:r>
              <a:rPr lang="en-US" altLang="ko-KR" dirty="0"/>
              <a:t>.</a:t>
            </a:r>
          </a:p>
          <a:p>
            <a:endParaRPr lang="en-US" altLang="ko-KR" dirty="0"/>
          </a:p>
          <a:p>
            <a:r>
              <a:rPr lang="ko-KR" altLang="en-US" dirty="0"/>
              <a:t>또한 저는 이번 캄보디아 </a:t>
            </a:r>
            <a:r>
              <a:rPr lang="en-US" altLang="ko-KR" dirty="0"/>
              <a:t>workshop</a:t>
            </a:r>
            <a:r>
              <a:rPr lang="ko-KR" altLang="en-US" dirty="0"/>
              <a:t>에서도 오늘</a:t>
            </a:r>
            <a:r>
              <a:rPr lang="en-US" altLang="ko-KR" dirty="0"/>
              <a:t>, </a:t>
            </a:r>
            <a:r>
              <a:rPr lang="ko-KR" altLang="en-US" dirty="0"/>
              <a:t>내일 </a:t>
            </a:r>
            <a:r>
              <a:rPr lang="en-US" altLang="ko-KR" dirty="0"/>
              <a:t>digital transformation</a:t>
            </a:r>
            <a:r>
              <a:rPr lang="ko-KR" altLang="en-US" dirty="0"/>
              <a:t>에 대한 많은 지식공유와 논의가 가능할 것으로 기대합니다</a:t>
            </a:r>
            <a:r>
              <a:rPr lang="en-US" altLang="ko-KR" dirty="0"/>
              <a:t>.</a:t>
            </a:r>
          </a:p>
        </p:txBody>
      </p:sp>
      <p:sp>
        <p:nvSpPr>
          <p:cNvPr id="4" name="슬라이드 번호 개체 틀 3"/>
          <p:cNvSpPr>
            <a:spLocks noGrp="1"/>
          </p:cNvSpPr>
          <p:nvPr>
            <p:ph type="sldNum" sz="quarter" idx="5"/>
          </p:nvPr>
        </p:nvSpPr>
        <p:spPr/>
        <p:txBody>
          <a:bodyPr/>
          <a:lstStyle/>
          <a:p>
            <a:fld id="{D59B3B5C-824B-4112-9681-C77B927454AC}" type="slidenum">
              <a:rPr lang="en-US" smtClean="0"/>
              <a:t>3</a:t>
            </a:fld>
            <a:endParaRPr lang="en-US"/>
          </a:p>
        </p:txBody>
      </p:sp>
    </p:spTree>
    <p:extLst>
      <p:ext uri="{BB962C8B-B14F-4D97-AF65-F5344CB8AC3E}">
        <p14:creationId xmlns:p14="http://schemas.microsoft.com/office/powerpoint/2010/main" val="3216475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There are many comprehensive and detailed presentations and discussions on AI in the public sector in this workshop.</a:t>
            </a:r>
          </a:p>
          <a:p>
            <a:r>
              <a:rPr lang="en-US" altLang="ko-KR" dirty="0"/>
              <a:t>Therefore I would like to focus on topics that are likely to be of interest to policymakers.</a:t>
            </a:r>
          </a:p>
          <a:p>
            <a:endParaRPr lang="en-US" altLang="ko-KR" dirty="0"/>
          </a:p>
          <a:p>
            <a:r>
              <a:rPr lang="en-US" altLang="ko-KR" dirty="0"/>
              <a:t>Gartner Hype Cycle is an excellent way to understand technology trends. </a:t>
            </a:r>
          </a:p>
          <a:p>
            <a:r>
              <a:rPr lang="en-US" altLang="ko-KR" dirty="0"/>
              <a:t>I have included the AI Hype Cycle here for your reference. </a:t>
            </a:r>
          </a:p>
          <a:p>
            <a:endParaRPr lang="en-US" altLang="ko-KR" dirty="0"/>
          </a:p>
          <a:p>
            <a:r>
              <a:rPr lang="en-US" altLang="ko-KR" dirty="0"/>
              <a:t>It is encouraging to see that generative AI has evolved from being merely a topic of public interest to being validated for real-world applications. Tools like </a:t>
            </a:r>
            <a:r>
              <a:rPr lang="en-US" altLang="ko-KR" dirty="0" err="1"/>
              <a:t>ChatGPT</a:t>
            </a:r>
            <a:r>
              <a:rPr lang="en-US" altLang="ko-KR" dirty="0"/>
              <a:t> and </a:t>
            </a:r>
            <a:r>
              <a:rPr lang="en-US" altLang="ko-KR" dirty="0" err="1"/>
              <a:t>Midjourney</a:t>
            </a:r>
            <a:r>
              <a:rPr lang="en-US" altLang="ko-KR" dirty="0"/>
              <a:t> exemplify generative AI applications that are transitioning from the "peak of inflated expectations" to the "trough of disillusionment." This phase is crucial, as it allows us to test these technologies and assess how they can enhance our existing workflows.</a:t>
            </a:r>
          </a:p>
          <a:p>
            <a:endParaRPr lang="en-US" altLang="ko-KR" dirty="0"/>
          </a:p>
          <a:p>
            <a:r>
              <a:rPr lang="en-US" altLang="ko-KR" dirty="0"/>
              <a:t>It's so important that we make sure we focus on responsible AI. </a:t>
            </a:r>
          </a:p>
          <a:p>
            <a:r>
              <a:rPr lang="en-US" altLang="ko-KR" dirty="0"/>
              <a:t>As AI and data services get more and more sophisticated, on the other sides, there are some worried about Deep fake, fake news, and hallucination.</a:t>
            </a:r>
          </a:p>
          <a:p>
            <a:r>
              <a:rPr lang="en-US" altLang="ko-KR" dirty="0"/>
              <a:t>We can be sure that companies like </a:t>
            </a:r>
            <a:r>
              <a:rPr lang="en-US" altLang="ko-KR" dirty="0" err="1"/>
              <a:t>OpenAI</a:t>
            </a:r>
            <a:r>
              <a:rPr lang="en-US" altLang="ko-KR" dirty="0"/>
              <a:t>, Google, Meta, and Microsoft will keep showing they care about bright side and dark side of AI.</a:t>
            </a:r>
          </a:p>
          <a:p>
            <a:r>
              <a:rPr lang="en-US" altLang="ko-KR" dirty="0"/>
              <a:t>They'll either set their own standards and principles or propose technical approaches.</a:t>
            </a:r>
          </a:p>
          <a:p>
            <a:endParaRPr lang="en-US" altLang="ko-KR" dirty="0"/>
          </a:p>
          <a:p>
            <a:r>
              <a:rPr lang="en-US" altLang="ko-KR" dirty="0"/>
              <a:t>We must also address the issue of Sovereign AI.</a:t>
            </a:r>
          </a:p>
          <a:p>
            <a:r>
              <a:rPr lang="en-US" altLang="ko-KR" dirty="0"/>
              <a:t>Sovereign AI is a strategy and action plan for each country to develop and operate AI that accurately understands its own institutions, culture, history, and values by utilizing its own data and infrastructure. </a:t>
            </a:r>
          </a:p>
          <a:p>
            <a:endParaRPr lang="en-US" altLang="ko-KR" dirty="0"/>
          </a:p>
          <a:p>
            <a:r>
              <a:rPr lang="ko-KR" altLang="en-US" dirty="0"/>
              <a:t>이번 워크샵에서는 공공 부문의 </a:t>
            </a:r>
            <a:r>
              <a:rPr lang="en-US" altLang="ko-KR" dirty="0"/>
              <a:t>AI</a:t>
            </a:r>
            <a:r>
              <a:rPr lang="ko-KR" altLang="en-US" dirty="0"/>
              <a:t>와 관련된 포괄적이면서도 세부적인 발표와 토론이 굉장히 많기 때문에</a:t>
            </a:r>
            <a:r>
              <a:rPr lang="en-US" altLang="ko-KR" dirty="0"/>
              <a:t>, </a:t>
            </a:r>
            <a:r>
              <a:rPr lang="ko-KR" altLang="en-US" dirty="0"/>
              <a:t>저는 정책결정자</a:t>
            </a:r>
            <a:r>
              <a:rPr lang="en-US" altLang="ko-KR" dirty="0"/>
              <a:t>(policymaker) </a:t>
            </a:r>
            <a:r>
              <a:rPr lang="ko-KR" altLang="en-US" dirty="0"/>
              <a:t>관점에서 흥미를 가질 수 있는 토픽 위주로 말씀드리고자 합니다</a:t>
            </a:r>
            <a:r>
              <a:rPr lang="en-US" altLang="ko-KR" dirty="0"/>
              <a:t>.</a:t>
            </a:r>
          </a:p>
          <a:p>
            <a:endParaRPr lang="en-US" altLang="ko-KR" dirty="0"/>
          </a:p>
          <a:p>
            <a:r>
              <a:rPr lang="ko-KR" altLang="en-US" dirty="0"/>
              <a:t>기술적 트렌드를 잘 조망할 수 있는 </a:t>
            </a:r>
            <a:r>
              <a:rPr lang="en-US" altLang="ko-KR" dirty="0"/>
              <a:t>Gartner(</a:t>
            </a:r>
            <a:r>
              <a:rPr lang="ko-KR" altLang="en-US" dirty="0" err="1"/>
              <a:t>가트너</a:t>
            </a:r>
            <a:r>
              <a:rPr lang="en-US" altLang="ko-KR" dirty="0"/>
              <a:t>)</a:t>
            </a:r>
            <a:r>
              <a:rPr lang="ko-KR" altLang="en-US" dirty="0"/>
              <a:t>의 </a:t>
            </a:r>
            <a:r>
              <a:rPr lang="en-US" altLang="ko-KR" dirty="0"/>
              <a:t>Hype cycle</a:t>
            </a:r>
            <a:r>
              <a:rPr lang="ko-KR" altLang="en-US" dirty="0"/>
              <a:t>입니다</a:t>
            </a:r>
            <a:r>
              <a:rPr lang="en-US" altLang="ko-KR" dirty="0"/>
              <a:t>.</a:t>
            </a:r>
          </a:p>
          <a:p>
            <a:r>
              <a:rPr lang="ko-KR" altLang="en-US" dirty="0"/>
              <a:t>제가 가져온 자료는 </a:t>
            </a:r>
            <a:r>
              <a:rPr lang="en-US" altLang="ko-KR" dirty="0"/>
              <a:t>AI</a:t>
            </a:r>
            <a:r>
              <a:rPr lang="ko-KR" altLang="en-US" dirty="0"/>
              <a:t>와 관련한 </a:t>
            </a:r>
            <a:r>
              <a:rPr lang="en-US" altLang="ko-KR" dirty="0"/>
              <a:t>Hype cycle</a:t>
            </a:r>
            <a:r>
              <a:rPr lang="ko-KR" altLang="en-US" dirty="0"/>
              <a:t>인데요</a:t>
            </a:r>
            <a:r>
              <a:rPr lang="en-US" altLang="ko-KR" dirty="0"/>
              <a:t>. </a:t>
            </a:r>
          </a:p>
          <a:p>
            <a:endParaRPr lang="en-US" altLang="ko-KR" dirty="0"/>
          </a:p>
          <a:p>
            <a:r>
              <a:rPr lang="ko-KR" altLang="en-US" dirty="0"/>
              <a:t>특히 생성형</a:t>
            </a:r>
            <a:r>
              <a:rPr lang="en-US" altLang="ko-KR" dirty="0"/>
              <a:t> AI(Generative AI)</a:t>
            </a:r>
            <a:r>
              <a:rPr lang="ko-KR" altLang="en-US" dirty="0"/>
              <a:t>는 이제 대중의 흥미를 넘어 실제 업무에 어떻게 활용될 수 있을지 검증을 받는 단계로 진입하였습니다</a:t>
            </a:r>
            <a:r>
              <a:rPr lang="en-US" altLang="ko-KR" dirty="0"/>
              <a:t>.</a:t>
            </a:r>
          </a:p>
          <a:p>
            <a:r>
              <a:rPr lang="ko-KR" altLang="en-US" dirty="0"/>
              <a:t>가령</a:t>
            </a:r>
            <a:r>
              <a:rPr lang="en-US" altLang="ko-KR" dirty="0"/>
              <a:t>,</a:t>
            </a:r>
            <a:r>
              <a:rPr lang="ko-KR" altLang="en-US" dirty="0"/>
              <a:t> </a:t>
            </a:r>
            <a:r>
              <a:rPr lang="en-US" altLang="ko-KR" dirty="0" err="1"/>
              <a:t>ChatGPT</a:t>
            </a:r>
            <a:r>
              <a:rPr lang="ko-KR" altLang="en-US" dirty="0"/>
              <a:t>나 </a:t>
            </a:r>
            <a:r>
              <a:rPr lang="en-US" altLang="ko-KR" dirty="0" err="1"/>
              <a:t>Midjourney</a:t>
            </a:r>
            <a:r>
              <a:rPr lang="ko-KR" altLang="en-US" dirty="0"/>
              <a:t>와 같이 어디까지 활용할 수 있을지 흥미롭게 시험해보고 환호하던 단계</a:t>
            </a:r>
            <a:r>
              <a:rPr lang="en-US" altLang="ko-KR" dirty="0"/>
              <a:t>(Peak of inflated expectations)</a:t>
            </a:r>
            <a:r>
              <a:rPr lang="ko-KR" altLang="en-US" dirty="0"/>
              <a:t>를 넘어 이것이 기존 업무를 어떻게 더 편리하고 </a:t>
            </a:r>
            <a:r>
              <a:rPr lang="ko-KR" altLang="en-US" dirty="0" err="1"/>
              <a:t>실용성있게</a:t>
            </a:r>
            <a:r>
              <a:rPr lang="ko-KR" altLang="en-US" dirty="0"/>
              <a:t> 활용할 수 있을지 검증하는 진정한 시험대</a:t>
            </a:r>
            <a:r>
              <a:rPr lang="en-US" altLang="ko-KR" dirty="0"/>
              <a:t>(through of disillusionment) </a:t>
            </a:r>
            <a:r>
              <a:rPr lang="ko-KR" altLang="en-US" dirty="0"/>
              <a:t>단계로 들어설 것으로 예측되고 있습니다</a:t>
            </a:r>
            <a:r>
              <a:rPr lang="en-US" altLang="ko-KR" dirty="0"/>
              <a:t>.</a:t>
            </a:r>
          </a:p>
          <a:p>
            <a:endParaRPr lang="en-US" altLang="ko-KR" dirty="0"/>
          </a:p>
          <a:p>
            <a:r>
              <a:rPr lang="en-US" altLang="ko-KR" dirty="0"/>
              <a:t>Responsible AI</a:t>
            </a:r>
            <a:r>
              <a:rPr lang="ko-KR" altLang="en-US" dirty="0"/>
              <a:t>와 관련하여서는 </a:t>
            </a:r>
            <a:r>
              <a:rPr lang="en-US" altLang="ko-KR" dirty="0"/>
              <a:t>AI</a:t>
            </a:r>
            <a:r>
              <a:rPr lang="ko-KR" altLang="en-US" dirty="0"/>
              <a:t>와 데이터를 활용한 서비스가 고도화될 수록 더 중요성이 강조될 것입니다</a:t>
            </a:r>
            <a:r>
              <a:rPr lang="en-US" altLang="ko-KR" dirty="0"/>
              <a:t>.</a:t>
            </a:r>
          </a:p>
          <a:p>
            <a:r>
              <a:rPr lang="ko-KR" altLang="en-US" dirty="0" err="1"/>
              <a:t>딥페이크나</a:t>
            </a:r>
            <a:r>
              <a:rPr lang="ko-KR" altLang="en-US" dirty="0"/>
              <a:t> 허위답변</a:t>
            </a:r>
            <a:r>
              <a:rPr lang="en-US" altLang="ko-KR" dirty="0"/>
              <a:t>(hallucination) </a:t>
            </a:r>
            <a:r>
              <a:rPr lang="ko-KR" altLang="en-US" dirty="0"/>
              <a:t>등의 문제가 계속 제기되고 있기도 하죠</a:t>
            </a:r>
            <a:r>
              <a:rPr lang="en-US" altLang="ko-KR" dirty="0"/>
              <a:t>. Open AI,</a:t>
            </a:r>
            <a:r>
              <a:rPr lang="ko-KR" altLang="en-US" dirty="0"/>
              <a:t> </a:t>
            </a:r>
            <a:r>
              <a:rPr lang="en-US" altLang="ko-KR" dirty="0"/>
              <a:t>Google, Meta, Microsoft</a:t>
            </a:r>
            <a:r>
              <a:rPr lang="ko-KR" altLang="en-US" dirty="0"/>
              <a:t>과 같이 </a:t>
            </a:r>
            <a:r>
              <a:rPr lang="en-US" altLang="ko-KR" dirty="0"/>
              <a:t>AI </a:t>
            </a:r>
            <a:r>
              <a:rPr lang="ko-KR" altLang="en-US" dirty="0"/>
              <a:t>관련 인프라와 서비스를 전달하는</a:t>
            </a:r>
            <a:r>
              <a:rPr lang="en-US" altLang="ko-KR" dirty="0"/>
              <a:t> </a:t>
            </a:r>
            <a:r>
              <a:rPr lang="ko-KR" altLang="en-US" dirty="0"/>
              <a:t>기업은 나름의 기준과 원칙을 제시하거나</a:t>
            </a:r>
            <a:r>
              <a:rPr lang="en-US" altLang="ko-KR" dirty="0"/>
              <a:t>, </a:t>
            </a:r>
            <a:r>
              <a:rPr lang="ko-KR" altLang="en-US" dirty="0"/>
              <a:t>기술적 방식을 제안하는 등의 방식을 통해 </a:t>
            </a:r>
            <a:r>
              <a:rPr lang="en-US" altLang="ko-KR" dirty="0"/>
              <a:t>AI</a:t>
            </a:r>
            <a:r>
              <a:rPr lang="ko-KR" altLang="en-US" dirty="0"/>
              <a:t>와 관련된 기업의 책임을 제시하려는 노력을 계속적으로 보일 것입니다</a:t>
            </a:r>
            <a:r>
              <a:rPr lang="en-US" altLang="ko-KR" dirty="0"/>
              <a:t>.</a:t>
            </a:r>
          </a:p>
          <a:p>
            <a:endParaRPr lang="en-US" altLang="ko-KR" dirty="0"/>
          </a:p>
          <a:p>
            <a:r>
              <a:rPr lang="en-US" altLang="ko-KR" dirty="0"/>
              <a:t>Sovereign AI</a:t>
            </a:r>
            <a:r>
              <a:rPr lang="ko-KR" altLang="en-US" dirty="0"/>
              <a:t>도 중요한 관심 중 하나입니다</a:t>
            </a:r>
            <a:r>
              <a:rPr lang="en-US" altLang="ko-KR" dirty="0"/>
              <a:t>.</a:t>
            </a:r>
          </a:p>
          <a:p>
            <a:r>
              <a:rPr lang="ko-KR" altLang="en-US" sz="1600" b="1" i="0" dirty="0" err="1">
                <a:effectLst/>
                <a:latin typeface="Lucida Grande"/>
                <a:ea typeface="Lucida Grande"/>
                <a:cs typeface="Lucida Grande"/>
                <a:sym typeface="Lucida Grande"/>
              </a:rPr>
              <a:t>소버린</a:t>
            </a:r>
            <a:r>
              <a:rPr lang="ko-KR" altLang="en-US" sz="1600" b="1" i="0" dirty="0">
                <a:effectLst/>
                <a:latin typeface="Lucida Grande"/>
                <a:ea typeface="Lucida Grande"/>
                <a:cs typeface="Lucida Grande"/>
                <a:sym typeface="Lucida Grande"/>
              </a:rPr>
              <a:t> </a:t>
            </a:r>
            <a:r>
              <a:rPr lang="en-US" altLang="ko-KR" sz="1600" b="1" i="0" dirty="0">
                <a:effectLst/>
                <a:latin typeface="Lucida Grande"/>
                <a:ea typeface="Lucida Grande"/>
                <a:cs typeface="Lucida Grande"/>
                <a:sym typeface="Lucida Grande"/>
              </a:rPr>
              <a:t>AI</a:t>
            </a:r>
            <a:r>
              <a:rPr lang="ko-KR" altLang="en-US" sz="1600" b="0" i="0" dirty="0">
                <a:effectLst/>
                <a:latin typeface="Lucida Grande"/>
                <a:ea typeface="Lucida Grande"/>
                <a:cs typeface="Lucida Grande"/>
                <a:sym typeface="Lucida Grande"/>
              </a:rPr>
              <a:t>는 각 국가가 자체 데이터와 인프라를 활용하여 그 국가나 지역의 제도</a:t>
            </a:r>
            <a:r>
              <a:rPr lang="en-US" altLang="ko-KR" sz="1600" b="0" i="0" dirty="0">
                <a:effectLst/>
                <a:latin typeface="Lucida Grande"/>
                <a:ea typeface="Lucida Grande"/>
                <a:cs typeface="Lucida Grande"/>
                <a:sym typeface="Lucida Grande"/>
              </a:rPr>
              <a:t>, </a:t>
            </a:r>
            <a:r>
              <a:rPr lang="ko-KR" altLang="en-US" sz="1600" b="0" i="0" dirty="0">
                <a:effectLst/>
                <a:latin typeface="Lucida Grande"/>
                <a:ea typeface="Lucida Grande"/>
                <a:cs typeface="Lucida Grande"/>
                <a:sym typeface="Lucida Grande"/>
              </a:rPr>
              <a:t>문화</a:t>
            </a:r>
            <a:r>
              <a:rPr lang="en-US" altLang="ko-KR" sz="1600" b="0" i="0" dirty="0">
                <a:effectLst/>
                <a:latin typeface="Lucida Grande"/>
                <a:ea typeface="Lucida Grande"/>
                <a:cs typeface="Lucida Grande"/>
                <a:sym typeface="Lucida Grande"/>
              </a:rPr>
              <a:t>, </a:t>
            </a:r>
            <a:r>
              <a:rPr lang="ko-KR" altLang="en-US" sz="1600" b="0" i="0" dirty="0">
                <a:effectLst/>
                <a:latin typeface="Lucida Grande"/>
                <a:ea typeface="Lucida Grande"/>
                <a:cs typeface="Lucida Grande"/>
                <a:sym typeface="Lucida Grande"/>
              </a:rPr>
              <a:t>역사</a:t>
            </a:r>
            <a:r>
              <a:rPr lang="en-US" altLang="ko-KR" sz="1600" b="0" i="0" dirty="0">
                <a:effectLst/>
                <a:latin typeface="Lucida Grande"/>
                <a:ea typeface="Lucida Grande"/>
                <a:cs typeface="Lucida Grande"/>
                <a:sym typeface="Lucida Grande"/>
              </a:rPr>
              <a:t>, </a:t>
            </a:r>
            <a:r>
              <a:rPr lang="ko-KR" altLang="en-US" sz="1600" b="0" i="0" dirty="0">
                <a:effectLst/>
                <a:latin typeface="Lucida Grande"/>
                <a:ea typeface="Lucida Grande"/>
                <a:cs typeface="Lucida Grande"/>
                <a:sym typeface="Lucida Grande"/>
              </a:rPr>
              <a:t>가치관을 정확하게 이해하는 </a:t>
            </a:r>
            <a:r>
              <a:rPr lang="en-US" altLang="ko-KR" sz="1600" b="1" i="0" dirty="0">
                <a:effectLst/>
                <a:latin typeface="Lucida Grande"/>
                <a:ea typeface="Lucida Grande"/>
                <a:cs typeface="Lucida Grande"/>
                <a:sym typeface="Lucida Grande"/>
              </a:rPr>
              <a:t>AI</a:t>
            </a:r>
            <a:r>
              <a:rPr lang="ko-KR" altLang="en-US" sz="1600" b="0" i="0" dirty="0">
                <a:effectLst/>
                <a:latin typeface="Lucida Grande"/>
                <a:ea typeface="Lucida Grande"/>
                <a:cs typeface="Lucida Grande"/>
                <a:sym typeface="Lucida Grande"/>
              </a:rPr>
              <a:t>를 개발하고 운영하기 위한 전략과 실행방안을 의미합니다</a:t>
            </a:r>
            <a:r>
              <a:rPr lang="en-US" altLang="ko-KR" sz="1600" b="0" i="0" dirty="0">
                <a:effectLst/>
                <a:latin typeface="Lucida Grande"/>
                <a:ea typeface="Lucida Grande"/>
                <a:cs typeface="Lucida Grande"/>
                <a:sym typeface="Lucida Grande"/>
              </a:rPr>
              <a:t>.</a:t>
            </a:r>
          </a:p>
        </p:txBody>
      </p:sp>
      <p:sp>
        <p:nvSpPr>
          <p:cNvPr id="4" name="슬라이드 번호 개체 틀 3"/>
          <p:cNvSpPr>
            <a:spLocks noGrp="1"/>
          </p:cNvSpPr>
          <p:nvPr>
            <p:ph type="sldNum" sz="quarter" idx="5"/>
          </p:nvPr>
        </p:nvSpPr>
        <p:spPr/>
        <p:txBody>
          <a:bodyPr/>
          <a:lstStyle/>
          <a:p>
            <a:fld id="{D59B3B5C-824B-4112-9681-C77B927454AC}" type="slidenum">
              <a:rPr lang="en-US" smtClean="0"/>
              <a:t>4</a:t>
            </a:fld>
            <a:endParaRPr lang="en-US"/>
          </a:p>
        </p:txBody>
      </p:sp>
    </p:spTree>
    <p:extLst>
      <p:ext uri="{BB962C8B-B14F-4D97-AF65-F5344CB8AC3E}">
        <p14:creationId xmlns:p14="http://schemas.microsoft.com/office/powerpoint/2010/main" val="2218939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defTabSz="584200" eaLnBrk="1" fontAlgn="auto" latinLnBrk="0" hangingPunct="1">
              <a:lnSpc>
                <a:spcPct val="100000"/>
              </a:lnSpc>
              <a:spcBef>
                <a:spcPts val="0"/>
              </a:spcBef>
              <a:spcAft>
                <a:spcPts val="0"/>
              </a:spcAft>
              <a:buClrTx/>
              <a:buSzTx/>
              <a:buFontTx/>
              <a:buNone/>
              <a:tabLst/>
              <a:defRPr/>
            </a:pPr>
            <a:r>
              <a:rPr lang="en-US" altLang="ko-KR" dirty="0"/>
              <a:t>The AI Divide is a crucial topic on the global stage.</a:t>
            </a:r>
          </a:p>
          <a:p>
            <a:r>
              <a:rPr lang="en-US" altLang="ko-KR" dirty="0"/>
              <a:t>This slide definitively shows the gap between countries in AI readiness.</a:t>
            </a:r>
          </a:p>
          <a:p>
            <a:endParaRPr lang="en-US" altLang="ko-KR" dirty="0"/>
          </a:p>
          <a:p>
            <a:r>
              <a:rPr lang="en-US" altLang="ko-KR" dirty="0"/>
              <a:t>This index is a valuable reference for many of you working on implementing AI government. </a:t>
            </a:r>
          </a:p>
          <a:p>
            <a:r>
              <a:rPr lang="en-US" altLang="ko-KR" dirty="0"/>
              <a:t>It is organized into three distinct pillars: government, technology sector, and data and infrastructure. Each pillar measures the readiness of a country.</a:t>
            </a:r>
          </a:p>
          <a:p>
            <a:endParaRPr lang="en-US" altLang="ko-KR" dirty="0"/>
          </a:p>
          <a:p>
            <a:r>
              <a:rPr lang="en-US" altLang="ko-KR" dirty="0"/>
              <a:t>These Global AI Divide will not be solved by superficial responses to AI.</a:t>
            </a:r>
          </a:p>
          <a:p>
            <a:r>
              <a:rPr lang="en-US" altLang="ko-KR" dirty="0"/>
              <a:t>It is clear that a fundamental and collective interest and investment in national informatization is required internally. </a:t>
            </a:r>
          </a:p>
          <a:p>
            <a:r>
              <a:rPr lang="en-US" altLang="ko-KR" dirty="0"/>
              <a:t>Furthermore, capacity development through international cooperation must continue.</a:t>
            </a:r>
          </a:p>
          <a:p>
            <a:endParaRPr lang="en-US" altLang="ko-KR" dirty="0"/>
          </a:p>
          <a:p>
            <a:r>
              <a:rPr lang="ko-KR" altLang="en-US" dirty="0"/>
              <a:t>본 슬라이드는 </a:t>
            </a:r>
            <a:r>
              <a:rPr lang="en-US" altLang="ko-KR" dirty="0"/>
              <a:t>AI Readiness</a:t>
            </a:r>
            <a:r>
              <a:rPr lang="ko-KR" altLang="en-US" dirty="0"/>
              <a:t>에 대한 국가간 </a:t>
            </a:r>
            <a:r>
              <a:rPr lang="en-US" altLang="ko-KR" dirty="0"/>
              <a:t>Gap</a:t>
            </a:r>
            <a:r>
              <a:rPr lang="ko-KR" altLang="en-US" dirty="0"/>
              <a:t>을 나타내고 있습니다</a:t>
            </a:r>
            <a:r>
              <a:rPr lang="en-US" altLang="ko-KR" dirty="0"/>
              <a:t>.</a:t>
            </a:r>
          </a:p>
          <a:p>
            <a:r>
              <a:rPr lang="ko-KR" altLang="en-US" dirty="0"/>
              <a:t>다른 사회경제적 지표와 마찬가지로 국가 간의 </a:t>
            </a:r>
            <a:r>
              <a:rPr lang="en-US" altLang="ko-KR" dirty="0"/>
              <a:t>AI</a:t>
            </a:r>
            <a:r>
              <a:rPr lang="ko-KR" altLang="en-US" dirty="0"/>
              <a:t> 준비도 또한 많은 격차가 발생하고 있습니다</a:t>
            </a:r>
            <a:r>
              <a:rPr lang="en-US" altLang="ko-KR" dirty="0"/>
              <a:t>.</a:t>
            </a:r>
          </a:p>
          <a:p>
            <a:r>
              <a:rPr lang="ko-KR" altLang="en-US" dirty="0"/>
              <a:t>사실 이러한 글로벌한 정책</a:t>
            </a:r>
            <a:r>
              <a:rPr lang="en-US" altLang="ko-KR" dirty="0"/>
              <a:t>, </a:t>
            </a:r>
            <a:r>
              <a:rPr lang="ko-KR" altLang="en-US" dirty="0"/>
              <a:t>기술</a:t>
            </a:r>
            <a:r>
              <a:rPr lang="en-US" altLang="ko-KR" dirty="0"/>
              <a:t>, </a:t>
            </a:r>
            <a:r>
              <a:rPr lang="ko-KR" altLang="en-US" dirty="0"/>
              <a:t>인프라의 격차는 이전부터 지속적으로 누적되어 온 현상이라 볼 수 있으며</a:t>
            </a:r>
            <a:r>
              <a:rPr lang="en-US" altLang="ko-KR" dirty="0"/>
              <a:t>, </a:t>
            </a:r>
            <a:r>
              <a:rPr lang="ko-KR" altLang="en-US" dirty="0"/>
              <a:t>표면적으로 보이는 </a:t>
            </a:r>
            <a:r>
              <a:rPr lang="en-US" altLang="ko-KR" dirty="0"/>
              <a:t>AI</a:t>
            </a:r>
            <a:r>
              <a:rPr lang="ko-KR" altLang="en-US" dirty="0"/>
              <a:t>에 대한 대응만으로 해결할 수 있는 것은 아닙니다</a:t>
            </a:r>
            <a:r>
              <a:rPr lang="en-US" altLang="ko-KR" dirty="0"/>
              <a:t>. </a:t>
            </a:r>
          </a:p>
          <a:p>
            <a:r>
              <a:rPr lang="ko-KR" altLang="en-US" dirty="0"/>
              <a:t>국가 내부적으로는 국가 정보화에 대한 근본적이고 총괄적인 관심과 투자가 이어져야 할 것이며</a:t>
            </a:r>
            <a:r>
              <a:rPr lang="en-US" altLang="ko-KR" dirty="0"/>
              <a:t>, </a:t>
            </a:r>
            <a:r>
              <a:rPr lang="ko-KR" altLang="en-US" dirty="0"/>
              <a:t>국제협력을 통한 역량강화가 지속적으로 이루어져야 함을 짐작할 수 있습니다</a:t>
            </a:r>
            <a:r>
              <a:rPr lang="en-US" altLang="ko-KR" dirty="0"/>
              <a:t>.</a:t>
            </a:r>
          </a:p>
          <a:p>
            <a:endParaRPr lang="en-US" altLang="ko-KR" dirty="0"/>
          </a:p>
        </p:txBody>
      </p:sp>
      <p:sp>
        <p:nvSpPr>
          <p:cNvPr id="4" name="슬라이드 번호 개체 틀 3"/>
          <p:cNvSpPr>
            <a:spLocks noGrp="1"/>
          </p:cNvSpPr>
          <p:nvPr>
            <p:ph type="sldNum" sz="quarter" idx="5"/>
          </p:nvPr>
        </p:nvSpPr>
        <p:spPr/>
        <p:txBody>
          <a:bodyPr/>
          <a:lstStyle/>
          <a:p>
            <a:fld id="{D59B3B5C-824B-4112-9681-C77B927454AC}" type="slidenum">
              <a:rPr lang="en-US" smtClean="0"/>
              <a:t>5</a:t>
            </a:fld>
            <a:endParaRPr lang="en-US"/>
          </a:p>
        </p:txBody>
      </p:sp>
    </p:spTree>
    <p:extLst>
      <p:ext uri="{BB962C8B-B14F-4D97-AF65-F5344CB8AC3E}">
        <p14:creationId xmlns:p14="http://schemas.microsoft.com/office/powerpoint/2010/main" val="1511269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We will now examine how different international organizations approach AI and compile their indexes.</a:t>
            </a:r>
          </a:p>
          <a:p>
            <a:endParaRPr lang="en-US" altLang="ko-KR" dirty="0"/>
          </a:p>
          <a:p>
            <a:r>
              <a:rPr lang="en-US" altLang="ko-KR" dirty="0"/>
              <a:t>The E-Government Development Index (EGDI), recently published by the United Nations, is the definitive source for understanding the current state of digital government in each country.</a:t>
            </a:r>
          </a:p>
          <a:p>
            <a:r>
              <a:rPr lang="en-US" altLang="ko-KR" dirty="0"/>
              <a:t>We will now examine the AI-related questions in this index.</a:t>
            </a:r>
          </a:p>
          <a:p>
            <a:endParaRPr lang="en-US" altLang="ko-KR" dirty="0"/>
          </a:p>
          <a:p>
            <a:r>
              <a:rPr lang="en-US" altLang="ko-KR" dirty="0"/>
              <a:t>The first question addresses national strategies related to AI. </a:t>
            </a:r>
          </a:p>
          <a:p>
            <a:r>
              <a:rPr lang="en-US" altLang="ko-KR" dirty="0"/>
              <a:t>Next, it demands to know whether there are laws and regulations in place for the specific utilization of emerging technologies such as AI. </a:t>
            </a:r>
          </a:p>
          <a:p>
            <a:r>
              <a:rPr lang="en-US" altLang="ko-KR" dirty="0"/>
              <a:t>Furthermore, the index addresses the necessity for laws and regulations governing the ethical and responsible use of AI, particularly in light of its potential adverse effects.</a:t>
            </a:r>
          </a:p>
          <a:p>
            <a:endParaRPr lang="en-US" altLang="ko-KR" dirty="0"/>
          </a:p>
          <a:p>
            <a:r>
              <a:rPr lang="ko-KR" altLang="en-US" dirty="0"/>
              <a:t>각종 국제기구에서 </a:t>
            </a:r>
            <a:r>
              <a:rPr lang="en-US" altLang="ko-KR" dirty="0"/>
              <a:t>AI</a:t>
            </a:r>
            <a:r>
              <a:rPr lang="ko-KR" altLang="en-US" dirty="0"/>
              <a:t>와 관련하여 어떤 관점에서 접근하고 </a:t>
            </a:r>
            <a:r>
              <a:rPr lang="en-US" altLang="ko-KR" dirty="0"/>
              <a:t>index</a:t>
            </a:r>
            <a:r>
              <a:rPr lang="ko-KR" altLang="en-US" dirty="0"/>
              <a:t>를 구성하는지를 자세히 확인해봅시다</a:t>
            </a:r>
            <a:r>
              <a:rPr lang="en-US" altLang="ko-KR" dirty="0"/>
              <a:t>.</a:t>
            </a:r>
            <a:r>
              <a:rPr lang="ko-KR" altLang="en-US" dirty="0"/>
              <a:t> </a:t>
            </a:r>
            <a:endParaRPr lang="en-US" altLang="ko-KR" dirty="0"/>
          </a:p>
          <a:p>
            <a:r>
              <a:rPr lang="ko-KR" altLang="en-US" dirty="0"/>
              <a:t>최근 </a:t>
            </a:r>
            <a:r>
              <a:rPr lang="en-US" altLang="ko-KR" dirty="0"/>
              <a:t>UN</a:t>
            </a:r>
            <a:r>
              <a:rPr lang="ko-KR" altLang="en-US" dirty="0"/>
              <a:t>에서 발표하기도 한 </a:t>
            </a:r>
            <a:r>
              <a:rPr lang="en-US" altLang="ko-KR" dirty="0"/>
              <a:t>E-Government Development Index(EGDI)</a:t>
            </a:r>
            <a:r>
              <a:rPr lang="ko-KR" altLang="en-US" dirty="0"/>
              <a:t>는 전통적으로 각 국가의 디지털정부의 현 주소를 개관하기 가장 좋은 수단이라 할 수 있습니다</a:t>
            </a:r>
            <a:r>
              <a:rPr lang="en-US" altLang="ko-KR" dirty="0"/>
              <a:t>.</a:t>
            </a:r>
          </a:p>
          <a:p>
            <a:r>
              <a:rPr lang="ko-KR" altLang="en-US" dirty="0"/>
              <a:t>본 </a:t>
            </a:r>
            <a:r>
              <a:rPr lang="en-US" altLang="ko-KR" dirty="0"/>
              <a:t>index</a:t>
            </a:r>
            <a:r>
              <a:rPr lang="ko-KR" altLang="en-US" dirty="0"/>
              <a:t>에서 </a:t>
            </a:r>
            <a:r>
              <a:rPr lang="en-US" altLang="ko-KR" dirty="0"/>
              <a:t>AI</a:t>
            </a:r>
            <a:r>
              <a:rPr lang="ko-KR" altLang="en-US" dirty="0"/>
              <a:t>와 관련된 문항을</a:t>
            </a:r>
            <a:r>
              <a:rPr lang="en-US" altLang="ko-KR" dirty="0"/>
              <a:t> </a:t>
            </a:r>
            <a:r>
              <a:rPr lang="ko-KR" altLang="en-US" dirty="0"/>
              <a:t>살펴봅시다</a:t>
            </a:r>
            <a:r>
              <a:rPr lang="en-US" altLang="ko-KR" dirty="0"/>
              <a:t>.</a:t>
            </a:r>
          </a:p>
          <a:p>
            <a:endParaRPr lang="en-US" altLang="ko-KR" dirty="0"/>
          </a:p>
          <a:p>
            <a:r>
              <a:rPr lang="ko-KR" altLang="en-US" dirty="0"/>
              <a:t>먼저</a:t>
            </a:r>
            <a:r>
              <a:rPr lang="en-US" altLang="ko-KR" dirty="0"/>
              <a:t>, AI</a:t>
            </a:r>
            <a:r>
              <a:rPr lang="ko-KR" altLang="en-US" dirty="0"/>
              <a:t>와 관련된 국가 차원의 </a:t>
            </a:r>
            <a:r>
              <a:rPr lang="en-US" altLang="ko-KR" dirty="0"/>
              <a:t>strategy</a:t>
            </a:r>
            <a:r>
              <a:rPr lang="ko-KR" altLang="en-US" dirty="0"/>
              <a:t>를 묻는 문항을 볼 수 있습니다</a:t>
            </a:r>
            <a:r>
              <a:rPr lang="en-US" altLang="ko-KR" dirty="0"/>
              <a:t>. </a:t>
            </a:r>
          </a:p>
          <a:p>
            <a:r>
              <a:rPr lang="ko-KR" altLang="en-US" dirty="0"/>
              <a:t>그 다음으로는 </a:t>
            </a:r>
            <a:r>
              <a:rPr lang="en-US" altLang="ko-KR" dirty="0"/>
              <a:t>AI</a:t>
            </a:r>
            <a:r>
              <a:rPr lang="ko-KR" altLang="en-US" dirty="0"/>
              <a:t>와 같은 </a:t>
            </a:r>
            <a:r>
              <a:rPr lang="en-US" altLang="ko-KR" dirty="0"/>
              <a:t>emerging technology</a:t>
            </a:r>
            <a:r>
              <a:rPr lang="ko-KR" altLang="en-US" dirty="0"/>
              <a:t>에 대한 구체적인 활용을 위한 </a:t>
            </a:r>
            <a:r>
              <a:rPr lang="en-US" altLang="ko-KR" dirty="0"/>
              <a:t>law, regulation</a:t>
            </a:r>
            <a:r>
              <a:rPr lang="ko-KR" altLang="en-US" dirty="0"/>
              <a:t>이 마련되어 있는지 함께 확인합니다</a:t>
            </a:r>
            <a:r>
              <a:rPr lang="en-US" altLang="ko-KR" dirty="0"/>
              <a:t>. </a:t>
            </a:r>
          </a:p>
          <a:p>
            <a:r>
              <a:rPr lang="ko-KR" altLang="en-US" dirty="0"/>
              <a:t>한편으로는 </a:t>
            </a:r>
            <a:r>
              <a:rPr lang="en-US" altLang="ko-KR" dirty="0"/>
              <a:t>AI</a:t>
            </a:r>
            <a:r>
              <a:rPr lang="ko-KR" altLang="en-US" dirty="0"/>
              <a:t>로 인한 부작용을 감안한 </a:t>
            </a:r>
            <a:r>
              <a:rPr lang="en-US" altLang="ko-KR" dirty="0"/>
              <a:t>ethical, responsible</a:t>
            </a:r>
            <a:r>
              <a:rPr lang="ko-KR" altLang="en-US" dirty="0"/>
              <a:t>한 </a:t>
            </a:r>
            <a:r>
              <a:rPr lang="en-US" altLang="ko-KR" dirty="0"/>
              <a:t>AI </a:t>
            </a:r>
            <a:r>
              <a:rPr lang="ko-KR" altLang="en-US" dirty="0"/>
              <a:t>활용과 관련한 </a:t>
            </a:r>
            <a:r>
              <a:rPr lang="en-US" altLang="ko-KR" dirty="0"/>
              <a:t>law, regulation</a:t>
            </a:r>
            <a:r>
              <a:rPr lang="ko-KR" altLang="en-US" dirty="0"/>
              <a:t>에 대한 문항도 배치되어 있습니다</a:t>
            </a:r>
            <a:r>
              <a:rPr lang="en-US" altLang="ko-KR" dirty="0"/>
              <a:t>.</a:t>
            </a:r>
          </a:p>
        </p:txBody>
      </p:sp>
      <p:sp>
        <p:nvSpPr>
          <p:cNvPr id="4" name="슬라이드 번호 개체 틀 3"/>
          <p:cNvSpPr>
            <a:spLocks noGrp="1"/>
          </p:cNvSpPr>
          <p:nvPr>
            <p:ph type="sldNum" sz="quarter" idx="5"/>
          </p:nvPr>
        </p:nvSpPr>
        <p:spPr/>
        <p:txBody>
          <a:bodyPr/>
          <a:lstStyle/>
          <a:p>
            <a:fld id="{D59B3B5C-824B-4112-9681-C77B927454AC}" type="slidenum">
              <a:rPr lang="en-US" smtClean="0"/>
              <a:t>6</a:t>
            </a:fld>
            <a:endParaRPr lang="en-US"/>
          </a:p>
        </p:txBody>
      </p:sp>
    </p:spTree>
    <p:extLst>
      <p:ext uri="{BB962C8B-B14F-4D97-AF65-F5344CB8AC3E}">
        <p14:creationId xmlns:p14="http://schemas.microsoft.com/office/powerpoint/2010/main" val="1384797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Let’s review OECD Digital Government Index.</a:t>
            </a:r>
          </a:p>
          <a:p>
            <a:endParaRPr lang="en-US" altLang="ko-KR" dirty="0"/>
          </a:p>
          <a:p>
            <a:r>
              <a:rPr lang="en-US" altLang="ko-KR" dirty="0"/>
              <a:t>The OECD Digital Government Index is based on six dimensions, as shown in the figure.</a:t>
            </a:r>
          </a:p>
          <a:p>
            <a:endParaRPr lang="en-US" altLang="ko-KR" dirty="0"/>
          </a:p>
          <a:p>
            <a:r>
              <a:rPr lang="en-US" altLang="ko-KR" dirty="0"/>
              <a:t>The questions addressing the adoption and utilization of AI in the public sector are concentrated in the Proactiveness dimension.</a:t>
            </a:r>
          </a:p>
          <a:p>
            <a:endParaRPr lang="en-US" altLang="ko-KR" dirty="0"/>
          </a:p>
          <a:p>
            <a:r>
              <a:rPr lang="en-US" altLang="ko-KR" dirty="0"/>
              <a:t>In short, the Proactiveness dimension measures the ability to anticipate citizen demand for digital government and provide services promptly. It's not just about adopting new technologies. It's about using them to solve the problems citizens face.</a:t>
            </a:r>
          </a:p>
          <a:p>
            <a:endParaRPr lang="en-US" altLang="ko-KR" dirty="0"/>
          </a:p>
          <a:p>
            <a:r>
              <a:rPr lang="en-US" altLang="ko-KR" dirty="0"/>
              <a:t>The OECD Digital Government Index evaluates governments on four levels: Strategy, Policy, Implementation, and Monitoring. When it comes to the detailed factors, we look at whether citizens' opinions have been gathered to establish strategies and policies, whether ethical aspects have been considered, and whether specialized institutions for sustainable and systematic AI utilization are included in governance.</a:t>
            </a:r>
          </a:p>
          <a:p>
            <a:endParaRPr lang="en-US" altLang="ko-KR" dirty="0"/>
          </a:p>
          <a:p>
            <a:r>
              <a:rPr lang="en-US" altLang="ko-KR" dirty="0"/>
              <a:t>OECD</a:t>
            </a:r>
            <a:r>
              <a:rPr lang="ko-KR" altLang="en-US" dirty="0"/>
              <a:t>에서는 어떤 관점으로 접근하고 있을까요</a:t>
            </a:r>
            <a:r>
              <a:rPr lang="en-US" altLang="ko-KR" dirty="0"/>
              <a:t>?</a:t>
            </a:r>
          </a:p>
          <a:p>
            <a:r>
              <a:rPr lang="en-US" altLang="ko-KR" dirty="0"/>
              <a:t>OECD Digital Government Index</a:t>
            </a:r>
            <a:r>
              <a:rPr lang="ko-KR" altLang="en-US" dirty="0"/>
              <a:t>는 그림과 같이 </a:t>
            </a:r>
            <a:r>
              <a:rPr lang="en-US" altLang="ko-KR" dirty="0"/>
              <a:t>6</a:t>
            </a:r>
            <a:r>
              <a:rPr lang="ko-KR" altLang="en-US" dirty="0"/>
              <a:t>개의 </a:t>
            </a:r>
            <a:r>
              <a:rPr lang="en-US" altLang="ko-KR" dirty="0"/>
              <a:t>dimension</a:t>
            </a:r>
            <a:r>
              <a:rPr lang="ko-KR" altLang="en-US" dirty="0"/>
              <a:t>을 기반으로 다양한 질문을 던지고 있는데요</a:t>
            </a:r>
            <a:r>
              <a:rPr lang="en-US" altLang="ko-KR" dirty="0"/>
              <a:t>.</a:t>
            </a:r>
          </a:p>
          <a:p>
            <a:r>
              <a:rPr lang="en-US" altLang="ko-KR" dirty="0"/>
              <a:t>Public sector</a:t>
            </a:r>
            <a:r>
              <a:rPr lang="ko-KR" altLang="en-US" dirty="0"/>
              <a:t>에서 </a:t>
            </a:r>
            <a:r>
              <a:rPr lang="en-US" altLang="ko-KR" dirty="0"/>
              <a:t>AI</a:t>
            </a:r>
            <a:r>
              <a:rPr lang="ko-KR" altLang="en-US" dirty="0"/>
              <a:t>의 도입과 활용을 다루고 있는 문항은 </a:t>
            </a:r>
            <a:r>
              <a:rPr lang="en-US" altLang="ko-KR" dirty="0"/>
              <a:t>Proactiveness dimension</a:t>
            </a:r>
            <a:r>
              <a:rPr lang="ko-KR" altLang="en-US" dirty="0"/>
              <a:t>에 집중되어 있습니다</a:t>
            </a:r>
            <a:r>
              <a:rPr lang="en-US" altLang="ko-KR" dirty="0"/>
              <a:t>.</a:t>
            </a:r>
          </a:p>
          <a:p>
            <a:endParaRPr lang="en-US" altLang="ko-KR" dirty="0"/>
          </a:p>
          <a:p>
            <a:r>
              <a:rPr lang="en-US" altLang="ko-KR" dirty="0"/>
              <a:t>Proactiveness dimension</a:t>
            </a:r>
            <a:r>
              <a:rPr lang="ko-KR" altLang="en-US" dirty="0"/>
              <a:t>은 간단하게 말하면 디지털정부에 대한 국민 수요를 사전에 예측하여 신속하게 서비스를 제공하는 능력을 측정하는 영역입니다</a:t>
            </a:r>
            <a:r>
              <a:rPr lang="en-US" altLang="ko-KR" dirty="0"/>
              <a:t>.</a:t>
            </a:r>
          </a:p>
          <a:p>
            <a:r>
              <a:rPr lang="ko-KR" altLang="en-US" dirty="0"/>
              <a:t>즉</a:t>
            </a:r>
            <a:r>
              <a:rPr lang="en-US" altLang="ko-KR" dirty="0"/>
              <a:t>, emerging technology</a:t>
            </a:r>
            <a:r>
              <a:rPr lang="ko-KR" altLang="en-US" dirty="0"/>
              <a:t>의 단순 도입을 넘어 어떻게 활용하여 시민들이 느끼고 있는 불편함을 해결하고 있는지를 보고 있습니다</a:t>
            </a:r>
            <a:r>
              <a:rPr lang="en-US" altLang="ko-KR" dirty="0"/>
              <a:t>.</a:t>
            </a:r>
          </a:p>
          <a:p>
            <a:endParaRPr lang="en-US" altLang="ko-KR" dirty="0"/>
          </a:p>
          <a:p>
            <a:r>
              <a:rPr lang="en-US" altLang="ko-KR" dirty="0"/>
              <a:t>OECD Digital Government Index</a:t>
            </a:r>
            <a:r>
              <a:rPr lang="ko-KR" altLang="en-US" dirty="0"/>
              <a:t>에서는 </a:t>
            </a:r>
            <a:r>
              <a:rPr lang="en-US" altLang="ko-KR" dirty="0"/>
              <a:t>Strategic(</a:t>
            </a:r>
            <a:r>
              <a:rPr lang="ko-KR" altLang="en-US" dirty="0"/>
              <a:t>전략</a:t>
            </a:r>
            <a:r>
              <a:rPr lang="en-US" altLang="ko-KR" dirty="0"/>
              <a:t>) - Policy(</a:t>
            </a:r>
            <a:r>
              <a:rPr lang="ko-KR" altLang="en-US" dirty="0"/>
              <a:t>정책</a:t>
            </a:r>
            <a:r>
              <a:rPr lang="en-US" altLang="ko-KR" dirty="0"/>
              <a:t>) - Implementation(</a:t>
            </a:r>
            <a:r>
              <a:rPr lang="ko-KR" altLang="en-US" dirty="0"/>
              <a:t>실행</a:t>
            </a:r>
            <a:r>
              <a:rPr lang="en-US" altLang="ko-KR" dirty="0"/>
              <a:t>) - Monitoring(</a:t>
            </a:r>
            <a:r>
              <a:rPr lang="ko-KR" altLang="en-US" dirty="0"/>
              <a:t>평가</a:t>
            </a:r>
            <a:r>
              <a:rPr lang="en-US" altLang="ko-KR" dirty="0"/>
              <a:t>, </a:t>
            </a:r>
            <a:r>
              <a:rPr lang="ko-KR" altLang="en-US" dirty="0"/>
              <a:t>환류</a:t>
            </a:r>
            <a:r>
              <a:rPr lang="en-US" altLang="ko-KR" dirty="0"/>
              <a:t>) </a:t>
            </a:r>
            <a:r>
              <a:rPr lang="ko-KR" altLang="en-US" dirty="0"/>
              <a:t>단계로 구분하여 평가를 하고 있는데</a:t>
            </a:r>
            <a:r>
              <a:rPr lang="en-US" altLang="ko-KR" dirty="0"/>
              <a:t>,</a:t>
            </a:r>
          </a:p>
          <a:p>
            <a:r>
              <a:rPr lang="ko-KR" altLang="en-US" dirty="0"/>
              <a:t>세부적인 요인을 보시면 전략과 정책을 수립하기 위해 시민들의 의견은 잘 수렴하였는지</a:t>
            </a:r>
            <a:r>
              <a:rPr lang="en-US" altLang="ko-KR" dirty="0"/>
              <a:t>, </a:t>
            </a:r>
            <a:r>
              <a:rPr lang="ko-KR" altLang="en-US" dirty="0"/>
              <a:t>윤리적인 측면을 함께 고려하였는지</a:t>
            </a:r>
            <a:r>
              <a:rPr lang="en-US" altLang="ko-KR" dirty="0"/>
              <a:t>, sustainable</a:t>
            </a:r>
            <a:r>
              <a:rPr lang="ko-KR" altLang="en-US" dirty="0"/>
              <a:t>하고 </a:t>
            </a:r>
            <a:r>
              <a:rPr lang="en-US" altLang="ko-KR" dirty="0" err="1"/>
              <a:t>systemetic</a:t>
            </a:r>
            <a:r>
              <a:rPr lang="ko-KR" altLang="en-US" dirty="0"/>
              <a:t>한 </a:t>
            </a:r>
            <a:r>
              <a:rPr lang="en-US" altLang="ko-KR" dirty="0"/>
              <a:t>AI </a:t>
            </a:r>
            <a:r>
              <a:rPr lang="ko-KR" altLang="en-US" dirty="0"/>
              <a:t>활용을 위한 전문기관이 거버넌스에 포함되어 있는지 등을 함께 검토하고 있습니다</a:t>
            </a:r>
            <a:r>
              <a:rPr lang="en-US" altLang="ko-KR" dirty="0"/>
              <a:t>.</a:t>
            </a:r>
          </a:p>
        </p:txBody>
      </p:sp>
      <p:sp>
        <p:nvSpPr>
          <p:cNvPr id="4" name="슬라이드 번호 개체 틀 3"/>
          <p:cNvSpPr>
            <a:spLocks noGrp="1"/>
          </p:cNvSpPr>
          <p:nvPr>
            <p:ph type="sldNum" sz="quarter" idx="5"/>
          </p:nvPr>
        </p:nvSpPr>
        <p:spPr/>
        <p:txBody>
          <a:bodyPr/>
          <a:lstStyle/>
          <a:p>
            <a:fld id="{D59B3B5C-824B-4112-9681-C77B927454AC}" type="slidenum">
              <a:rPr lang="en-US" smtClean="0"/>
              <a:t>7</a:t>
            </a:fld>
            <a:endParaRPr lang="en-US"/>
          </a:p>
        </p:txBody>
      </p:sp>
    </p:spTree>
    <p:extLst>
      <p:ext uri="{BB962C8B-B14F-4D97-AF65-F5344CB8AC3E}">
        <p14:creationId xmlns:p14="http://schemas.microsoft.com/office/powerpoint/2010/main" val="2788626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I am going to tell you what all these AI-related indexes promoted by international </a:t>
            </a:r>
            <a:r>
              <a:rPr lang="en-US" altLang="ko-KR" dirty="0" err="1"/>
              <a:t>organisations</a:t>
            </a:r>
            <a:r>
              <a:rPr lang="en-US" altLang="ko-KR" dirty="0"/>
              <a:t> have in common.</a:t>
            </a:r>
          </a:p>
          <a:p>
            <a:endParaRPr lang="en-US" altLang="ko-KR" dirty="0"/>
          </a:p>
          <a:p>
            <a:r>
              <a:rPr lang="en-US" altLang="ko-KR" dirty="0"/>
              <a:t>It is clear that while the establishment of strategies is important, it is also necessary to consider whether the services provided by </a:t>
            </a:r>
            <a:r>
              <a:rPr lang="en-US" altLang="ko-KR" dirty="0" err="1"/>
              <a:t>utilising</a:t>
            </a:r>
            <a:r>
              <a:rPr lang="en-US" altLang="ko-KR" dirty="0"/>
              <a:t> various emerging technologies are comfortable from the citizens' perspective, whether they are sufficiently acceptable and usable by citizens, and whether they can be </a:t>
            </a:r>
            <a:r>
              <a:rPr lang="en-US" altLang="ko-KR" dirty="0" err="1"/>
              <a:t>utilised</a:t>
            </a:r>
            <a:r>
              <a:rPr lang="en-US" altLang="ko-KR" dirty="0"/>
              <a:t> safely.</a:t>
            </a:r>
          </a:p>
          <a:p>
            <a:endParaRPr lang="en-US" altLang="ko-KR" dirty="0"/>
          </a:p>
          <a:p>
            <a:r>
              <a:rPr lang="en-US" altLang="ko-KR" dirty="0"/>
              <a:t>I am certain that AI literacy of citizens will become crucial in the future, along with national strategies. This will undoubtedly accelerate AI-based government innovation.</a:t>
            </a:r>
          </a:p>
          <a:p>
            <a:r>
              <a:rPr lang="en-US" altLang="ko-KR" dirty="0"/>
              <a:t>I believe there are five things we need to do.</a:t>
            </a:r>
          </a:p>
          <a:p>
            <a:endParaRPr lang="en-US" altLang="ko-KR" dirty="0"/>
          </a:p>
          <a:p>
            <a:r>
              <a:rPr lang="en-US" altLang="ko-KR" dirty="0"/>
              <a:t>The first is AI and data competency. It is essential that citizens understand the fundamental principles of AI and the significance of data.</a:t>
            </a:r>
          </a:p>
          <a:p>
            <a:r>
              <a:rPr lang="en-US" altLang="ko-KR" dirty="0"/>
              <a:t>The second is prompt engineering. Understanding how to effectively ask AI questions will help citizens become more comfortable with AI.</a:t>
            </a:r>
          </a:p>
          <a:p>
            <a:r>
              <a:rPr lang="en-US" altLang="ko-KR" dirty="0"/>
              <a:t>The third is AI-based problem solving. This is the ability to solve problems in daily life and work using AI.</a:t>
            </a:r>
          </a:p>
          <a:p>
            <a:r>
              <a:rPr lang="en-US" altLang="ko-KR" dirty="0"/>
              <a:t>Beyond that, the ability to understand the problem of deep fakes and fake news, and the ability to think through solutions together would be included in AI Literacy.</a:t>
            </a:r>
          </a:p>
          <a:p>
            <a:endParaRPr lang="en-US" altLang="ko-KR" dirty="0"/>
          </a:p>
          <a:p>
            <a:r>
              <a:rPr lang="ko-KR" altLang="en-US" dirty="0"/>
              <a:t>국제기구 관점에서 추진하고 있는 </a:t>
            </a:r>
            <a:r>
              <a:rPr lang="en-US" altLang="ko-KR" dirty="0"/>
              <a:t>AI </a:t>
            </a:r>
            <a:r>
              <a:rPr lang="ko-KR" altLang="en-US" dirty="0"/>
              <a:t>관련 </a:t>
            </a:r>
            <a:r>
              <a:rPr lang="en-US" altLang="ko-KR" dirty="0"/>
              <a:t>index</a:t>
            </a:r>
            <a:r>
              <a:rPr lang="ko-KR" altLang="en-US" dirty="0"/>
              <a:t>의 공통점은 무엇일까요</a:t>
            </a:r>
            <a:r>
              <a:rPr lang="en-US" altLang="ko-KR" dirty="0"/>
              <a:t>?</a:t>
            </a:r>
          </a:p>
          <a:p>
            <a:r>
              <a:rPr lang="ko-KR" altLang="en-US" dirty="0"/>
              <a:t>전략의 수립도 중요하지만</a:t>
            </a:r>
            <a:r>
              <a:rPr lang="en-US" altLang="ko-KR" dirty="0"/>
              <a:t>, </a:t>
            </a:r>
            <a:r>
              <a:rPr lang="ko-KR" altLang="en-US" dirty="0"/>
              <a:t>다양한 </a:t>
            </a:r>
            <a:r>
              <a:rPr lang="en-US" altLang="ko-KR" dirty="0"/>
              <a:t>emerging technology</a:t>
            </a:r>
            <a:r>
              <a:rPr lang="ko-KR" altLang="en-US" dirty="0"/>
              <a:t>를 활용하여 제공하는 서비스들이 시민 관점에서 불편함이 없는지</a:t>
            </a:r>
            <a:r>
              <a:rPr lang="en-US" altLang="ko-KR" dirty="0"/>
              <a:t>, </a:t>
            </a:r>
            <a:r>
              <a:rPr lang="ko-KR" altLang="en-US" dirty="0"/>
              <a:t>시민들이 충분히 수용이 가능하고 활용 가능한지</a:t>
            </a:r>
            <a:r>
              <a:rPr lang="en-US" altLang="ko-KR" dirty="0"/>
              <a:t>, </a:t>
            </a:r>
            <a:r>
              <a:rPr lang="ko-KR" altLang="en-US" dirty="0"/>
              <a:t>안전하게 활용할 수 있는지 등이 함께 고려되어야 함을 유추할 수 있습니다</a:t>
            </a:r>
            <a:r>
              <a:rPr lang="en-US" altLang="ko-KR" dirty="0"/>
              <a:t>.</a:t>
            </a:r>
          </a:p>
          <a:p>
            <a:endParaRPr lang="en-US" altLang="ko-KR" dirty="0"/>
          </a:p>
          <a:p>
            <a:r>
              <a:rPr lang="ko-KR" altLang="en-US" dirty="0"/>
              <a:t>따라서</a:t>
            </a:r>
            <a:r>
              <a:rPr lang="en-US" altLang="ko-KR" dirty="0"/>
              <a:t>, </a:t>
            </a:r>
            <a:r>
              <a:rPr lang="ko-KR" altLang="en-US" dirty="0"/>
              <a:t>국가의 전략과 더불어 시민의 </a:t>
            </a:r>
            <a:r>
              <a:rPr lang="en-US" altLang="ko-KR" dirty="0"/>
              <a:t>AI literacy</a:t>
            </a:r>
            <a:r>
              <a:rPr lang="ko-KR" altLang="en-US" dirty="0"/>
              <a:t>가 향후 중요해질 것이라 생각하고</a:t>
            </a:r>
            <a:r>
              <a:rPr lang="en-US" altLang="ko-KR" dirty="0"/>
              <a:t>, </a:t>
            </a:r>
            <a:r>
              <a:rPr lang="ko-KR" altLang="en-US" dirty="0"/>
              <a:t>이것을 통해 </a:t>
            </a:r>
            <a:r>
              <a:rPr lang="en-US" altLang="ko-KR" dirty="0"/>
              <a:t>AI </a:t>
            </a:r>
            <a:r>
              <a:rPr lang="ko-KR" altLang="en-US" dirty="0"/>
              <a:t>기반의 정부혁신이 더 가속화될 수 있을 것으로 생각합니다</a:t>
            </a:r>
            <a:r>
              <a:rPr lang="en-US" altLang="ko-KR" dirty="0"/>
              <a:t>.</a:t>
            </a:r>
          </a:p>
          <a:p>
            <a:r>
              <a:rPr lang="ko-KR" altLang="en-US" dirty="0"/>
              <a:t>이를 위해 저는 </a:t>
            </a:r>
            <a:r>
              <a:rPr lang="en-US" altLang="ko-KR" dirty="0"/>
              <a:t>5</a:t>
            </a:r>
            <a:r>
              <a:rPr lang="ko-KR" altLang="en-US" dirty="0"/>
              <a:t>가지로 생각해봤습니다</a:t>
            </a:r>
            <a:r>
              <a:rPr lang="en-US" altLang="ko-KR" dirty="0"/>
              <a:t>.</a:t>
            </a:r>
          </a:p>
          <a:p>
            <a:endParaRPr lang="en-US" altLang="ko-KR" dirty="0"/>
          </a:p>
          <a:p>
            <a:r>
              <a:rPr lang="ko-KR" altLang="en-US" dirty="0"/>
              <a:t>첫번째로는 </a:t>
            </a:r>
            <a:r>
              <a:rPr lang="en-US" altLang="ko-KR" dirty="0" err="1"/>
              <a:t>AI&amp;Data</a:t>
            </a:r>
            <a:r>
              <a:rPr lang="en-US" altLang="ko-KR" dirty="0"/>
              <a:t> </a:t>
            </a:r>
            <a:r>
              <a:rPr lang="en-US" altLang="ko-KR" dirty="0" err="1"/>
              <a:t>compentency</a:t>
            </a:r>
            <a:r>
              <a:rPr lang="ko-KR" altLang="en-US" dirty="0"/>
              <a:t>입니다</a:t>
            </a:r>
            <a:r>
              <a:rPr lang="en-US" altLang="ko-KR" dirty="0"/>
              <a:t>. “AI </a:t>
            </a:r>
            <a:r>
              <a:rPr lang="ko-KR" altLang="en-US" dirty="0"/>
              <a:t>기본 작동원리와 데이터의 </a:t>
            </a:r>
            <a:r>
              <a:rPr lang="ko-KR" altLang="en-US" dirty="0" err="1"/>
              <a:t>중요성“을</a:t>
            </a:r>
            <a:r>
              <a:rPr lang="ko-KR" altLang="en-US" dirty="0"/>
              <a:t> 이해할 수 있도록 하는 것이 필요합니다</a:t>
            </a:r>
            <a:r>
              <a:rPr lang="en-US" altLang="ko-KR" dirty="0"/>
              <a:t>.</a:t>
            </a:r>
          </a:p>
          <a:p>
            <a:r>
              <a:rPr lang="ko-KR" altLang="en-US" dirty="0"/>
              <a:t>두번째로는 </a:t>
            </a:r>
            <a:r>
              <a:rPr lang="en-US" altLang="ko-KR" dirty="0"/>
              <a:t>Prompt engineering</a:t>
            </a:r>
            <a:r>
              <a:rPr lang="ko-KR" altLang="en-US" dirty="0"/>
              <a:t>입니다</a:t>
            </a:r>
            <a:r>
              <a:rPr lang="en-US" altLang="ko-KR" dirty="0"/>
              <a:t>. "AI</a:t>
            </a:r>
            <a:r>
              <a:rPr lang="ko-KR" altLang="en-US" dirty="0"/>
              <a:t>에게 효과적으로 질문하는 방법을 이해</a:t>
            </a:r>
            <a:r>
              <a:rPr lang="en-US" altLang="ko-KR" dirty="0"/>
              <a:t>"</a:t>
            </a:r>
            <a:r>
              <a:rPr lang="ko-KR" altLang="en-US" dirty="0"/>
              <a:t>하는 것 그 자체가 시민들의 </a:t>
            </a:r>
            <a:r>
              <a:rPr lang="en-US" altLang="ko-KR" dirty="0"/>
              <a:t>AI </a:t>
            </a:r>
            <a:r>
              <a:rPr lang="ko-KR" altLang="en-US" dirty="0"/>
              <a:t>친숙도를 높일 것입니다</a:t>
            </a:r>
            <a:r>
              <a:rPr lang="en-US" altLang="ko-KR" dirty="0"/>
              <a:t>.</a:t>
            </a:r>
          </a:p>
          <a:p>
            <a:r>
              <a:rPr lang="ko-KR" altLang="en-US" dirty="0"/>
              <a:t>세번째로는 </a:t>
            </a:r>
            <a:r>
              <a:rPr lang="en-US" altLang="ko-KR" dirty="0"/>
              <a:t>AI-based problem solve</a:t>
            </a:r>
            <a:r>
              <a:rPr lang="ko-KR" altLang="en-US" dirty="0"/>
              <a:t>입니다</a:t>
            </a:r>
            <a:r>
              <a:rPr lang="en-US" altLang="ko-KR" dirty="0"/>
              <a:t>. </a:t>
            </a:r>
            <a:r>
              <a:rPr lang="ko-KR" altLang="en-US" dirty="0"/>
              <a:t>일상과 업무의 문제를 </a:t>
            </a:r>
            <a:r>
              <a:rPr lang="en-US" altLang="ko-KR" dirty="0"/>
              <a:t>AI</a:t>
            </a:r>
            <a:r>
              <a:rPr lang="ko-KR" altLang="en-US" dirty="0"/>
              <a:t>를 활용하여 해결할 수 있는 능력이라 할 수 있습니다</a:t>
            </a:r>
            <a:r>
              <a:rPr lang="en-US" altLang="ko-KR" dirty="0"/>
              <a:t>. </a:t>
            </a:r>
          </a:p>
          <a:p>
            <a:r>
              <a:rPr lang="ko-KR" altLang="en-US" dirty="0"/>
              <a:t>그 외에 </a:t>
            </a:r>
            <a:r>
              <a:rPr lang="en-US" altLang="ko-KR" dirty="0"/>
              <a:t>AI</a:t>
            </a:r>
            <a:r>
              <a:rPr lang="ko-KR" altLang="en-US" dirty="0"/>
              <a:t>가 </a:t>
            </a:r>
            <a:r>
              <a:rPr lang="ko-KR" altLang="en-US" dirty="0" err="1"/>
              <a:t>가져다줄</a:t>
            </a:r>
            <a:r>
              <a:rPr lang="ko-KR" altLang="en-US" dirty="0"/>
              <a:t> 좋은 영향 뿐만 아니라 </a:t>
            </a:r>
            <a:r>
              <a:rPr lang="en-US" altLang="ko-KR" dirty="0"/>
              <a:t>Deep Fake</a:t>
            </a:r>
            <a:r>
              <a:rPr lang="ko-KR" altLang="en-US" dirty="0"/>
              <a:t>나 가짜뉴스 문제에 대한 이해와 해결방안을 함께 생각할 수 있는 능력도 </a:t>
            </a:r>
            <a:r>
              <a:rPr lang="en-US" altLang="ko-KR" dirty="0"/>
              <a:t>AI Literacy</a:t>
            </a:r>
            <a:r>
              <a:rPr lang="ko-KR" altLang="en-US" dirty="0"/>
              <a:t>의 범주에 해당할 것입니다</a:t>
            </a:r>
            <a:r>
              <a:rPr lang="en-US" altLang="ko-KR" dirty="0"/>
              <a:t>.</a:t>
            </a:r>
          </a:p>
        </p:txBody>
      </p:sp>
      <p:sp>
        <p:nvSpPr>
          <p:cNvPr id="4" name="슬라이드 번호 개체 틀 3"/>
          <p:cNvSpPr>
            <a:spLocks noGrp="1"/>
          </p:cNvSpPr>
          <p:nvPr>
            <p:ph type="sldNum" sz="quarter" idx="5"/>
          </p:nvPr>
        </p:nvSpPr>
        <p:spPr/>
        <p:txBody>
          <a:bodyPr/>
          <a:lstStyle/>
          <a:p>
            <a:fld id="{D59B3B5C-824B-4112-9681-C77B927454AC}" type="slidenum">
              <a:rPr lang="en-US" smtClean="0"/>
              <a:t>8</a:t>
            </a:fld>
            <a:endParaRPr lang="en-US"/>
          </a:p>
        </p:txBody>
      </p:sp>
    </p:spTree>
    <p:extLst>
      <p:ext uri="{BB962C8B-B14F-4D97-AF65-F5344CB8AC3E}">
        <p14:creationId xmlns:p14="http://schemas.microsoft.com/office/powerpoint/2010/main" val="1248928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An </a:t>
            </a:r>
            <a:r>
              <a:rPr lang="en-US" altLang="ko-KR" dirty="0" err="1"/>
              <a:t>organisational</a:t>
            </a:r>
            <a:r>
              <a:rPr lang="en-US" altLang="ko-KR" dirty="0"/>
              <a:t> approach is also very important.</a:t>
            </a:r>
          </a:p>
          <a:p>
            <a:endParaRPr lang="en-US" altLang="ko-KR" dirty="0"/>
          </a:p>
          <a:p>
            <a:r>
              <a:rPr lang="en-US" altLang="ko-KR" dirty="0"/>
              <a:t>At NIA, we have a number of AI-related projects, and we know that our internal staff and employees also should have competency of AI usage. </a:t>
            </a:r>
          </a:p>
          <a:p>
            <a:r>
              <a:rPr lang="en-US" altLang="ko-KR" dirty="0"/>
              <a:t>In this context, president of NIA has made it a priority to improve our employees’ AI capabilities this year.</a:t>
            </a:r>
          </a:p>
          <a:p>
            <a:endParaRPr lang="en-US" altLang="ko-KR" dirty="0"/>
          </a:p>
          <a:p>
            <a:r>
              <a:rPr lang="en-US" altLang="ko-KR" dirty="0"/>
              <a:t>This has saved us a lot of money and time on translation and has also increased our employees' ability to </a:t>
            </a:r>
            <a:r>
              <a:rPr lang="en-US" altLang="ko-KR" dirty="0" err="1"/>
              <a:t>utilise</a:t>
            </a:r>
            <a:r>
              <a:rPr lang="en-US" altLang="ko-KR" dirty="0"/>
              <a:t> AI.</a:t>
            </a:r>
          </a:p>
          <a:p>
            <a:r>
              <a:rPr lang="en-US" altLang="ko-KR" dirty="0"/>
              <a:t>If you scan the QR code, you can see the results of the LLM’s translation.</a:t>
            </a:r>
          </a:p>
          <a:p>
            <a:endParaRPr lang="en-US" altLang="ko-KR" dirty="0"/>
          </a:p>
          <a:p>
            <a:r>
              <a:rPr lang="en-US" altLang="ko-KR" dirty="0"/>
              <a:t>It is clear case that leadership and continuous attention at the </a:t>
            </a:r>
            <a:r>
              <a:rPr lang="en-US" altLang="ko-KR" dirty="0" err="1"/>
              <a:t>organisational</a:t>
            </a:r>
            <a:r>
              <a:rPr lang="en-US" altLang="ko-KR" dirty="0"/>
              <a:t> level has a positive impact on improving employees' AI capabilities.</a:t>
            </a:r>
          </a:p>
          <a:p>
            <a:endParaRPr lang="en-US" altLang="ko-KR" dirty="0"/>
          </a:p>
          <a:p>
            <a:r>
              <a:rPr lang="ko-KR" altLang="en-US" dirty="0"/>
              <a:t>조직차원에서의 접근도 중요합니다</a:t>
            </a:r>
            <a:r>
              <a:rPr lang="en-US" altLang="ko-KR" dirty="0"/>
              <a:t>.</a:t>
            </a:r>
          </a:p>
          <a:p>
            <a:endParaRPr lang="en-US" altLang="ko-KR" dirty="0"/>
          </a:p>
          <a:p>
            <a:r>
              <a:rPr lang="ko-KR" altLang="en-US" dirty="0"/>
              <a:t>저희 </a:t>
            </a:r>
            <a:r>
              <a:rPr lang="en-US" altLang="ko-KR" dirty="0"/>
              <a:t>NIA</a:t>
            </a:r>
            <a:r>
              <a:rPr lang="ko-KR" altLang="en-US" dirty="0"/>
              <a:t>에서도 여러 </a:t>
            </a:r>
            <a:r>
              <a:rPr lang="en-US" altLang="ko-KR" dirty="0"/>
              <a:t>AI </a:t>
            </a:r>
            <a:r>
              <a:rPr lang="ko-KR" altLang="en-US" dirty="0"/>
              <a:t>관련된 프로젝트를 추진하지만</a:t>
            </a:r>
            <a:r>
              <a:rPr lang="en-US" altLang="ko-KR" dirty="0"/>
              <a:t>, </a:t>
            </a:r>
            <a:r>
              <a:rPr lang="ko-KR" altLang="en-US" dirty="0"/>
              <a:t>무엇보다도 직원들의 역량도 중요하다고 생각하였습니다</a:t>
            </a:r>
            <a:r>
              <a:rPr lang="en-US" altLang="ko-KR" dirty="0"/>
              <a:t>. </a:t>
            </a:r>
            <a:r>
              <a:rPr lang="ko-KR" altLang="en-US" dirty="0"/>
              <a:t>따라서</a:t>
            </a:r>
            <a:r>
              <a:rPr lang="en-US" altLang="ko-KR" dirty="0"/>
              <a:t>, </a:t>
            </a:r>
            <a:r>
              <a:rPr lang="ko-KR" altLang="en-US" dirty="0"/>
              <a:t>저희 기관장께서는 올해 목표를 직원의 </a:t>
            </a:r>
            <a:r>
              <a:rPr lang="en-US" altLang="ko-KR" dirty="0"/>
              <a:t>AI </a:t>
            </a:r>
            <a:r>
              <a:rPr lang="ko-KR" altLang="en-US" dirty="0"/>
              <a:t>역량향상을 최우선으로 하였습니다</a:t>
            </a:r>
            <a:r>
              <a:rPr lang="en-US" altLang="ko-KR" dirty="0"/>
              <a:t>.</a:t>
            </a:r>
          </a:p>
          <a:p>
            <a:endParaRPr lang="en-US" altLang="ko-KR" dirty="0"/>
          </a:p>
          <a:p>
            <a:r>
              <a:rPr lang="ko-KR" altLang="en-US" dirty="0"/>
              <a:t>특히 모든 직원이 자신의 업무를 </a:t>
            </a:r>
            <a:r>
              <a:rPr lang="en-US" altLang="ko-KR" dirty="0"/>
              <a:t>LLM</a:t>
            </a:r>
            <a:r>
              <a:rPr lang="ko-KR" altLang="en-US" dirty="0"/>
              <a:t>을 활용하여 영어로 번역하는 프로젝트를 추진한 바 있는데요</a:t>
            </a:r>
            <a:r>
              <a:rPr lang="en-US" altLang="ko-KR" dirty="0"/>
              <a:t>. </a:t>
            </a:r>
            <a:r>
              <a:rPr lang="ko-KR" altLang="en-US" dirty="0"/>
              <a:t>이를 통해 번역에 들던 비용과 시간을 대폭 절감할 수 있는 효과를 가져다 주었고</a:t>
            </a:r>
            <a:r>
              <a:rPr lang="en-US" altLang="ko-KR" dirty="0"/>
              <a:t>, </a:t>
            </a:r>
            <a:r>
              <a:rPr lang="ko-KR" altLang="en-US" dirty="0"/>
              <a:t>직원의 </a:t>
            </a:r>
            <a:r>
              <a:rPr lang="en-US" altLang="ko-KR" dirty="0"/>
              <a:t>AI </a:t>
            </a:r>
            <a:r>
              <a:rPr lang="ko-KR" altLang="en-US" dirty="0"/>
              <a:t>활용 능력도 높일 수 있었습니다</a:t>
            </a:r>
            <a:r>
              <a:rPr lang="en-US" altLang="ko-KR" dirty="0"/>
              <a:t>.</a:t>
            </a:r>
          </a:p>
          <a:p>
            <a:endParaRPr lang="en-US" altLang="ko-KR" dirty="0"/>
          </a:p>
          <a:p>
            <a:r>
              <a:rPr lang="ko-KR" altLang="en-US" dirty="0"/>
              <a:t>혹시 관심 있으신 분은 </a:t>
            </a:r>
            <a:r>
              <a:rPr lang="en-US" altLang="ko-KR" dirty="0"/>
              <a:t>QR</a:t>
            </a:r>
            <a:r>
              <a:rPr lang="ko-KR" altLang="en-US" dirty="0"/>
              <a:t>코드를 스캔하시면 저희 원에서 수행하고 있는 다양한 사업들을 </a:t>
            </a:r>
            <a:r>
              <a:rPr lang="en-US" altLang="ko-KR" dirty="0"/>
              <a:t>LLM</a:t>
            </a:r>
            <a:r>
              <a:rPr lang="ko-KR" altLang="en-US" dirty="0"/>
              <a:t>을 활용하여 번역한 결과물을 확인해볼 수 있습니다</a:t>
            </a:r>
            <a:r>
              <a:rPr lang="en-US" altLang="ko-KR" dirty="0"/>
              <a:t>.</a:t>
            </a:r>
          </a:p>
          <a:p>
            <a:endParaRPr lang="en-US" altLang="ko-KR" dirty="0"/>
          </a:p>
          <a:p>
            <a:r>
              <a:rPr lang="ko-KR" altLang="en-US" dirty="0"/>
              <a:t>이러한 점을 본다면 조직 차원의 리더십과 지속적인 관심은 직원의 </a:t>
            </a:r>
            <a:r>
              <a:rPr lang="en-US" altLang="ko-KR" dirty="0"/>
              <a:t>AI </a:t>
            </a:r>
            <a:r>
              <a:rPr lang="ko-KR" altLang="en-US" dirty="0"/>
              <a:t>역량향상에 긍정적 영향을 끼치는 것으로 볼 수 있습니다</a:t>
            </a:r>
            <a:r>
              <a:rPr lang="en-US" altLang="ko-KR" dirty="0"/>
              <a:t>.</a:t>
            </a:r>
            <a:endParaRPr lang="ko-KR" altLang="en-US" dirty="0"/>
          </a:p>
        </p:txBody>
      </p:sp>
      <p:sp>
        <p:nvSpPr>
          <p:cNvPr id="4" name="슬라이드 번호 개체 틀 3"/>
          <p:cNvSpPr>
            <a:spLocks noGrp="1"/>
          </p:cNvSpPr>
          <p:nvPr>
            <p:ph type="sldNum" sz="quarter" idx="5"/>
          </p:nvPr>
        </p:nvSpPr>
        <p:spPr/>
        <p:txBody>
          <a:bodyPr/>
          <a:lstStyle/>
          <a:p>
            <a:fld id="{D59B3B5C-824B-4112-9681-C77B927454AC}" type="slidenum">
              <a:rPr lang="en-US" smtClean="0"/>
              <a:t>9</a:t>
            </a:fld>
            <a:endParaRPr lang="en-US"/>
          </a:p>
        </p:txBody>
      </p:sp>
    </p:spTree>
    <p:extLst>
      <p:ext uri="{BB962C8B-B14F-4D97-AF65-F5344CB8AC3E}">
        <p14:creationId xmlns:p14="http://schemas.microsoft.com/office/powerpoint/2010/main" val="1272079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제목 및 부제">
    <p:spTree>
      <p:nvGrpSpPr>
        <p:cNvPr id="1" name=""/>
        <p:cNvGrpSpPr/>
        <p:nvPr/>
      </p:nvGrpSpPr>
      <p:grpSpPr>
        <a:xfrm>
          <a:off x="0" y="0"/>
          <a:ext cx="0" cy="0"/>
          <a:chOff x="0" y="0"/>
          <a:chExt cx="0" cy="0"/>
        </a:xfrm>
      </p:grpSpPr>
      <p:sp>
        <p:nvSpPr>
          <p:cNvPr id="13" name="Title Text"/>
          <p:cNvSpPr txBox="1">
            <a:spLocks noGrp="1"/>
          </p:cNvSpPr>
          <p:nvPr>
            <p:ph type="title"/>
          </p:nvPr>
        </p:nvSpPr>
        <p:spPr>
          <a:xfrm>
            <a:off x="4833937" y="2303859"/>
            <a:ext cx="14716126" cy="4643438"/>
          </a:xfrm>
          <a:prstGeom prst="rect">
            <a:avLst/>
          </a:prstGeom>
        </p:spPr>
        <p:txBody>
          <a:bodyPr lIns="71437" tIns="71437" rIns="71437" bIns="71437" anchor="b"/>
          <a:lstStyle>
            <a:lvl1pPr defTabSz="821531">
              <a:defRPr sz="11800" b="0">
                <a:solidFill>
                  <a:srgbClr val="000000"/>
                </a:solidFill>
                <a:latin typeface="+mn-lt"/>
                <a:ea typeface="+mn-ea"/>
                <a:cs typeface="+mn-cs"/>
                <a:sym typeface="Helvetica"/>
              </a:defRPr>
            </a:lvl1pPr>
          </a:lstStyle>
          <a:p>
            <a:r>
              <a:t>Title Text</a:t>
            </a:r>
          </a:p>
        </p:txBody>
      </p:sp>
      <p:sp>
        <p:nvSpPr>
          <p:cNvPr id="14" name="Body Level One…"/>
          <p:cNvSpPr txBox="1">
            <a:spLocks noGrp="1"/>
          </p:cNvSpPr>
          <p:nvPr>
            <p:ph type="body" sz="quarter" idx="1"/>
          </p:nvPr>
        </p:nvSpPr>
        <p:spPr>
          <a:xfrm>
            <a:off x="4833937" y="7072312"/>
            <a:ext cx="14716126" cy="1589485"/>
          </a:xfrm>
          <a:prstGeom prst="rect">
            <a:avLst/>
          </a:prstGeom>
        </p:spPr>
        <p:txBody>
          <a:bodyPr lIns="71437" tIns="71437" rIns="71437" bIns="71437"/>
          <a:lstStyle>
            <a:lvl1pPr marL="0" indent="0" algn="ctr" defTabSz="821531">
              <a:lnSpc>
                <a:spcPct val="100000"/>
              </a:lnSpc>
              <a:spcBef>
                <a:spcPts val="0"/>
              </a:spcBef>
              <a:buSzTx/>
              <a:buNone/>
              <a:defRPr sz="5000">
                <a:latin typeface="+mn-lt"/>
                <a:ea typeface="+mn-ea"/>
                <a:cs typeface="+mn-cs"/>
                <a:sym typeface="Helvetica"/>
              </a:defRPr>
            </a:lvl1pPr>
            <a:lvl2pPr marL="0" indent="0" algn="ctr" defTabSz="821531">
              <a:lnSpc>
                <a:spcPct val="100000"/>
              </a:lnSpc>
              <a:spcBef>
                <a:spcPts val="0"/>
              </a:spcBef>
              <a:buSzTx/>
              <a:buNone/>
              <a:defRPr sz="5000">
                <a:latin typeface="+mn-lt"/>
                <a:ea typeface="+mn-ea"/>
                <a:cs typeface="+mn-cs"/>
                <a:sym typeface="Helvetica"/>
              </a:defRPr>
            </a:lvl2pPr>
            <a:lvl3pPr marL="0" indent="0" algn="ctr" defTabSz="821531">
              <a:lnSpc>
                <a:spcPct val="100000"/>
              </a:lnSpc>
              <a:spcBef>
                <a:spcPts val="0"/>
              </a:spcBef>
              <a:buSzTx/>
              <a:buNone/>
              <a:defRPr sz="5000">
                <a:latin typeface="+mn-lt"/>
                <a:ea typeface="+mn-ea"/>
                <a:cs typeface="+mn-cs"/>
                <a:sym typeface="Helvetica"/>
              </a:defRPr>
            </a:lvl3pPr>
            <a:lvl4pPr marL="0" indent="0" algn="ctr" defTabSz="821531">
              <a:lnSpc>
                <a:spcPct val="100000"/>
              </a:lnSpc>
              <a:spcBef>
                <a:spcPts val="0"/>
              </a:spcBef>
              <a:buSzTx/>
              <a:buNone/>
              <a:defRPr sz="5000">
                <a:latin typeface="+mn-lt"/>
                <a:ea typeface="+mn-ea"/>
                <a:cs typeface="+mn-cs"/>
                <a:sym typeface="Helvetica"/>
              </a:defRPr>
            </a:lvl4pPr>
            <a:lvl5pPr marL="0" indent="0" algn="ctr" defTabSz="821531">
              <a:lnSpc>
                <a:spcPct val="100000"/>
              </a:lnSpc>
              <a:spcBef>
                <a:spcPts val="0"/>
              </a:spcBef>
              <a:buSzTx/>
              <a:buNone/>
              <a:defRPr sz="5000">
                <a:latin typeface="+mn-lt"/>
                <a:ea typeface="+mn-ea"/>
                <a:cs typeface="+mn-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15" name="Slide Number"/>
          <p:cNvSpPr txBox="1">
            <a:spLocks noGrp="1"/>
          </p:cNvSpPr>
          <p:nvPr>
            <p:ph type="sldNum" sz="quarter" idx="2"/>
          </p:nvPr>
        </p:nvSpPr>
        <p:spPr>
          <a:xfrm>
            <a:off x="11952882" y="13019484"/>
            <a:ext cx="460376" cy="498476"/>
          </a:xfrm>
          <a:prstGeom prst="rect">
            <a:avLst/>
          </a:prstGeom>
        </p:spPr>
        <p:txBody>
          <a:bodyPr lIns="71437" tIns="71437" rIns="71437" bIns="71437">
            <a:normAutofit/>
          </a:bodyPr>
          <a:lstStyle>
            <a:lvl1pPr defTabSz="821531">
              <a:defRPr>
                <a:latin typeface="+mj-lt"/>
                <a:ea typeface="+mj-ea"/>
                <a:cs typeface="+mj-cs"/>
                <a:sym typeface="Gill Sans"/>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제목에서 설명 ENG">
    <p:spTree>
      <p:nvGrpSpPr>
        <p:cNvPr id="1" name=""/>
        <p:cNvGrpSpPr/>
        <p:nvPr/>
      </p:nvGrpSpPr>
      <p:grpSpPr>
        <a:xfrm>
          <a:off x="0" y="0"/>
          <a:ext cx="0" cy="0"/>
          <a:chOff x="0" y="0"/>
          <a:chExt cx="0" cy="0"/>
        </a:xfrm>
      </p:grpSpPr>
      <p:sp>
        <p:nvSpPr>
          <p:cNvPr id="22" name="Title Text"/>
          <p:cNvSpPr txBox="1">
            <a:spLocks noGrp="1"/>
          </p:cNvSpPr>
          <p:nvPr>
            <p:ph type="title"/>
          </p:nvPr>
        </p:nvSpPr>
        <p:spPr>
          <a:xfrm>
            <a:off x="1243524" y="533403"/>
            <a:ext cx="21896952" cy="2086236"/>
          </a:xfrm>
          <a:prstGeom prst="rect">
            <a:avLst/>
          </a:prstGeom>
        </p:spPr>
        <p:txBody>
          <a:bodyPr lIns="71437" tIns="71437" rIns="71437" bIns="71437"/>
          <a:lstStyle>
            <a:lvl1pPr defTabSz="821531"/>
          </a:lstStyle>
          <a:p>
            <a:r>
              <a:t>Title Text</a:t>
            </a:r>
          </a:p>
        </p:txBody>
      </p:sp>
      <p:sp>
        <p:nvSpPr>
          <p:cNvPr id="23" name="Slide Number"/>
          <p:cNvSpPr txBox="1">
            <a:spLocks noGrp="1"/>
          </p:cNvSpPr>
          <p:nvPr>
            <p:ph type="sldNum" sz="quarter" idx="2"/>
          </p:nvPr>
        </p:nvSpPr>
        <p:spPr>
          <a:xfrm>
            <a:off x="23673376" y="12967965"/>
            <a:ext cx="460376" cy="498476"/>
          </a:xfrm>
          <a:prstGeom prst="rect">
            <a:avLst/>
          </a:prstGeom>
        </p:spPr>
        <p:txBody>
          <a:bodyPr lIns="71437" tIns="71437" rIns="71437" bIns="71437">
            <a:normAutofit/>
          </a:bodyPr>
          <a:lstStyle>
            <a:lvl1pPr defTabSz="821531">
              <a:defRPr>
                <a:latin typeface="+mj-lt"/>
                <a:ea typeface="+mj-ea"/>
                <a:cs typeface="+mj-cs"/>
                <a:sym typeface="Gill Sans"/>
              </a:defRPr>
            </a:lvl1pPr>
          </a:lstStyle>
          <a:p>
            <a:fld id="{86CB4B4D-7CA3-9044-876B-883B54F8677D}" type="slidenum">
              <a:t>‹#›</a:t>
            </a:fld>
            <a:endParaRPr/>
          </a:p>
        </p:txBody>
      </p:sp>
      <p:pic>
        <p:nvPicPr>
          <p:cNvPr id="24" name="Picture 2" descr="Picture 2"/>
          <p:cNvPicPr>
            <a:picLocks noChangeAspect="1"/>
          </p:cNvPicPr>
          <p:nvPr/>
        </p:nvPicPr>
        <p:blipFill>
          <a:blip r:embed="rId2"/>
          <a:stretch>
            <a:fillRect/>
          </a:stretch>
        </p:blipFill>
        <p:spPr>
          <a:xfrm>
            <a:off x="931238" y="12559228"/>
            <a:ext cx="2404415" cy="623369"/>
          </a:xfrm>
          <a:prstGeom prst="rect">
            <a:avLst/>
          </a:prstGeom>
          <a:ln w="12700">
            <a:miter lim="400000"/>
          </a:ln>
        </p:spPr>
      </p:pic>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mall Title &amp; Bullets">
    <p:spTree>
      <p:nvGrpSpPr>
        <p:cNvPr id="1" name=""/>
        <p:cNvGrpSpPr/>
        <p:nvPr/>
      </p:nvGrpSpPr>
      <p:grpSpPr>
        <a:xfrm>
          <a:off x="0" y="0"/>
          <a:ext cx="0" cy="0"/>
          <a:chOff x="0" y="0"/>
          <a:chExt cx="0" cy="0"/>
        </a:xfrm>
      </p:grpSpPr>
      <p:sp>
        <p:nvSpPr>
          <p:cNvPr id="32" name="Title Text"/>
          <p:cNvSpPr txBox="1">
            <a:spLocks noGrp="1"/>
          </p:cNvSpPr>
          <p:nvPr>
            <p:ph type="title"/>
          </p:nvPr>
        </p:nvSpPr>
        <p:spPr>
          <a:prstGeom prst="rect">
            <a:avLst/>
          </a:prstGeom>
        </p:spPr>
        <p:txBody>
          <a:bodyPr/>
          <a:lstStyle/>
          <a:p>
            <a:r>
              <a:t>Title Text</a:t>
            </a:r>
          </a:p>
        </p:txBody>
      </p:sp>
      <p:sp>
        <p:nvSpPr>
          <p:cNvPr id="3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제목에서 설명 ENG">
    <p:spTree>
      <p:nvGrpSpPr>
        <p:cNvPr id="1" name=""/>
        <p:cNvGrpSpPr/>
        <p:nvPr/>
      </p:nvGrpSpPr>
      <p:grpSpPr>
        <a:xfrm>
          <a:off x="0" y="0"/>
          <a:ext cx="0" cy="0"/>
          <a:chOff x="0" y="0"/>
          <a:chExt cx="0" cy="0"/>
        </a:xfrm>
      </p:grpSpPr>
      <p:sp>
        <p:nvSpPr>
          <p:cNvPr id="60" name="Title Text"/>
          <p:cNvSpPr txBox="1">
            <a:spLocks noGrp="1"/>
          </p:cNvSpPr>
          <p:nvPr>
            <p:ph type="title"/>
          </p:nvPr>
        </p:nvSpPr>
        <p:spPr>
          <a:xfrm>
            <a:off x="1243524" y="1549403"/>
            <a:ext cx="21896952" cy="2086236"/>
          </a:xfrm>
          <a:prstGeom prst="rect">
            <a:avLst/>
          </a:prstGeom>
        </p:spPr>
        <p:txBody>
          <a:bodyPr lIns="71437" tIns="71437" rIns="71437" bIns="71437"/>
          <a:lstStyle>
            <a:lvl1pPr defTabSz="821531"/>
          </a:lstStyle>
          <a:p>
            <a:r>
              <a:t>Title Text</a:t>
            </a:r>
          </a:p>
        </p:txBody>
      </p:sp>
      <p:sp>
        <p:nvSpPr>
          <p:cNvPr id="61" name="Slide Number"/>
          <p:cNvSpPr txBox="1">
            <a:spLocks noGrp="1"/>
          </p:cNvSpPr>
          <p:nvPr>
            <p:ph type="sldNum" sz="quarter" idx="2"/>
          </p:nvPr>
        </p:nvSpPr>
        <p:spPr>
          <a:xfrm>
            <a:off x="23673376" y="12967965"/>
            <a:ext cx="460376" cy="498476"/>
          </a:xfrm>
          <a:prstGeom prst="rect">
            <a:avLst/>
          </a:prstGeom>
        </p:spPr>
        <p:txBody>
          <a:bodyPr lIns="71437" tIns="71437" rIns="71437" bIns="71437">
            <a:normAutofit/>
          </a:bodyPr>
          <a:lstStyle>
            <a:lvl1pPr defTabSz="821531">
              <a:defRPr>
                <a:latin typeface="+mj-lt"/>
                <a:ea typeface="+mj-ea"/>
                <a:cs typeface="+mj-cs"/>
                <a:sym typeface="Gill Sans"/>
              </a:defRPr>
            </a:lvl1pPr>
          </a:lstStyle>
          <a:p>
            <a:fld id="{86CB4B4D-7CA3-9044-876B-883B54F8677D}" type="slidenum">
              <a:t>‹#›</a:t>
            </a:fld>
            <a:endParaRPr/>
          </a:p>
        </p:txBody>
      </p:sp>
      <p:pic>
        <p:nvPicPr>
          <p:cNvPr id="63" name="Image" descr="Image"/>
          <p:cNvPicPr>
            <a:picLocks noChangeAspect="1"/>
          </p:cNvPicPr>
          <p:nvPr/>
        </p:nvPicPr>
        <p:blipFill>
          <a:blip r:embed="rId2"/>
          <a:stretch>
            <a:fillRect/>
          </a:stretch>
        </p:blipFill>
        <p:spPr>
          <a:xfrm>
            <a:off x="1094804" y="12513781"/>
            <a:ext cx="2680237" cy="511019"/>
          </a:xfrm>
          <a:prstGeom prst="rect">
            <a:avLst/>
          </a:prstGeom>
          <a:ln w="12700">
            <a:miter lim="400000"/>
          </a:ln>
        </p:spPr>
      </p:pic>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제목 및 내용">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9D7FBA3-1D0F-4083-AC7E-5EC6369276D6}"/>
              </a:ext>
            </a:extLst>
          </p:cNvPr>
          <p:cNvSpPr>
            <a:spLocks noGrp="1"/>
          </p:cNvSpPr>
          <p:nvPr>
            <p:ph type="title"/>
          </p:nvPr>
        </p:nvSpPr>
        <p:spPr/>
        <p:txBody>
          <a:bodyPr/>
          <a:lstStyle/>
          <a:p>
            <a:r>
              <a:rPr lang="ko-KR" altLang="en-US"/>
              <a:t>마스터 제목 스타일 편집</a:t>
            </a:r>
            <a:endParaRPr lang="en-US"/>
          </a:p>
        </p:txBody>
      </p:sp>
      <p:sp>
        <p:nvSpPr>
          <p:cNvPr id="3" name="내용 개체 틀 2">
            <a:extLst>
              <a:ext uri="{FF2B5EF4-FFF2-40B4-BE49-F238E27FC236}">
                <a16:creationId xmlns:a16="http://schemas.microsoft.com/office/drawing/2014/main" id="{7E1BAE03-8271-4B83-82EF-B1D105CA92C3}"/>
              </a:ext>
            </a:extLst>
          </p:cNvPr>
          <p:cNvSpPr>
            <a:spLocks noGrp="1"/>
          </p:cNvSpPr>
          <p:nvPr>
            <p:ph idx="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a:p>
        </p:txBody>
      </p:sp>
      <p:sp>
        <p:nvSpPr>
          <p:cNvPr id="4" name="날짜 개체 틀 3">
            <a:extLst>
              <a:ext uri="{FF2B5EF4-FFF2-40B4-BE49-F238E27FC236}">
                <a16:creationId xmlns:a16="http://schemas.microsoft.com/office/drawing/2014/main" id="{C0ECC5BF-C91F-451A-ADAB-8F06F2C310E3}"/>
              </a:ext>
            </a:extLst>
          </p:cNvPr>
          <p:cNvSpPr>
            <a:spLocks noGrp="1"/>
          </p:cNvSpPr>
          <p:nvPr>
            <p:ph type="dt" sz="half" idx="10"/>
          </p:nvPr>
        </p:nvSpPr>
        <p:spPr/>
        <p:txBody>
          <a:bodyPr/>
          <a:lstStyle/>
          <a:p>
            <a:fld id="{4D04D39F-34E8-49C6-B790-9A140056BA75}" type="datetimeFigureOut">
              <a:rPr lang="en-US" smtClean="0"/>
              <a:t>12/5/2024</a:t>
            </a:fld>
            <a:endParaRPr lang="en-US"/>
          </a:p>
        </p:txBody>
      </p:sp>
      <p:sp>
        <p:nvSpPr>
          <p:cNvPr id="5" name="바닥글 개체 틀 4">
            <a:extLst>
              <a:ext uri="{FF2B5EF4-FFF2-40B4-BE49-F238E27FC236}">
                <a16:creationId xmlns:a16="http://schemas.microsoft.com/office/drawing/2014/main" id="{E7A9DD36-4E0E-4ECB-9AB2-06692B492EF1}"/>
              </a:ext>
            </a:extLst>
          </p:cNvPr>
          <p:cNvSpPr>
            <a:spLocks noGrp="1"/>
          </p:cNvSpPr>
          <p:nvPr>
            <p:ph type="ftr" sz="quarter" idx="11"/>
          </p:nvPr>
        </p:nvSpPr>
        <p:spPr/>
        <p:txBody>
          <a:bodyPr/>
          <a:lstStyle/>
          <a:p>
            <a:endParaRPr lang="en-US"/>
          </a:p>
        </p:txBody>
      </p:sp>
      <p:sp>
        <p:nvSpPr>
          <p:cNvPr id="6" name="슬라이드 번호 개체 틀 5">
            <a:extLst>
              <a:ext uri="{FF2B5EF4-FFF2-40B4-BE49-F238E27FC236}">
                <a16:creationId xmlns:a16="http://schemas.microsoft.com/office/drawing/2014/main" id="{A1ECB046-26F8-4CD4-ACAC-F8A609EE411D}"/>
              </a:ext>
            </a:extLst>
          </p:cNvPr>
          <p:cNvSpPr>
            <a:spLocks noGrp="1"/>
          </p:cNvSpPr>
          <p:nvPr>
            <p:ph type="sldNum" sz="quarter" idx="12"/>
          </p:nvPr>
        </p:nvSpPr>
        <p:spPr>
          <a:xfrm>
            <a:off x="23528848" y="12986673"/>
            <a:ext cx="488916" cy="471924"/>
          </a:xfrm>
        </p:spPr>
        <p:txBody>
          <a:bodyPr/>
          <a:lstStyle/>
          <a:p>
            <a:fld id="{86656848-28FC-44CC-8E12-B0C8169D77A6}" type="slidenum">
              <a:rPr lang="en-US" smtClean="0"/>
              <a:t>‹#›</a:t>
            </a:fld>
            <a:endParaRPr lang="en-US"/>
          </a:p>
        </p:txBody>
      </p:sp>
    </p:spTree>
    <p:extLst>
      <p:ext uri="{BB962C8B-B14F-4D97-AF65-F5344CB8AC3E}">
        <p14:creationId xmlns:p14="http://schemas.microsoft.com/office/powerpoint/2010/main" val="15942777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556391"/>
            <a:ext cx="21005800" cy="14277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Title Text</a:t>
            </a:r>
          </a:p>
        </p:txBody>
      </p:sp>
      <p:sp>
        <p:nvSpPr>
          <p:cNvPr id="3" name="Body Level One…"/>
          <p:cNvSpPr txBox="1">
            <a:spLocks noGrp="1"/>
          </p:cNvSpPr>
          <p:nvPr>
            <p:ph type="body" idx="1"/>
          </p:nvPr>
        </p:nvSpPr>
        <p:spPr>
          <a:xfrm>
            <a:off x="2211346" y="3452776"/>
            <a:ext cx="19961307" cy="91161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pic>
        <p:nvPicPr>
          <p:cNvPr id="4" name="Picture 2" descr="Picture 2"/>
          <p:cNvPicPr>
            <a:picLocks noChangeAspect="1"/>
          </p:cNvPicPr>
          <p:nvPr/>
        </p:nvPicPr>
        <p:blipFill>
          <a:blip r:embed="rId7"/>
          <a:stretch>
            <a:fillRect/>
          </a:stretch>
        </p:blipFill>
        <p:spPr>
          <a:xfrm>
            <a:off x="1689100" y="12674988"/>
            <a:ext cx="2404415" cy="623369"/>
          </a:xfrm>
          <a:prstGeom prst="rect">
            <a:avLst/>
          </a:prstGeom>
          <a:ln w="12700">
            <a:miter lim="400000"/>
          </a:ln>
        </p:spPr>
      </p:pic>
      <p:sp>
        <p:nvSpPr>
          <p:cNvPr id="6" name="Slide Number"/>
          <p:cNvSpPr txBox="1">
            <a:spLocks noGrp="1"/>
          </p:cNvSpPr>
          <p:nvPr>
            <p:ph type="sldNum" sz="quarter" idx="2"/>
          </p:nvPr>
        </p:nvSpPr>
        <p:spPr>
          <a:xfrm>
            <a:off x="23546686" y="12986673"/>
            <a:ext cx="453239" cy="461059"/>
          </a:xfrm>
          <a:prstGeom prst="rect">
            <a:avLst/>
          </a:prstGeom>
          <a:ln w="12700">
            <a:miter lim="400000"/>
          </a:ln>
        </p:spPr>
        <p:txBody>
          <a:bodyPr wrap="none" lIns="50800" tIns="50800" rIns="50800" bIns="50800">
            <a:spAutoFit/>
          </a:bodyPr>
          <a:lstStyle>
            <a:lvl1pPr defTabSz="825500">
              <a:defRPr sz="240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8" r:id="rId5"/>
  </p:sldLayoutIdLst>
  <p:transition spd="med"/>
  <p:txStyles>
    <p:titleStyle>
      <a:lvl1pPr marL="0" marR="0" indent="0" algn="ctr" defTabSz="825500" latinLnBrk="0">
        <a:lnSpc>
          <a:spcPct val="100000"/>
        </a:lnSpc>
        <a:spcBef>
          <a:spcPts val="0"/>
        </a:spcBef>
        <a:spcAft>
          <a:spcPts val="0"/>
        </a:spcAft>
        <a:buClrTx/>
        <a:buSzTx/>
        <a:buFontTx/>
        <a:buNone/>
        <a:tabLst/>
        <a:defRPr sz="6000" b="1" i="0" u="none" strike="noStrike" cap="none" spc="0" baseline="0">
          <a:solidFill>
            <a:srgbClr val="01356F"/>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6000" b="1" i="0" u="none" strike="noStrike" cap="none" spc="0" baseline="0">
          <a:solidFill>
            <a:srgbClr val="01356F"/>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6000" b="1" i="0" u="none" strike="noStrike" cap="none" spc="0" baseline="0">
          <a:solidFill>
            <a:srgbClr val="01356F"/>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6000" b="1" i="0" u="none" strike="noStrike" cap="none" spc="0" baseline="0">
          <a:solidFill>
            <a:srgbClr val="01356F"/>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6000" b="1" i="0" u="none" strike="noStrike" cap="none" spc="0" baseline="0">
          <a:solidFill>
            <a:srgbClr val="01356F"/>
          </a:solidFill>
          <a:uFillTx/>
          <a:latin typeface="Helvetica Neue"/>
          <a:ea typeface="Helvetica Neue"/>
          <a:cs typeface="Helvetica Neue"/>
          <a:sym typeface="Helvetica Neue"/>
        </a:defRPr>
      </a:lvl5pPr>
      <a:lvl6pPr marL="0" marR="0" indent="0" algn="ctr" defTabSz="825500" latinLnBrk="0">
        <a:lnSpc>
          <a:spcPct val="100000"/>
        </a:lnSpc>
        <a:spcBef>
          <a:spcPts val="0"/>
        </a:spcBef>
        <a:spcAft>
          <a:spcPts val="0"/>
        </a:spcAft>
        <a:buClrTx/>
        <a:buSzTx/>
        <a:buFontTx/>
        <a:buNone/>
        <a:tabLst/>
        <a:defRPr sz="6000" b="1" i="0" u="none" strike="noStrike" cap="none" spc="0" baseline="0">
          <a:solidFill>
            <a:srgbClr val="01356F"/>
          </a:solidFill>
          <a:uFillTx/>
          <a:latin typeface="Helvetica Neue"/>
          <a:ea typeface="Helvetica Neue"/>
          <a:cs typeface="Helvetica Neue"/>
          <a:sym typeface="Helvetica Neue"/>
        </a:defRPr>
      </a:lvl6pPr>
      <a:lvl7pPr marL="0" marR="0" indent="0" algn="ctr" defTabSz="825500" latinLnBrk="0">
        <a:lnSpc>
          <a:spcPct val="100000"/>
        </a:lnSpc>
        <a:spcBef>
          <a:spcPts val="0"/>
        </a:spcBef>
        <a:spcAft>
          <a:spcPts val="0"/>
        </a:spcAft>
        <a:buClrTx/>
        <a:buSzTx/>
        <a:buFontTx/>
        <a:buNone/>
        <a:tabLst/>
        <a:defRPr sz="6000" b="1" i="0" u="none" strike="noStrike" cap="none" spc="0" baseline="0">
          <a:solidFill>
            <a:srgbClr val="01356F"/>
          </a:solidFill>
          <a:uFillTx/>
          <a:latin typeface="Helvetica Neue"/>
          <a:ea typeface="Helvetica Neue"/>
          <a:cs typeface="Helvetica Neue"/>
          <a:sym typeface="Helvetica Neue"/>
        </a:defRPr>
      </a:lvl7pPr>
      <a:lvl8pPr marL="0" marR="0" indent="0" algn="ctr" defTabSz="825500" latinLnBrk="0">
        <a:lnSpc>
          <a:spcPct val="100000"/>
        </a:lnSpc>
        <a:spcBef>
          <a:spcPts val="0"/>
        </a:spcBef>
        <a:spcAft>
          <a:spcPts val="0"/>
        </a:spcAft>
        <a:buClrTx/>
        <a:buSzTx/>
        <a:buFontTx/>
        <a:buNone/>
        <a:tabLst/>
        <a:defRPr sz="6000" b="1" i="0" u="none" strike="noStrike" cap="none" spc="0" baseline="0">
          <a:solidFill>
            <a:srgbClr val="01356F"/>
          </a:solidFill>
          <a:uFillTx/>
          <a:latin typeface="Helvetica Neue"/>
          <a:ea typeface="Helvetica Neue"/>
          <a:cs typeface="Helvetica Neue"/>
          <a:sym typeface="Helvetica Neue"/>
        </a:defRPr>
      </a:lvl8pPr>
      <a:lvl9pPr marL="0" marR="0" indent="0" algn="ctr" defTabSz="825500" latinLnBrk="0">
        <a:lnSpc>
          <a:spcPct val="100000"/>
        </a:lnSpc>
        <a:spcBef>
          <a:spcPts val="0"/>
        </a:spcBef>
        <a:spcAft>
          <a:spcPts val="0"/>
        </a:spcAft>
        <a:buClrTx/>
        <a:buSzTx/>
        <a:buFontTx/>
        <a:buNone/>
        <a:tabLst/>
        <a:defRPr sz="6000" b="1" i="0" u="none" strike="noStrike" cap="none" spc="0" baseline="0">
          <a:solidFill>
            <a:srgbClr val="01356F"/>
          </a:solidFill>
          <a:uFillTx/>
          <a:latin typeface="Helvetica Neue"/>
          <a:ea typeface="Helvetica Neue"/>
          <a:cs typeface="Helvetica Neue"/>
          <a:sym typeface="Helvetica Neue"/>
        </a:defRPr>
      </a:lvl9pPr>
    </p:titleStyle>
    <p:bodyStyle>
      <a:lvl1pPr marL="635000" marR="0" indent="-635000" algn="l" defTabSz="825500" latinLnBrk="0">
        <a:lnSpc>
          <a:spcPct val="120000"/>
        </a:lnSpc>
        <a:spcBef>
          <a:spcPts val="4000"/>
        </a:spcBef>
        <a:spcAft>
          <a:spcPts val="0"/>
        </a:spcAft>
        <a:buClrTx/>
        <a:buSzPct val="125000"/>
        <a:buFontTx/>
        <a:buChar char="•"/>
        <a:tabLst/>
        <a:defRPr sz="3500" b="0" i="0" u="none" strike="noStrike" cap="none" spc="0" baseline="0">
          <a:solidFill>
            <a:srgbClr val="000000"/>
          </a:solidFill>
          <a:uFillTx/>
          <a:latin typeface="Calibri"/>
          <a:ea typeface="Calibri"/>
          <a:cs typeface="Calibri"/>
          <a:sym typeface="Calibri"/>
        </a:defRPr>
      </a:lvl1pPr>
      <a:lvl2pPr marL="1375833" marR="0" indent="-740833" algn="l" defTabSz="825500" latinLnBrk="0">
        <a:lnSpc>
          <a:spcPct val="120000"/>
        </a:lnSpc>
        <a:spcBef>
          <a:spcPts val="4000"/>
        </a:spcBef>
        <a:spcAft>
          <a:spcPts val="0"/>
        </a:spcAft>
        <a:buClrTx/>
        <a:buSzPct val="100000"/>
        <a:buFontTx/>
        <a:buChar char="-"/>
        <a:tabLst/>
        <a:defRPr sz="3500" b="0" i="0" u="none" strike="noStrike" cap="none" spc="0" baseline="0">
          <a:solidFill>
            <a:srgbClr val="000000"/>
          </a:solidFill>
          <a:uFillTx/>
          <a:latin typeface="Calibri"/>
          <a:ea typeface="Calibri"/>
          <a:cs typeface="Calibri"/>
          <a:sym typeface="Calibri"/>
        </a:defRPr>
      </a:lvl2pPr>
      <a:lvl3pPr marL="2159000" marR="0" indent="-889000" algn="l" defTabSz="825500" latinLnBrk="0">
        <a:lnSpc>
          <a:spcPct val="120000"/>
        </a:lnSpc>
        <a:spcBef>
          <a:spcPts val="4000"/>
        </a:spcBef>
        <a:spcAft>
          <a:spcPts val="0"/>
        </a:spcAft>
        <a:buClrTx/>
        <a:buSzPct val="100000"/>
        <a:buFontTx/>
        <a:buChar char="✓"/>
        <a:tabLst/>
        <a:defRPr sz="3500" b="0" i="0" u="none" strike="noStrike" cap="none" spc="0" baseline="0">
          <a:solidFill>
            <a:srgbClr val="000000"/>
          </a:solidFill>
          <a:uFillTx/>
          <a:latin typeface="Calibri"/>
          <a:ea typeface="Calibri"/>
          <a:cs typeface="Calibri"/>
          <a:sym typeface="Calibri"/>
        </a:defRPr>
      </a:lvl3pPr>
      <a:lvl4pPr marL="2368020" marR="0" indent="-463020" algn="l" defTabSz="825500" latinLnBrk="0">
        <a:lnSpc>
          <a:spcPct val="120000"/>
        </a:lnSpc>
        <a:spcBef>
          <a:spcPts val="4000"/>
        </a:spcBef>
        <a:spcAft>
          <a:spcPts val="0"/>
        </a:spcAft>
        <a:buClrTx/>
        <a:buSzPct val="125000"/>
        <a:buFontTx/>
        <a:buChar char="•"/>
        <a:tabLst/>
        <a:defRPr sz="3500" b="0" i="0" u="none" strike="noStrike" cap="none" spc="0" baseline="0">
          <a:solidFill>
            <a:srgbClr val="000000"/>
          </a:solidFill>
          <a:uFillTx/>
          <a:latin typeface="Calibri"/>
          <a:ea typeface="Calibri"/>
          <a:cs typeface="Calibri"/>
          <a:sym typeface="Calibri"/>
        </a:defRPr>
      </a:lvl4pPr>
      <a:lvl5pPr marL="3003020" marR="0" indent="-463020" algn="l" defTabSz="825500" latinLnBrk="0">
        <a:lnSpc>
          <a:spcPct val="120000"/>
        </a:lnSpc>
        <a:spcBef>
          <a:spcPts val="4000"/>
        </a:spcBef>
        <a:spcAft>
          <a:spcPts val="0"/>
        </a:spcAft>
        <a:buClrTx/>
        <a:buSzPct val="125000"/>
        <a:buFontTx/>
        <a:buChar char="•"/>
        <a:tabLst/>
        <a:defRPr sz="3500" b="0" i="0" u="none" strike="noStrike" cap="none" spc="0" baseline="0">
          <a:solidFill>
            <a:srgbClr val="000000"/>
          </a:solidFill>
          <a:uFillTx/>
          <a:latin typeface="Calibri"/>
          <a:ea typeface="Calibri"/>
          <a:cs typeface="Calibri"/>
          <a:sym typeface="Calibri"/>
        </a:defRPr>
      </a:lvl5pPr>
      <a:lvl6pPr marL="3638020" marR="0" indent="-463019" algn="l" defTabSz="825500" latinLnBrk="0">
        <a:lnSpc>
          <a:spcPct val="120000"/>
        </a:lnSpc>
        <a:spcBef>
          <a:spcPts val="4000"/>
        </a:spcBef>
        <a:spcAft>
          <a:spcPts val="0"/>
        </a:spcAft>
        <a:buClrTx/>
        <a:buSzPct val="125000"/>
        <a:buFontTx/>
        <a:buChar char="•"/>
        <a:tabLst/>
        <a:defRPr sz="3500" b="0" i="0" u="none" strike="noStrike" cap="none" spc="0" baseline="0">
          <a:solidFill>
            <a:srgbClr val="000000"/>
          </a:solidFill>
          <a:uFillTx/>
          <a:latin typeface="Calibri"/>
          <a:ea typeface="Calibri"/>
          <a:cs typeface="Calibri"/>
          <a:sym typeface="Calibri"/>
        </a:defRPr>
      </a:lvl6pPr>
      <a:lvl7pPr marL="4273020" marR="0" indent="-463020" algn="l" defTabSz="825500" latinLnBrk="0">
        <a:lnSpc>
          <a:spcPct val="120000"/>
        </a:lnSpc>
        <a:spcBef>
          <a:spcPts val="4000"/>
        </a:spcBef>
        <a:spcAft>
          <a:spcPts val="0"/>
        </a:spcAft>
        <a:buClrTx/>
        <a:buSzPct val="125000"/>
        <a:buFontTx/>
        <a:buChar char="•"/>
        <a:tabLst/>
        <a:defRPr sz="3500" b="0" i="0" u="none" strike="noStrike" cap="none" spc="0" baseline="0">
          <a:solidFill>
            <a:srgbClr val="000000"/>
          </a:solidFill>
          <a:uFillTx/>
          <a:latin typeface="Calibri"/>
          <a:ea typeface="Calibri"/>
          <a:cs typeface="Calibri"/>
          <a:sym typeface="Calibri"/>
        </a:defRPr>
      </a:lvl7pPr>
      <a:lvl8pPr marL="4908020" marR="0" indent="-463020" algn="l" defTabSz="825500" latinLnBrk="0">
        <a:lnSpc>
          <a:spcPct val="120000"/>
        </a:lnSpc>
        <a:spcBef>
          <a:spcPts val="4000"/>
        </a:spcBef>
        <a:spcAft>
          <a:spcPts val="0"/>
        </a:spcAft>
        <a:buClrTx/>
        <a:buSzPct val="125000"/>
        <a:buFontTx/>
        <a:buChar char="•"/>
        <a:tabLst/>
        <a:defRPr sz="3500" b="0" i="0" u="none" strike="noStrike" cap="none" spc="0" baseline="0">
          <a:solidFill>
            <a:srgbClr val="000000"/>
          </a:solidFill>
          <a:uFillTx/>
          <a:latin typeface="Calibri"/>
          <a:ea typeface="Calibri"/>
          <a:cs typeface="Calibri"/>
          <a:sym typeface="Calibri"/>
        </a:defRPr>
      </a:lvl8pPr>
      <a:lvl9pPr marL="5543020" marR="0" indent="-463020" algn="l" defTabSz="825500" latinLnBrk="0">
        <a:lnSpc>
          <a:spcPct val="120000"/>
        </a:lnSpc>
        <a:spcBef>
          <a:spcPts val="4000"/>
        </a:spcBef>
        <a:spcAft>
          <a:spcPts val="0"/>
        </a:spcAft>
        <a:buClrTx/>
        <a:buSzPct val="125000"/>
        <a:buFontTx/>
        <a:buChar char="•"/>
        <a:tabLst/>
        <a:defRPr sz="3500" b="0" i="0" u="none" strike="noStrike" cap="none" spc="0" baseline="0">
          <a:solidFill>
            <a:srgbClr val="000000"/>
          </a:solidFill>
          <a:uFillTx/>
          <a:latin typeface="Calibri"/>
          <a:ea typeface="Calibri"/>
          <a:cs typeface="Calibri"/>
          <a:sym typeface="Calibri"/>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Jong-Sung Hwang, Ph.D…"/>
          <p:cNvSpPr txBox="1"/>
          <p:nvPr/>
        </p:nvSpPr>
        <p:spPr>
          <a:xfrm>
            <a:off x="10626133" y="9154973"/>
            <a:ext cx="10727617" cy="1622558"/>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p>
            <a:pPr algn="r" defTabSz="914400">
              <a:lnSpc>
                <a:spcPct val="130000"/>
              </a:lnSpc>
              <a:defRPr sz="4500">
                <a:latin typeface="Helvetica Neue Medium"/>
                <a:ea typeface="Helvetica Neue Medium"/>
                <a:cs typeface="Helvetica Neue Medium"/>
                <a:sym typeface="Helvetica Neue Medium"/>
              </a:defRPr>
            </a:pPr>
            <a:r>
              <a:rPr lang="en-US" b="1" dirty="0" err="1">
                <a:solidFill>
                  <a:srgbClr val="243B7C"/>
                </a:solidFill>
                <a:latin typeface="Arial" panose="020B0604020202020204" pitchFamily="34" charset="0"/>
                <a:cs typeface="Arial" panose="020B0604020202020204" pitchFamily="34" charset="0"/>
              </a:rPr>
              <a:t>Deokwon</a:t>
            </a:r>
            <a:r>
              <a:rPr lang="en-US" b="1" dirty="0">
                <a:solidFill>
                  <a:srgbClr val="243B7C"/>
                </a:solidFill>
                <a:latin typeface="Arial" panose="020B0604020202020204" pitchFamily="34" charset="0"/>
                <a:cs typeface="Arial" panose="020B0604020202020204" pitchFamily="34" charset="0"/>
              </a:rPr>
              <a:t> </a:t>
            </a:r>
            <a:r>
              <a:rPr lang="en-US" b="1" dirty="0" err="1">
                <a:solidFill>
                  <a:srgbClr val="243B7C"/>
                </a:solidFill>
                <a:latin typeface="Arial" panose="020B0604020202020204" pitchFamily="34" charset="0"/>
                <a:cs typeface="Arial" panose="020B0604020202020204" pitchFamily="34" charset="0"/>
              </a:rPr>
              <a:t>Heo</a:t>
            </a:r>
            <a:r>
              <a:rPr lang="en-US" b="1" dirty="0">
                <a:solidFill>
                  <a:srgbClr val="243B7C"/>
                </a:solidFill>
                <a:latin typeface="Arial" panose="020B0604020202020204" pitchFamily="34" charset="0"/>
                <a:cs typeface="Arial" panose="020B0604020202020204" pitchFamily="34" charset="0"/>
              </a:rPr>
              <a:t> </a:t>
            </a:r>
            <a:endParaRPr b="1" dirty="0">
              <a:solidFill>
                <a:srgbClr val="243B7C"/>
              </a:solidFill>
              <a:latin typeface="Arial" panose="020B0604020202020204" pitchFamily="34" charset="0"/>
              <a:cs typeface="Arial" panose="020B0604020202020204" pitchFamily="34" charset="0"/>
            </a:endParaRPr>
          </a:p>
          <a:p>
            <a:pPr algn="r" defTabSz="914400">
              <a:lnSpc>
                <a:spcPct val="130000"/>
              </a:lnSpc>
              <a:defRPr sz="3000">
                <a:latin typeface="Helvetica Neue Thin"/>
                <a:ea typeface="Helvetica Neue Thin"/>
                <a:cs typeface="Helvetica Neue Thin"/>
                <a:sym typeface="Helvetica Neue Thin"/>
              </a:defRPr>
            </a:pPr>
            <a:r>
              <a:rPr lang="en-US" b="1" dirty="0">
                <a:solidFill>
                  <a:srgbClr val="243B7C"/>
                </a:solidFill>
                <a:latin typeface="Arial" panose="020B0604020202020204" pitchFamily="34" charset="0"/>
                <a:cs typeface="Arial" panose="020B0604020202020204" pitchFamily="34" charset="0"/>
              </a:rPr>
              <a:t>Principal Manager</a:t>
            </a:r>
            <a:r>
              <a:rPr b="1" dirty="0">
                <a:solidFill>
                  <a:srgbClr val="243B7C"/>
                </a:solidFill>
                <a:latin typeface="Arial" panose="020B0604020202020204" pitchFamily="34" charset="0"/>
                <a:cs typeface="Arial" panose="020B0604020202020204" pitchFamily="34" charset="0"/>
              </a:rPr>
              <a:t>, </a:t>
            </a:r>
            <a:r>
              <a:rPr lang="en-US" b="1" dirty="0">
                <a:solidFill>
                  <a:srgbClr val="243B7C"/>
                </a:solidFill>
                <a:latin typeface="Arial" panose="020B0604020202020204" pitchFamily="34" charset="0"/>
                <a:cs typeface="Arial" panose="020B0604020202020204" pitchFamily="34" charset="0"/>
              </a:rPr>
              <a:t>Department of Global ICT Cooperation</a:t>
            </a:r>
            <a:endParaRPr b="1" dirty="0">
              <a:solidFill>
                <a:srgbClr val="243B7C"/>
              </a:solidFill>
              <a:latin typeface="Arial" panose="020B0604020202020204" pitchFamily="34" charset="0"/>
              <a:cs typeface="Arial" panose="020B0604020202020204" pitchFamily="34" charset="0"/>
            </a:endParaRPr>
          </a:p>
        </p:txBody>
      </p:sp>
      <p:pic>
        <p:nvPicPr>
          <p:cNvPr id="75" name="Image" descr="Image"/>
          <p:cNvPicPr>
            <a:picLocks noChangeAspect="1"/>
          </p:cNvPicPr>
          <p:nvPr/>
        </p:nvPicPr>
        <p:blipFill>
          <a:blip r:embed="rId3"/>
          <a:stretch>
            <a:fillRect/>
          </a:stretch>
        </p:blipFill>
        <p:spPr>
          <a:xfrm>
            <a:off x="36105523" y="-28292137"/>
            <a:ext cx="12763501" cy="1905001"/>
          </a:xfrm>
          <a:prstGeom prst="rect">
            <a:avLst/>
          </a:prstGeom>
          <a:ln w="12700">
            <a:miter lim="400000"/>
          </a:ln>
        </p:spPr>
      </p:pic>
      <p:pic>
        <p:nvPicPr>
          <p:cNvPr id="76" name="Image" descr="Image"/>
          <p:cNvPicPr>
            <a:picLocks noChangeAspect="1"/>
          </p:cNvPicPr>
          <p:nvPr/>
        </p:nvPicPr>
        <p:blipFill>
          <a:blip r:embed="rId3"/>
          <a:stretch>
            <a:fillRect/>
          </a:stretch>
        </p:blipFill>
        <p:spPr>
          <a:xfrm>
            <a:off x="46846095" y="-59854108"/>
            <a:ext cx="12763501" cy="1905001"/>
          </a:xfrm>
          <a:prstGeom prst="rect">
            <a:avLst/>
          </a:prstGeom>
          <a:ln w="12700">
            <a:miter lim="400000"/>
          </a:ln>
        </p:spPr>
      </p:pic>
      <p:pic>
        <p:nvPicPr>
          <p:cNvPr id="77" name="Image" descr="Image"/>
          <p:cNvPicPr>
            <a:picLocks noChangeAspect="1"/>
          </p:cNvPicPr>
          <p:nvPr/>
        </p:nvPicPr>
        <p:blipFill>
          <a:blip r:embed="rId3"/>
          <a:stretch>
            <a:fillRect/>
          </a:stretch>
        </p:blipFill>
        <p:spPr>
          <a:xfrm>
            <a:off x="83290147" y="26598252"/>
            <a:ext cx="12763501" cy="1905001"/>
          </a:xfrm>
          <a:prstGeom prst="rect">
            <a:avLst/>
          </a:prstGeom>
          <a:ln w="12700">
            <a:miter lim="400000"/>
          </a:ln>
        </p:spPr>
      </p:pic>
      <p:pic>
        <p:nvPicPr>
          <p:cNvPr id="10" name="그림 9">
            <a:extLst>
              <a:ext uri="{FF2B5EF4-FFF2-40B4-BE49-F238E27FC236}">
                <a16:creationId xmlns:a16="http://schemas.microsoft.com/office/drawing/2014/main" id="{B7E2E4FE-47BD-4150-A14E-A907F2BEA8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0725" y="9681107"/>
            <a:ext cx="5947081" cy="927148"/>
          </a:xfrm>
          <a:prstGeom prst="rect">
            <a:avLst/>
          </a:prstGeom>
        </p:spPr>
      </p:pic>
      <p:sp>
        <p:nvSpPr>
          <p:cNvPr id="72" name="New Journey to Digital Platform Government…"/>
          <p:cNvSpPr txBox="1">
            <a:spLocks noGrp="1"/>
          </p:cNvSpPr>
          <p:nvPr>
            <p:ph type="ctrTitle"/>
          </p:nvPr>
        </p:nvSpPr>
        <p:spPr>
          <a:xfrm>
            <a:off x="1856028" y="3277359"/>
            <a:ext cx="20671944" cy="2567336"/>
          </a:xfrm>
          <a:prstGeom prst="rect">
            <a:avLst/>
          </a:prstGeom>
          <a:solidFill>
            <a:schemeClr val="bg1"/>
          </a:solidFill>
        </p:spPr>
        <p:txBody>
          <a:bodyPr lIns="53578" tIns="53578" rIns="53578" bIns="53578" anchor="ctr">
            <a:noAutofit/>
          </a:bodyPr>
          <a:lstStyle/>
          <a:p>
            <a:pPr>
              <a:defRPr sz="7000">
                <a:solidFill>
                  <a:srgbClr val="056798"/>
                </a:solidFill>
                <a:latin typeface="Gill Sans SemiBold"/>
                <a:ea typeface="Gill Sans SemiBold"/>
                <a:cs typeface="Gill Sans SemiBold"/>
                <a:sym typeface="Gill Sans SemiBold"/>
              </a:defRPr>
            </a:pPr>
            <a:r>
              <a:rPr lang="en-US" sz="8000" b="1" dirty="0">
                <a:solidFill>
                  <a:srgbClr val="243B7C"/>
                </a:solidFill>
                <a:latin typeface="Arial" panose="020B0604020202020204" pitchFamily="34" charset="0"/>
                <a:cs typeface="Arial" panose="020B0604020202020204" pitchFamily="34" charset="0"/>
              </a:rPr>
              <a:t>AI as an Innovation tool: </a:t>
            </a:r>
            <a:br>
              <a:rPr lang="en-US" sz="8000" b="1" dirty="0">
                <a:solidFill>
                  <a:srgbClr val="243B7C"/>
                </a:solidFill>
                <a:latin typeface="Arial" panose="020B0604020202020204" pitchFamily="34" charset="0"/>
                <a:cs typeface="Arial" panose="020B0604020202020204" pitchFamily="34" charset="0"/>
              </a:rPr>
            </a:br>
            <a:r>
              <a:rPr lang="en-US" sz="8000" b="1" dirty="0">
                <a:solidFill>
                  <a:srgbClr val="243B7C"/>
                </a:solidFill>
                <a:latin typeface="Arial" panose="020B0604020202020204" pitchFamily="34" charset="0"/>
                <a:cs typeface="Arial" panose="020B0604020202020204" pitchFamily="34" charset="0"/>
              </a:rPr>
              <a:t>the way we should aiming together</a:t>
            </a:r>
            <a:endParaRPr sz="8000" b="1" dirty="0">
              <a:solidFill>
                <a:srgbClr val="3988C0"/>
              </a:solidFill>
              <a:latin typeface="Arial" panose="020B0604020202020204" pitchFamily="34" charset="0"/>
              <a:cs typeface="Arial" panose="020B0604020202020204" pitchFamily="34" charset="0"/>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461;p69">
            <a:extLst>
              <a:ext uri="{FF2B5EF4-FFF2-40B4-BE49-F238E27FC236}">
                <a16:creationId xmlns:a16="http://schemas.microsoft.com/office/drawing/2014/main" id="{96843749-660E-4831-BA30-EA8C7DE3948B}"/>
              </a:ext>
            </a:extLst>
          </p:cNvPr>
          <p:cNvSpPr txBox="1">
            <a:spLocks noGrp="1"/>
          </p:cNvSpPr>
          <p:nvPr>
            <p:ph type="title"/>
          </p:nvPr>
        </p:nvSpPr>
        <p:spPr>
          <a:xfrm>
            <a:off x="735462" y="241809"/>
            <a:ext cx="27200354" cy="2326459"/>
          </a:xfrm>
          <a:prstGeom prst="rect">
            <a:avLst/>
          </a:prstGeom>
        </p:spPr>
        <p:txBody>
          <a:bodyPr spcFirstLastPara="1" wrap="square" lIns="243800" tIns="243800" rIns="243800" bIns="243800" anchor="t" anchorCtr="0">
            <a:noAutofit/>
          </a:bodyPr>
          <a:lstStyle/>
          <a:p>
            <a:pPr algn="l"/>
            <a:r>
              <a:rPr lang="en-US" altLang="ko-KR" sz="5400" dirty="0">
                <a:solidFill>
                  <a:srgbClr val="3988C0"/>
                </a:solidFill>
                <a:latin typeface="고려대학교M" panose="02020603020101020101" pitchFamily="18" charset="-127"/>
                <a:ea typeface="고려대학교M" panose="02020603020101020101" pitchFamily="18" charset="-127"/>
              </a:rPr>
              <a:t>In case of NIA: </a:t>
            </a:r>
            <a:br>
              <a:rPr lang="en-US" altLang="ko-KR" sz="5400" dirty="0">
                <a:solidFill>
                  <a:srgbClr val="3988C0"/>
                </a:solidFill>
                <a:latin typeface="고려대학교M" panose="02020603020101020101" pitchFamily="18" charset="-127"/>
                <a:ea typeface="고려대학교M" panose="02020603020101020101" pitchFamily="18" charset="-127"/>
              </a:rPr>
            </a:br>
            <a:r>
              <a:rPr lang="en-US" sz="5400" dirty="0">
                <a:solidFill>
                  <a:srgbClr val="3988C0"/>
                </a:solidFill>
                <a:latin typeface="고려대학교M" panose="02020603020101020101" pitchFamily="18" charset="-127"/>
                <a:ea typeface="고려대학교M" panose="02020603020101020101" pitchFamily="18" charset="-127"/>
              </a:rPr>
              <a:t>Bridging the global AI literacy through international collaboration</a:t>
            </a:r>
            <a:endParaRPr sz="3200" dirty="0">
              <a:solidFill>
                <a:srgbClr val="3988C0"/>
              </a:solidFill>
              <a:latin typeface="고려대학교M" panose="02020603020101020101" pitchFamily="18" charset="-127"/>
              <a:ea typeface="고려대학교M" panose="02020603020101020101" pitchFamily="18" charset="-127"/>
            </a:endParaRPr>
          </a:p>
        </p:txBody>
      </p:sp>
      <p:sp>
        <p:nvSpPr>
          <p:cNvPr id="4" name="직사각형 3">
            <a:extLst>
              <a:ext uri="{FF2B5EF4-FFF2-40B4-BE49-F238E27FC236}">
                <a16:creationId xmlns:a16="http://schemas.microsoft.com/office/drawing/2014/main" id="{64F21092-E490-4B59-A7E3-9539F1086041}"/>
              </a:ext>
            </a:extLst>
          </p:cNvPr>
          <p:cNvSpPr/>
          <p:nvPr/>
        </p:nvSpPr>
        <p:spPr>
          <a:xfrm rot="5400000">
            <a:off x="-34209" y="1320900"/>
            <a:ext cx="1600300" cy="6095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800" dirty="0"/>
          </a:p>
        </p:txBody>
      </p:sp>
      <p:pic>
        <p:nvPicPr>
          <p:cNvPr id="2" name="그림 1">
            <a:extLst>
              <a:ext uri="{FF2B5EF4-FFF2-40B4-BE49-F238E27FC236}">
                <a16:creationId xmlns:a16="http://schemas.microsoft.com/office/drawing/2014/main" id="{115C74D9-D5C2-4859-B486-D5ED357A3688}"/>
              </a:ext>
            </a:extLst>
          </p:cNvPr>
          <p:cNvPicPr>
            <a:picLocks noChangeAspect="1"/>
          </p:cNvPicPr>
          <p:nvPr/>
        </p:nvPicPr>
        <p:blipFill>
          <a:blip r:embed="rId3"/>
          <a:stretch>
            <a:fillRect/>
          </a:stretch>
        </p:blipFill>
        <p:spPr>
          <a:xfrm>
            <a:off x="3669254" y="4240364"/>
            <a:ext cx="17422010" cy="9193367"/>
          </a:xfrm>
          <a:prstGeom prst="rect">
            <a:avLst/>
          </a:prstGeom>
        </p:spPr>
      </p:pic>
      <p:sp>
        <p:nvSpPr>
          <p:cNvPr id="33" name="직사각형 32">
            <a:extLst>
              <a:ext uri="{FF2B5EF4-FFF2-40B4-BE49-F238E27FC236}">
                <a16:creationId xmlns:a16="http://schemas.microsoft.com/office/drawing/2014/main" id="{2B448383-E1E0-4282-BBB1-16CB5ED2592D}"/>
              </a:ext>
            </a:extLst>
          </p:cNvPr>
          <p:cNvSpPr/>
          <p:nvPr/>
        </p:nvSpPr>
        <p:spPr>
          <a:xfrm>
            <a:off x="4220307" y="2819073"/>
            <a:ext cx="15943386" cy="1006044"/>
          </a:xfrm>
          <a:prstGeom prst="rect">
            <a:avLst/>
          </a:prstGeom>
          <a:blipFill rotWithShape="1">
            <a:blip r:embed="rId4"/>
            <a:srcRect/>
            <a:tile tx="0" ty="0" sx="100000" sy="100000" flip="none" algn="tl"/>
          </a:blip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lang="en-US" altLang="ko-KR" sz="5600" dirty="0">
                <a:solidFill>
                  <a:srgbClr val="FFFFFF"/>
                </a:solidFill>
                <a:effectLst>
                  <a:outerShdw blurRad="38100" dist="12700" dir="5400000" rotWithShape="0">
                    <a:srgbClr val="000000">
                      <a:alpha val="50000"/>
                    </a:srgbClr>
                  </a:outerShdw>
                </a:effectLst>
                <a:latin typeface="+mj-lt"/>
                <a:ea typeface="+mj-ea"/>
                <a:cs typeface="+mj-cs"/>
                <a:sym typeface="Gill Sans"/>
              </a:rPr>
              <a:t>1. Digital</a:t>
            </a:r>
            <a:r>
              <a:rPr lang="ko-KR" altLang="en-US" sz="5600" dirty="0">
                <a:solidFill>
                  <a:srgbClr val="FFFFFF"/>
                </a:solidFill>
                <a:effectLst>
                  <a:outerShdw blurRad="38100" dist="12700" dir="5400000" rotWithShape="0">
                    <a:srgbClr val="000000">
                      <a:alpha val="50000"/>
                    </a:srgbClr>
                  </a:outerShdw>
                </a:effectLst>
                <a:latin typeface="+mj-lt"/>
                <a:ea typeface="+mj-ea"/>
                <a:cs typeface="+mj-cs"/>
                <a:sym typeface="Gill Sans"/>
              </a:rPr>
              <a:t> </a:t>
            </a:r>
            <a:r>
              <a:rPr lang="en-US" altLang="ko-KR" sz="5600" dirty="0">
                <a:solidFill>
                  <a:srgbClr val="FFFFFF"/>
                </a:solidFill>
                <a:effectLst>
                  <a:outerShdw blurRad="38100" dist="12700" dir="5400000" rotWithShape="0">
                    <a:srgbClr val="000000">
                      <a:alpha val="50000"/>
                    </a:srgbClr>
                  </a:outerShdw>
                </a:effectLst>
                <a:latin typeface="+mj-lt"/>
                <a:ea typeface="+mj-ea"/>
                <a:cs typeface="+mj-cs"/>
                <a:sym typeface="Gill Sans"/>
              </a:rPr>
              <a:t>Government Cooperation Center</a:t>
            </a:r>
            <a:endParaRPr kumimoji="0" lang="ko-KR" altLang="en-US" sz="5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mj-lt"/>
              <a:ea typeface="+mj-ea"/>
              <a:cs typeface="+mj-cs"/>
              <a:sym typeface="Gill Sans"/>
            </a:endParaRPr>
          </a:p>
        </p:txBody>
      </p:sp>
    </p:spTree>
    <p:extLst>
      <p:ext uri="{BB962C8B-B14F-4D97-AF65-F5344CB8AC3E}">
        <p14:creationId xmlns:p14="http://schemas.microsoft.com/office/powerpoint/2010/main" val="364916384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그림 23">
            <a:extLst>
              <a:ext uri="{FF2B5EF4-FFF2-40B4-BE49-F238E27FC236}">
                <a16:creationId xmlns:a16="http://schemas.microsoft.com/office/drawing/2014/main" id="{15BA00BF-1425-4794-B5E9-99AB14B8A8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18583" y="4072401"/>
            <a:ext cx="7697539" cy="3963499"/>
          </a:xfrm>
          <a:prstGeom prst="rect">
            <a:avLst/>
          </a:prstGeom>
        </p:spPr>
      </p:pic>
      <p:pic>
        <p:nvPicPr>
          <p:cNvPr id="25" name="그림 24">
            <a:extLst>
              <a:ext uri="{FF2B5EF4-FFF2-40B4-BE49-F238E27FC236}">
                <a16:creationId xmlns:a16="http://schemas.microsoft.com/office/drawing/2014/main" id="{C1C4B903-7D25-442B-B5D8-CE11CAFE2E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18583" y="8838697"/>
            <a:ext cx="8129955" cy="4364556"/>
          </a:xfrm>
          <a:prstGeom prst="rect">
            <a:avLst/>
          </a:prstGeom>
        </p:spPr>
      </p:pic>
      <p:pic>
        <p:nvPicPr>
          <p:cNvPr id="26" name="그림 25">
            <a:extLst>
              <a:ext uri="{FF2B5EF4-FFF2-40B4-BE49-F238E27FC236}">
                <a16:creationId xmlns:a16="http://schemas.microsoft.com/office/drawing/2014/main" id="{6E041FD9-B371-42E6-8FC6-E36D8CF274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8030" y="4254247"/>
            <a:ext cx="7452814" cy="3871879"/>
          </a:xfrm>
          <a:prstGeom prst="rect">
            <a:avLst/>
          </a:prstGeom>
        </p:spPr>
      </p:pic>
      <p:pic>
        <p:nvPicPr>
          <p:cNvPr id="27" name="그림 26">
            <a:extLst>
              <a:ext uri="{FF2B5EF4-FFF2-40B4-BE49-F238E27FC236}">
                <a16:creationId xmlns:a16="http://schemas.microsoft.com/office/drawing/2014/main" id="{0F670FF1-2AC3-4FCA-A3C0-40E832C399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78030" y="8978748"/>
            <a:ext cx="7451287" cy="4395166"/>
          </a:xfrm>
          <a:prstGeom prst="rect">
            <a:avLst/>
          </a:prstGeom>
        </p:spPr>
      </p:pic>
      <p:sp>
        <p:nvSpPr>
          <p:cNvPr id="28" name="TextBox 27">
            <a:extLst>
              <a:ext uri="{FF2B5EF4-FFF2-40B4-BE49-F238E27FC236}">
                <a16:creationId xmlns:a16="http://schemas.microsoft.com/office/drawing/2014/main" id="{2E7232E2-1FDF-45D4-8B1E-E5AD80A1E77B}"/>
              </a:ext>
            </a:extLst>
          </p:cNvPr>
          <p:cNvSpPr txBox="1"/>
          <p:nvPr/>
        </p:nvSpPr>
        <p:spPr>
          <a:xfrm>
            <a:off x="7027518" y="6228769"/>
            <a:ext cx="2989601" cy="461665"/>
          </a:xfrm>
          <a:prstGeom prst="rect">
            <a:avLst/>
          </a:prstGeom>
          <a:noFill/>
        </p:spPr>
        <p:txBody>
          <a:bodyPr wrap="square" rtlCol="0">
            <a:spAutoFit/>
          </a:bodyPr>
          <a:lstStyle/>
          <a:p>
            <a:r>
              <a:rPr lang="en-US" altLang="ko-KR" sz="2400" spc="-100" dirty="0">
                <a:solidFill>
                  <a:schemeClr val="bg1"/>
                </a:solidFill>
                <a:latin typeface="ClanOT-Bold" panose="020B0804020101020102" pitchFamily="34" charset="0"/>
                <a:ea typeface="Black Han Sans" pitchFamily="2" charset="-127"/>
                <a:cs typeface="+mj-cs"/>
              </a:rPr>
              <a:t>Joint cooperation project</a:t>
            </a:r>
            <a:endParaRPr lang="ko-KR" altLang="en-US" sz="2400" spc="-100" dirty="0">
              <a:solidFill>
                <a:schemeClr val="bg1"/>
              </a:solidFill>
              <a:latin typeface="ClanOT-Bold" panose="020B0804020101020102" pitchFamily="34" charset="0"/>
              <a:ea typeface="Black Han Sans" pitchFamily="2" charset="-127"/>
              <a:cs typeface="+mj-cs"/>
            </a:endParaRPr>
          </a:p>
        </p:txBody>
      </p:sp>
      <p:sp>
        <p:nvSpPr>
          <p:cNvPr id="29" name="TextBox 28">
            <a:extLst>
              <a:ext uri="{FF2B5EF4-FFF2-40B4-BE49-F238E27FC236}">
                <a16:creationId xmlns:a16="http://schemas.microsoft.com/office/drawing/2014/main" id="{6A208F35-8FD4-4F86-AEB8-D3D0D9EB5198}"/>
              </a:ext>
            </a:extLst>
          </p:cNvPr>
          <p:cNvSpPr txBox="1"/>
          <p:nvPr/>
        </p:nvSpPr>
        <p:spPr>
          <a:xfrm>
            <a:off x="7423779" y="7870580"/>
            <a:ext cx="2183611" cy="461665"/>
          </a:xfrm>
          <a:prstGeom prst="rect">
            <a:avLst/>
          </a:prstGeom>
          <a:noFill/>
        </p:spPr>
        <p:txBody>
          <a:bodyPr wrap="square" rtlCol="0">
            <a:spAutoFit/>
          </a:bodyPr>
          <a:lstStyle/>
          <a:p>
            <a:r>
              <a:rPr lang="en-US" altLang="ko-KR" sz="2400" spc="-100" dirty="0">
                <a:solidFill>
                  <a:schemeClr val="bg1"/>
                </a:solidFill>
                <a:latin typeface="ClanOT-Bold" panose="020B0804020101020102" pitchFamily="34" charset="0"/>
                <a:ea typeface="Black Han Sans" pitchFamily="2" charset="-127"/>
                <a:cs typeface="+mj-cs"/>
              </a:rPr>
              <a:t>Capacity-building </a:t>
            </a:r>
            <a:endParaRPr lang="ko-KR" altLang="en-US" sz="2400" spc="-100" dirty="0">
              <a:solidFill>
                <a:schemeClr val="bg1"/>
              </a:solidFill>
              <a:latin typeface="ClanOT-Bold" panose="020B0804020101020102" pitchFamily="34" charset="0"/>
              <a:ea typeface="Black Han Sans" pitchFamily="2" charset="-127"/>
              <a:cs typeface="+mj-cs"/>
            </a:endParaRPr>
          </a:p>
        </p:txBody>
      </p:sp>
      <p:sp>
        <p:nvSpPr>
          <p:cNvPr id="30" name="TextBox 29">
            <a:extLst>
              <a:ext uri="{FF2B5EF4-FFF2-40B4-BE49-F238E27FC236}">
                <a16:creationId xmlns:a16="http://schemas.microsoft.com/office/drawing/2014/main" id="{7666DB07-5FD7-4043-B3F1-088FFB813088}"/>
              </a:ext>
            </a:extLst>
          </p:cNvPr>
          <p:cNvSpPr txBox="1"/>
          <p:nvPr/>
        </p:nvSpPr>
        <p:spPr>
          <a:xfrm>
            <a:off x="4299142" y="10164174"/>
            <a:ext cx="6163169" cy="2246769"/>
          </a:xfrm>
          <a:prstGeom prst="rect">
            <a:avLst/>
          </a:prstGeom>
          <a:noFill/>
        </p:spPr>
        <p:txBody>
          <a:bodyPr wrap="square" rtlCol="0">
            <a:spAutoFit/>
          </a:bodyPr>
          <a:lstStyle/>
          <a:p>
            <a:r>
              <a:rPr lang="en-US" altLang="ko-KR" sz="3500" spc="-100" dirty="0">
                <a:latin typeface="ClanOT-Bold" panose="020B0804020101020102" pitchFamily="34" charset="0"/>
                <a:ea typeface="Black Han Sans" pitchFamily="2" charset="-127"/>
                <a:cs typeface="+mj-cs"/>
              </a:rPr>
              <a:t>Invitational capacity-building programs, human resource exchange programs, joint research projects, etc.</a:t>
            </a:r>
          </a:p>
        </p:txBody>
      </p:sp>
      <p:sp>
        <p:nvSpPr>
          <p:cNvPr id="31" name="TextBox 30">
            <a:extLst>
              <a:ext uri="{FF2B5EF4-FFF2-40B4-BE49-F238E27FC236}">
                <a16:creationId xmlns:a16="http://schemas.microsoft.com/office/drawing/2014/main" id="{D3724F2F-DF95-4570-9F0D-7725BB539EF6}"/>
              </a:ext>
            </a:extLst>
          </p:cNvPr>
          <p:cNvSpPr txBox="1"/>
          <p:nvPr/>
        </p:nvSpPr>
        <p:spPr>
          <a:xfrm>
            <a:off x="12823212" y="6133423"/>
            <a:ext cx="3093989" cy="461665"/>
          </a:xfrm>
          <a:prstGeom prst="rect">
            <a:avLst/>
          </a:prstGeom>
          <a:noFill/>
        </p:spPr>
        <p:txBody>
          <a:bodyPr wrap="square" rtlCol="0">
            <a:spAutoFit/>
          </a:bodyPr>
          <a:lstStyle/>
          <a:p>
            <a:r>
              <a:rPr lang="en-US" altLang="ko-KR" sz="2400" spc="-100" dirty="0">
                <a:solidFill>
                  <a:schemeClr val="bg1"/>
                </a:solidFill>
                <a:latin typeface="ClanOT-Bold" panose="020B0804020101020102" pitchFamily="34" charset="0"/>
                <a:ea typeface="Black Han Sans" pitchFamily="2" charset="-127"/>
                <a:cs typeface="+mj-cs"/>
              </a:rPr>
              <a:t>Policy</a:t>
            </a:r>
            <a:r>
              <a:rPr lang="en-US" altLang="ko-KR" sz="2000" spc="-100" dirty="0">
                <a:solidFill>
                  <a:schemeClr val="bg1"/>
                </a:solidFill>
                <a:latin typeface="ClanOT-Bold" panose="020B0804020101020102" pitchFamily="34" charset="0"/>
                <a:ea typeface="Black Han Sans" pitchFamily="2" charset="-127"/>
                <a:cs typeface="+mj-cs"/>
              </a:rPr>
              <a:t> </a:t>
            </a:r>
            <a:r>
              <a:rPr lang="en-US" altLang="ko-KR" sz="2400" spc="-100" dirty="0">
                <a:solidFill>
                  <a:schemeClr val="bg1"/>
                </a:solidFill>
                <a:latin typeface="ClanOT-Bold" panose="020B0804020101020102" pitchFamily="34" charset="0"/>
                <a:ea typeface="Black Han Sans" pitchFamily="2" charset="-127"/>
                <a:cs typeface="+mj-cs"/>
              </a:rPr>
              <a:t>consultation/advice</a:t>
            </a:r>
            <a:endParaRPr lang="ko-KR" altLang="en-US" sz="2000" spc="-100" dirty="0">
              <a:solidFill>
                <a:schemeClr val="bg1"/>
              </a:solidFill>
              <a:latin typeface="ClanOT-Bold" panose="020B0804020101020102" pitchFamily="34" charset="0"/>
              <a:ea typeface="Black Han Sans" pitchFamily="2" charset="-127"/>
              <a:cs typeface="+mj-cs"/>
            </a:endParaRPr>
          </a:p>
        </p:txBody>
      </p:sp>
      <p:sp>
        <p:nvSpPr>
          <p:cNvPr id="32" name="TextBox 31">
            <a:extLst>
              <a:ext uri="{FF2B5EF4-FFF2-40B4-BE49-F238E27FC236}">
                <a16:creationId xmlns:a16="http://schemas.microsoft.com/office/drawing/2014/main" id="{770DEF73-723A-40BB-8058-32315D752AFA}"/>
              </a:ext>
            </a:extLst>
          </p:cNvPr>
          <p:cNvSpPr txBox="1"/>
          <p:nvPr/>
        </p:nvSpPr>
        <p:spPr>
          <a:xfrm>
            <a:off x="16279243" y="5658499"/>
            <a:ext cx="5931492" cy="1169551"/>
          </a:xfrm>
          <a:prstGeom prst="rect">
            <a:avLst/>
          </a:prstGeom>
          <a:noFill/>
        </p:spPr>
        <p:txBody>
          <a:bodyPr wrap="square" rtlCol="0">
            <a:spAutoFit/>
          </a:bodyPr>
          <a:lstStyle/>
          <a:p>
            <a:r>
              <a:rPr lang="en-US" altLang="ko-KR" sz="3500" spc="-100" dirty="0">
                <a:latin typeface="ClanOT-Bold" panose="020B0804020101020102" pitchFamily="34" charset="0"/>
                <a:ea typeface="Black Han Sans" pitchFamily="2" charset="-127"/>
                <a:cs typeface="+mj-cs"/>
              </a:rPr>
              <a:t>Provide policy consultation on</a:t>
            </a:r>
          </a:p>
          <a:p>
            <a:r>
              <a:rPr lang="en-US" altLang="ko-KR" sz="3500" spc="-100" dirty="0">
                <a:latin typeface="ClanOT-Bold" panose="020B0804020101020102" pitchFamily="34" charset="0"/>
                <a:ea typeface="Black Han Sans" pitchFamily="2" charset="-127"/>
                <a:cs typeface="+mj-cs"/>
              </a:rPr>
              <a:t>the building of digital government</a:t>
            </a:r>
            <a:endParaRPr lang="ko-KR" altLang="en-US" sz="3500" spc="-100" dirty="0">
              <a:latin typeface="ClanOT-Bold" panose="020B0804020101020102" pitchFamily="34" charset="0"/>
              <a:ea typeface="Black Han Sans" pitchFamily="2" charset="-127"/>
              <a:cs typeface="+mj-cs"/>
            </a:endParaRPr>
          </a:p>
        </p:txBody>
      </p:sp>
      <p:sp>
        <p:nvSpPr>
          <p:cNvPr id="34" name="TextBox 33">
            <a:extLst>
              <a:ext uri="{FF2B5EF4-FFF2-40B4-BE49-F238E27FC236}">
                <a16:creationId xmlns:a16="http://schemas.microsoft.com/office/drawing/2014/main" id="{80286248-6303-47D7-9B66-96560FDA1F48}"/>
              </a:ext>
            </a:extLst>
          </p:cNvPr>
          <p:cNvSpPr txBox="1"/>
          <p:nvPr/>
        </p:nvSpPr>
        <p:spPr>
          <a:xfrm>
            <a:off x="15518583" y="10197127"/>
            <a:ext cx="7697539" cy="1708160"/>
          </a:xfrm>
          <a:prstGeom prst="rect">
            <a:avLst/>
          </a:prstGeom>
          <a:noFill/>
        </p:spPr>
        <p:txBody>
          <a:bodyPr wrap="square" rtlCol="0">
            <a:spAutoFit/>
          </a:bodyPr>
          <a:lstStyle/>
          <a:p>
            <a:r>
              <a:rPr lang="en-US" altLang="ko-KR" sz="3500" spc="-100" dirty="0">
                <a:latin typeface="ClanOT-Bold" panose="020B0804020101020102" pitchFamily="34" charset="0"/>
                <a:ea typeface="Black Han Sans" pitchFamily="2" charset="-127"/>
                <a:cs typeface="+mj-cs"/>
              </a:rPr>
              <a:t>Serve as a hub for exchanges on</a:t>
            </a:r>
          </a:p>
          <a:p>
            <a:r>
              <a:rPr lang="en-US" altLang="ko-KR" sz="3500" spc="-100" dirty="0">
                <a:latin typeface="ClanOT-Bold" panose="020B0804020101020102" pitchFamily="34" charset="0"/>
                <a:ea typeface="Black Han Sans" pitchFamily="2" charset="-127"/>
                <a:cs typeface="+mj-cs"/>
              </a:rPr>
              <a:t>digital government between</a:t>
            </a:r>
          </a:p>
          <a:p>
            <a:r>
              <a:rPr lang="en-US" altLang="ko-KR" sz="3500" spc="-100" dirty="0">
                <a:latin typeface="ClanOT-Bold" panose="020B0804020101020102" pitchFamily="34" charset="0"/>
                <a:ea typeface="Black Han Sans" pitchFamily="2" charset="-127"/>
                <a:cs typeface="+mj-cs"/>
              </a:rPr>
              <a:t>the partner country and Korea</a:t>
            </a:r>
            <a:endParaRPr lang="ko-KR" altLang="en-US" sz="3500" spc="-100" dirty="0">
              <a:latin typeface="ClanOT-Bold" panose="020B0804020101020102" pitchFamily="34" charset="0"/>
              <a:ea typeface="Black Han Sans" pitchFamily="2" charset="-127"/>
              <a:cs typeface="+mj-cs"/>
            </a:endParaRPr>
          </a:p>
        </p:txBody>
      </p:sp>
      <p:grpSp>
        <p:nvGrpSpPr>
          <p:cNvPr id="35" name="그룹 34">
            <a:extLst>
              <a:ext uri="{FF2B5EF4-FFF2-40B4-BE49-F238E27FC236}">
                <a16:creationId xmlns:a16="http://schemas.microsoft.com/office/drawing/2014/main" id="{A7F97318-2F11-4210-8FC9-903337426952}"/>
              </a:ext>
            </a:extLst>
          </p:cNvPr>
          <p:cNvGrpSpPr/>
          <p:nvPr/>
        </p:nvGrpSpPr>
        <p:grpSpPr>
          <a:xfrm>
            <a:off x="10917899" y="7159985"/>
            <a:ext cx="4600684" cy="4455255"/>
            <a:chOff x="4746857" y="3500491"/>
            <a:chExt cx="2880260" cy="2903302"/>
          </a:xfrm>
        </p:grpSpPr>
        <p:pic>
          <p:nvPicPr>
            <p:cNvPr id="36" name="그림 35">
              <a:extLst>
                <a:ext uri="{FF2B5EF4-FFF2-40B4-BE49-F238E27FC236}">
                  <a16:creationId xmlns:a16="http://schemas.microsoft.com/office/drawing/2014/main" id="{7DB885ED-FB47-44AD-BC58-7C9E726AB94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46857" y="3500491"/>
              <a:ext cx="2880260" cy="2903302"/>
            </a:xfrm>
            <a:prstGeom prst="rect">
              <a:avLst/>
            </a:prstGeom>
          </p:spPr>
        </p:pic>
        <p:sp>
          <p:nvSpPr>
            <p:cNvPr id="37" name="TextBox 36">
              <a:extLst>
                <a:ext uri="{FF2B5EF4-FFF2-40B4-BE49-F238E27FC236}">
                  <a16:creationId xmlns:a16="http://schemas.microsoft.com/office/drawing/2014/main" id="{D2762DE9-E15C-418C-874F-516DD0B0D8A3}"/>
                </a:ext>
              </a:extLst>
            </p:cNvPr>
            <p:cNvSpPr txBox="1"/>
            <p:nvPr/>
          </p:nvSpPr>
          <p:spPr>
            <a:xfrm>
              <a:off x="5283321" y="4079321"/>
              <a:ext cx="1667666" cy="1504238"/>
            </a:xfrm>
            <a:prstGeom prst="rect">
              <a:avLst/>
            </a:prstGeom>
            <a:noFill/>
          </p:spPr>
          <p:txBody>
            <a:bodyPr wrap="none" rtlCol="0">
              <a:spAutoFit/>
            </a:bodyPr>
            <a:lstStyle/>
            <a:p>
              <a:pPr algn="ctr"/>
              <a:r>
                <a:rPr lang="en-US" altLang="ko-KR" spc="-100" dirty="0">
                  <a:latin typeface="ClanOT-Bold" panose="020B0804020101020102" pitchFamily="34" charset="0"/>
                  <a:ea typeface="Black Han Sans" pitchFamily="2" charset="-127"/>
                  <a:cs typeface="+mj-cs"/>
                </a:rPr>
                <a:t>D-Gov.</a:t>
              </a:r>
            </a:p>
            <a:p>
              <a:pPr algn="ctr"/>
              <a:r>
                <a:rPr lang="en-US" altLang="ko-KR" spc="-100" dirty="0">
                  <a:latin typeface="ClanOT-Bold" panose="020B0804020101020102" pitchFamily="34" charset="0"/>
                  <a:ea typeface="Black Han Sans" pitchFamily="2" charset="-127"/>
                  <a:cs typeface="+mj-cs"/>
                </a:rPr>
                <a:t>Cooperation</a:t>
              </a:r>
            </a:p>
            <a:p>
              <a:pPr algn="ctr"/>
              <a:r>
                <a:rPr lang="en-US" altLang="ko-KR" spc="-100" dirty="0">
                  <a:latin typeface="ClanOT-Bold" panose="020B0804020101020102" pitchFamily="34" charset="0"/>
                  <a:ea typeface="Black Han Sans" pitchFamily="2" charset="-127"/>
                  <a:cs typeface="+mj-cs"/>
                </a:rPr>
                <a:t>Program</a:t>
              </a:r>
            </a:p>
          </p:txBody>
        </p:sp>
      </p:grpSp>
      <p:sp>
        <p:nvSpPr>
          <p:cNvPr id="38" name="TextBox 37">
            <a:extLst>
              <a:ext uri="{FF2B5EF4-FFF2-40B4-BE49-F238E27FC236}">
                <a16:creationId xmlns:a16="http://schemas.microsoft.com/office/drawing/2014/main" id="{5FAB20EE-B400-4079-A27A-B967A4983AF9}"/>
              </a:ext>
            </a:extLst>
          </p:cNvPr>
          <p:cNvSpPr txBox="1"/>
          <p:nvPr/>
        </p:nvSpPr>
        <p:spPr>
          <a:xfrm>
            <a:off x="3647371" y="5730424"/>
            <a:ext cx="6831972" cy="1708160"/>
          </a:xfrm>
          <a:prstGeom prst="rect">
            <a:avLst/>
          </a:prstGeom>
          <a:noFill/>
        </p:spPr>
        <p:txBody>
          <a:bodyPr wrap="square" rtlCol="0">
            <a:spAutoFit/>
          </a:bodyPr>
          <a:lstStyle/>
          <a:p>
            <a:r>
              <a:rPr lang="en-US" altLang="ko-KR" sz="3500" spc="-100" dirty="0">
                <a:latin typeface="ClanOT-Bold" panose="020B0804020101020102" pitchFamily="34" charset="0"/>
                <a:ea typeface="Black Han Sans" pitchFamily="2" charset="-127"/>
                <a:cs typeface="+mj-cs"/>
              </a:rPr>
              <a:t>provide technical assistance and consulting support related to digital government</a:t>
            </a:r>
          </a:p>
        </p:txBody>
      </p:sp>
      <p:sp>
        <p:nvSpPr>
          <p:cNvPr id="40" name="직사각형 39">
            <a:extLst>
              <a:ext uri="{FF2B5EF4-FFF2-40B4-BE49-F238E27FC236}">
                <a16:creationId xmlns:a16="http://schemas.microsoft.com/office/drawing/2014/main" id="{751C3FC9-C790-4674-9FA7-EAB4EDC0EAC5}"/>
              </a:ext>
            </a:extLst>
          </p:cNvPr>
          <p:cNvSpPr/>
          <p:nvPr/>
        </p:nvSpPr>
        <p:spPr>
          <a:xfrm>
            <a:off x="5135002" y="2568268"/>
            <a:ext cx="15943386" cy="1006044"/>
          </a:xfrm>
          <a:prstGeom prst="rect">
            <a:avLst/>
          </a:prstGeom>
          <a:blipFill rotWithShape="1">
            <a:blip r:embed="rId8"/>
            <a:srcRect/>
            <a:tile tx="0" ty="0" sx="100000" sy="100000" flip="none" algn="tl"/>
          </a:blip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lang="en-US" altLang="ko-KR" sz="5600" dirty="0">
                <a:solidFill>
                  <a:srgbClr val="FFFFFF"/>
                </a:solidFill>
                <a:effectLst>
                  <a:outerShdw blurRad="38100" dist="12700" dir="5400000" rotWithShape="0">
                    <a:srgbClr val="000000">
                      <a:alpha val="50000"/>
                    </a:srgbClr>
                  </a:outerShdw>
                </a:effectLst>
                <a:latin typeface="+mj-lt"/>
                <a:ea typeface="+mj-ea"/>
                <a:cs typeface="+mj-cs"/>
                <a:sym typeface="Gill Sans"/>
              </a:rPr>
              <a:t>1. Digital</a:t>
            </a:r>
            <a:r>
              <a:rPr lang="ko-KR" altLang="en-US" sz="5600" dirty="0">
                <a:solidFill>
                  <a:srgbClr val="FFFFFF"/>
                </a:solidFill>
                <a:effectLst>
                  <a:outerShdw blurRad="38100" dist="12700" dir="5400000" rotWithShape="0">
                    <a:srgbClr val="000000">
                      <a:alpha val="50000"/>
                    </a:srgbClr>
                  </a:outerShdw>
                </a:effectLst>
                <a:latin typeface="+mj-lt"/>
                <a:ea typeface="+mj-ea"/>
                <a:cs typeface="+mj-cs"/>
                <a:sym typeface="Gill Sans"/>
              </a:rPr>
              <a:t> </a:t>
            </a:r>
            <a:r>
              <a:rPr lang="en-US" altLang="ko-KR" sz="5600" dirty="0">
                <a:solidFill>
                  <a:srgbClr val="FFFFFF"/>
                </a:solidFill>
                <a:effectLst>
                  <a:outerShdw blurRad="38100" dist="12700" dir="5400000" rotWithShape="0">
                    <a:srgbClr val="000000">
                      <a:alpha val="50000"/>
                    </a:srgbClr>
                  </a:outerShdw>
                </a:effectLst>
                <a:latin typeface="+mj-lt"/>
                <a:ea typeface="+mj-ea"/>
                <a:cs typeface="+mj-cs"/>
                <a:sym typeface="Gill Sans"/>
              </a:rPr>
              <a:t>Government Cooperation Center</a:t>
            </a:r>
            <a:endParaRPr kumimoji="0" lang="ko-KR" altLang="en-US" sz="5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mj-lt"/>
              <a:ea typeface="+mj-ea"/>
              <a:cs typeface="+mj-cs"/>
              <a:sym typeface="Gill Sans"/>
            </a:endParaRPr>
          </a:p>
        </p:txBody>
      </p:sp>
      <p:sp>
        <p:nvSpPr>
          <p:cNvPr id="43" name="TextBox 42">
            <a:extLst>
              <a:ext uri="{FF2B5EF4-FFF2-40B4-BE49-F238E27FC236}">
                <a16:creationId xmlns:a16="http://schemas.microsoft.com/office/drawing/2014/main" id="{02916D66-E67B-4596-8C13-993A92E6A98A}"/>
              </a:ext>
            </a:extLst>
          </p:cNvPr>
          <p:cNvSpPr txBox="1"/>
          <p:nvPr/>
        </p:nvSpPr>
        <p:spPr>
          <a:xfrm>
            <a:off x="4565380" y="4376035"/>
            <a:ext cx="5076583" cy="707886"/>
          </a:xfrm>
          <a:prstGeom prst="rect">
            <a:avLst/>
          </a:prstGeom>
          <a:noFill/>
        </p:spPr>
        <p:txBody>
          <a:bodyPr wrap="none" rtlCol="0">
            <a:spAutoFit/>
          </a:bodyPr>
          <a:lstStyle/>
          <a:p>
            <a:pPr algn="l" defTabSz="914400" latinLnBrk="1" hangingPunct="1"/>
            <a:r>
              <a:rPr lang="en-US" altLang="ko-KR" sz="4000" kern="1200" spc="-100" dirty="0">
                <a:solidFill>
                  <a:prstClr val="white"/>
                </a:solidFill>
                <a:latin typeface="ClanOT-Bold" panose="020B0804020101020102" pitchFamily="34" charset="0"/>
                <a:ea typeface="Black Han Sans" pitchFamily="2" charset="-127"/>
                <a:cs typeface="+mn-cs"/>
              </a:rPr>
              <a:t>Joint cooperation project</a:t>
            </a:r>
            <a:endParaRPr lang="ko-KR" altLang="en-US" sz="4000" kern="1200" spc="-100" dirty="0">
              <a:solidFill>
                <a:prstClr val="white"/>
              </a:solidFill>
              <a:latin typeface="ClanOT-Bold" panose="020B0804020101020102" pitchFamily="34" charset="0"/>
              <a:ea typeface="Black Han Sans" pitchFamily="2" charset="-127"/>
              <a:cs typeface="+mn-cs"/>
            </a:endParaRPr>
          </a:p>
        </p:txBody>
      </p:sp>
      <p:sp>
        <p:nvSpPr>
          <p:cNvPr id="44" name="TextBox 43">
            <a:extLst>
              <a:ext uri="{FF2B5EF4-FFF2-40B4-BE49-F238E27FC236}">
                <a16:creationId xmlns:a16="http://schemas.microsoft.com/office/drawing/2014/main" id="{3F925419-BDD4-41C2-AB44-D18AD037F571}"/>
              </a:ext>
            </a:extLst>
          </p:cNvPr>
          <p:cNvSpPr txBox="1"/>
          <p:nvPr/>
        </p:nvSpPr>
        <p:spPr>
          <a:xfrm>
            <a:off x="5269677" y="9186185"/>
            <a:ext cx="3667992" cy="707886"/>
          </a:xfrm>
          <a:prstGeom prst="rect">
            <a:avLst/>
          </a:prstGeom>
          <a:noFill/>
        </p:spPr>
        <p:txBody>
          <a:bodyPr wrap="none" rtlCol="0">
            <a:spAutoFit/>
          </a:bodyPr>
          <a:lstStyle/>
          <a:p>
            <a:pPr algn="l" defTabSz="914400" latinLnBrk="1" hangingPunct="1"/>
            <a:r>
              <a:rPr lang="en-US" altLang="ko-KR" sz="4000" kern="1200" spc="-100" dirty="0">
                <a:solidFill>
                  <a:prstClr val="white"/>
                </a:solidFill>
                <a:latin typeface="ClanOT-Bold" panose="020B0804020101020102" pitchFamily="34" charset="0"/>
                <a:ea typeface="Black Han Sans" pitchFamily="2" charset="-127"/>
                <a:cs typeface="+mn-cs"/>
              </a:rPr>
              <a:t>Capacity-building </a:t>
            </a:r>
            <a:endParaRPr lang="ko-KR" altLang="en-US" sz="4000" kern="1200" spc="-100" dirty="0">
              <a:solidFill>
                <a:prstClr val="white"/>
              </a:solidFill>
              <a:latin typeface="ClanOT-Bold" panose="020B0804020101020102" pitchFamily="34" charset="0"/>
              <a:ea typeface="Black Han Sans" pitchFamily="2" charset="-127"/>
              <a:cs typeface="+mn-cs"/>
            </a:endParaRPr>
          </a:p>
        </p:txBody>
      </p:sp>
      <p:sp>
        <p:nvSpPr>
          <p:cNvPr id="45" name="TextBox 44">
            <a:extLst>
              <a:ext uri="{FF2B5EF4-FFF2-40B4-BE49-F238E27FC236}">
                <a16:creationId xmlns:a16="http://schemas.microsoft.com/office/drawing/2014/main" id="{548E0655-40F1-4C1E-A32D-E51C6B2002D3}"/>
              </a:ext>
            </a:extLst>
          </p:cNvPr>
          <p:cNvSpPr txBox="1"/>
          <p:nvPr/>
        </p:nvSpPr>
        <p:spPr>
          <a:xfrm>
            <a:off x="16608634" y="4209230"/>
            <a:ext cx="5273047" cy="707886"/>
          </a:xfrm>
          <a:prstGeom prst="rect">
            <a:avLst/>
          </a:prstGeom>
          <a:noFill/>
        </p:spPr>
        <p:txBody>
          <a:bodyPr wrap="none" rtlCol="0">
            <a:spAutoFit/>
          </a:bodyPr>
          <a:lstStyle/>
          <a:p>
            <a:pPr algn="l" defTabSz="914400" latinLnBrk="1" hangingPunct="1"/>
            <a:r>
              <a:rPr lang="en-US" altLang="ko-KR" sz="4000" kern="1200" spc="-100" dirty="0">
                <a:solidFill>
                  <a:prstClr val="white"/>
                </a:solidFill>
                <a:latin typeface="ClanOT-Bold" panose="020B0804020101020102" pitchFamily="34" charset="0"/>
                <a:ea typeface="Black Han Sans" pitchFamily="2" charset="-127"/>
                <a:cs typeface="+mn-cs"/>
              </a:rPr>
              <a:t>Policy consultation/advice</a:t>
            </a:r>
            <a:endParaRPr lang="ko-KR" altLang="en-US" sz="4000" kern="1200" spc="-100" dirty="0">
              <a:solidFill>
                <a:prstClr val="white"/>
              </a:solidFill>
              <a:latin typeface="ClanOT-Bold" panose="020B0804020101020102" pitchFamily="34" charset="0"/>
              <a:ea typeface="Black Han Sans" pitchFamily="2" charset="-127"/>
              <a:cs typeface="+mn-cs"/>
            </a:endParaRPr>
          </a:p>
        </p:txBody>
      </p:sp>
      <p:sp>
        <p:nvSpPr>
          <p:cNvPr id="46" name="TextBox 45">
            <a:extLst>
              <a:ext uri="{FF2B5EF4-FFF2-40B4-BE49-F238E27FC236}">
                <a16:creationId xmlns:a16="http://schemas.microsoft.com/office/drawing/2014/main" id="{984841D0-AD2E-4DF6-A1BB-9C8F004AAFD3}"/>
              </a:ext>
            </a:extLst>
          </p:cNvPr>
          <p:cNvSpPr txBox="1"/>
          <p:nvPr/>
        </p:nvSpPr>
        <p:spPr>
          <a:xfrm>
            <a:off x="16197248" y="9059437"/>
            <a:ext cx="6772623" cy="707886"/>
          </a:xfrm>
          <a:prstGeom prst="rect">
            <a:avLst/>
          </a:prstGeom>
          <a:noFill/>
        </p:spPr>
        <p:txBody>
          <a:bodyPr wrap="none" rtlCol="0">
            <a:spAutoFit/>
          </a:bodyPr>
          <a:lstStyle/>
          <a:p>
            <a:pPr algn="l" defTabSz="914400" latinLnBrk="1" hangingPunct="1"/>
            <a:r>
              <a:rPr lang="en-US" altLang="ko-KR" sz="4000" kern="1200" spc="-100" dirty="0">
                <a:solidFill>
                  <a:prstClr val="white"/>
                </a:solidFill>
                <a:latin typeface="ClanOT-Bold" panose="020B0804020101020102" pitchFamily="34" charset="0"/>
                <a:ea typeface="Black Han Sans" pitchFamily="2" charset="-127"/>
                <a:cs typeface="+mn-cs"/>
              </a:rPr>
              <a:t>Exchanges on Digital Government</a:t>
            </a:r>
            <a:endParaRPr lang="ko-KR" altLang="en-US" sz="4000" kern="1200" spc="-100" dirty="0">
              <a:solidFill>
                <a:prstClr val="white"/>
              </a:solidFill>
              <a:latin typeface="ClanOT-Bold" panose="020B0804020101020102" pitchFamily="34" charset="0"/>
              <a:ea typeface="Black Han Sans" pitchFamily="2" charset="-127"/>
              <a:cs typeface="+mn-cs"/>
            </a:endParaRPr>
          </a:p>
        </p:txBody>
      </p:sp>
      <p:sp>
        <p:nvSpPr>
          <p:cNvPr id="33" name="Google Shape;461;p69">
            <a:extLst>
              <a:ext uri="{FF2B5EF4-FFF2-40B4-BE49-F238E27FC236}">
                <a16:creationId xmlns:a16="http://schemas.microsoft.com/office/drawing/2014/main" id="{54B70F11-A6F8-47CF-AC0C-B76587B8F534}"/>
              </a:ext>
            </a:extLst>
          </p:cNvPr>
          <p:cNvSpPr txBox="1">
            <a:spLocks noGrp="1"/>
          </p:cNvSpPr>
          <p:nvPr>
            <p:ph type="title"/>
          </p:nvPr>
        </p:nvSpPr>
        <p:spPr>
          <a:xfrm>
            <a:off x="735462" y="241809"/>
            <a:ext cx="27200354" cy="2326459"/>
          </a:xfrm>
          <a:prstGeom prst="rect">
            <a:avLst/>
          </a:prstGeom>
        </p:spPr>
        <p:txBody>
          <a:bodyPr spcFirstLastPara="1" wrap="square" lIns="243800" tIns="243800" rIns="243800" bIns="243800" anchor="t" anchorCtr="0">
            <a:noAutofit/>
          </a:bodyPr>
          <a:lstStyle/>
          <a:p>
            <a:pPr algn="l"/>
            <a:r>
              <a:rPr lang="en-US" altLang="ko-KR" sz="5400" dirty="0">
                <a:solidFill>
                  <a:srgbClr val="3988C0"/>
                </a:solidFill>
                <a:latin typeface="고려대학교M" panose="02020603020101020101" pitchFamily="18" charset="-127"/>
                <a:ea typeface="고려대학교M" panose="02020603020101020101" pitchFamily="18" charset="-127"/>
              </a:rPr>
              <a:t>In case of NIA: </a:t>
            </a:r>
            <a:br>
              <a:rPr lang="en-US" altLang="ko-KR" sz="5400" dirty="0">
                <a:solidFill>
                  <a:srgbClr val="3988C0"/>
                </a:solidFill>
                <a:latin typeface="고려대학교M" panose="02020603020101020101" pitchFamily="18" charset="-127"/>
                <a:ea typeface="고려대학교M" panose="02020603020101020101" pitchFamily="18" charset="-127"/>
              </a:rPr>
            </a:br>
            <a:r>
              <a:rPr lang="en-US" sz="5400" dirty="0">
                <a:solidFill>
                  <a:srgbClr val="3988C0"/>
                </a:solidFill>
                <a:latin typeface="고려대학교M" panose="02020603020101020101" pitchFamily="18" charset="-127"/>
                <a:ea typeface="고려대학교M" panose="02020603020101020101" pitchFamily="18" charset="-127"/>
              </a:rPr>
              <a:t>Bridging the global AI literacy through international collaboration</a:t>
            </a:r>
            <a:endParaRPr sz="3200" dirty="0">
              <a:solidFill>
                <a:srgbClr val="3988C0"/>
              </a:solidFill>
              <a:latin typeface="고려대학교M" panose="02020603020101020101" pitchFamily="18" charset="-127"/>
              <a:ea typeface="고려대학교M" panose="02020603020101020101" pitchFamily="18" charset="-127"/>
            </a:endParaRPr>
          </a:p>
        </p:txBody>
      </p:sp>
      <p:sp>
        <p:nvSpPr>
          <p:cNvPr id="39" name="직사각형 38">
            <a:extLst>
              <a:ext uri="{FF2B5EF4-FFF2-40B4-BE49-F238E27FC236}">
                <a16:creationId xmlns:a16="http://schemas.microsoft.com/office/drawing/2014/main" id="{DB9EDBCA-813D-4A73-AD39-6480687D5634}"/>
              </a:ext>
            </a:extLst>
          </p:cNvPr>
          <p:cNvSpPr/>
          <p:nvPr/>
        </p:nvSpPr>
        <p:spPr>
          <a:xfrm rot="5400000">
            <a:off x="-34209" y="1320900"/>
            <a:ext cx="1600300" cy="6095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800" dirty="0"/>
          </a:p>
        </p:txBody>
      </p:sp>
    </p:spTree>
    <p:extLst>
      <p:ext uri="{BB962C8B-B14F-4D97-AF65-F5344CB8AC3E}">
        <p14:creationId xmlns:p14="http://schemas.microsoft.com/office/powerpoint/2010/main" val="219021896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06F96D70-1210-4EB0-8E5F-47FC54B91A9C}"/>
              </a:ext>
            </a:extLst>
          </p:cNvPr>
          <p:cNvSpPr/>
          <p:nvPr/>
        </p:nvSpPr>
        <p:spPr>
          <a:xfrm>
            <a:off x="4032738" y="3113879"/>
            <a:ext cx="15943386" cy="1006044"/>
          </a:xfrm>
          <a:prstGeom prst="rect">
            <a:avLst/>
          </a:prstGeom>
          <a:blipFill rotWithShape="1">
            <a:blip r:embed="rId3"/>
            <a:srcRect/>
            <a:tile tx="0" ty="0" sx="100000" sy="100000" flip="none" algn="tl"/>
          </a:blip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lang="en-US" altLang="ko-KR" sz="5600" dirty="0">
                <a:solidFill>
                  <a:srgbClr val="FFFFFF"/>
                </a:solidFill>
                <a:effectLst>
                  <a:outerShdw blurRad="38100" dist="12700" dir="5400000" rotWithShape="0">
                    <a:srgbClr val="000000">
                      <a:alpha val="50000"/>
                    </a:srgbClr>
                  </a:outerShdw>
                </a:effectLst>
                <a:latin typeface="+mj-lt"/>
                <a:ea typeface="+mj-ea"/>
                <a:cs typeface="+mj-cs"/>
                <a:sym typeface="Gill Sans"/>
              </a:rPr>
              <a:t>2. AI Development Center </a:t>
            </a:r>
            <a:endParaRPr kumimoji="0" lang="ko-KR" altLang="en-US" sz="5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mj-lt"/>
              <a:ea typeface="+mj-ea"/>
              <a:cs typeface="+mj-cs"/>
              <a:sym typeface="Gill Sans"/>
            </a:endParaRPr>
          </a:p>
        </p:txBody>
      </p:sp>
      <p:pic>
        <p:nvPicPr>
          <p:cNvPr id="8" name="그림 7">
            <a:extLst>
              <a:ext uri="{FF2B5EF4-FFF2-40B4-BE49-F238E27FC236}">
                <a16:creationId xmlns:a16="http://schemas.microsoft.com/office/drawing/2014/main" id="{2A3F9908-3517-48DD-89E2-5F24E29D6A8F}"/>
              </a:ext>
            </a:extLst>
          </p:cNvPr>
          <p:cNvPicPr>
            <a:picLocks noChangeAspect="1"/>
          </p:cNvPicPr>
          <p:nvPr/>
        </p:nvPicPr>
        <p:blipFill>
          <a:blip r:embed="rId4"/>
          <a:stretch>
            <a:fillRect/>
          </a:stretch>
        </p:blipFill>
        <p:spPr>
          <a:xfrm>
            <a:off x="2513967" y="6842695"/>
            <a:ext cx="9404129" cy="5230967"/>
          </a:xfrm>
          <a:prstGeom prst="rect">
            <a:avLst/>
          </a:prstGeom>
        </p:spPr>
      </p:pic>
      <p:pic>
        <p:nvPicPr>
          <p:cNvPr id="11" name="그림 10">
            <a:extLst>
              <a:ext uri="{FF2B5EF4-FFF2-40B4-BE49-F238E27FC236}">
                <a16:creationId xmlns:a16="http://schemas.microsoft.com/office/drawing/2014/main" id="{0BC43847-9862-48A8-85CB-C4C40090C8BA}"/>
              </a:ext>
            </a:extLst>
          </p:cNvPr>
          <p:cNvPicPr>
            <a:picLocks noChangeAspect="1"/>
          </p:cNvPicPr>
          <p:nvPr/>
        </p:nvPicPr>
        <p:blipFill rotWithShape="1">
          <a:blip r:embed="rId5"/>
          <a:srcRect l="2810" r="50" b="5004"/>
          <a:stretch/>
        </p:blipFill>
        <p:spPr>
          <a:xfrm>
            <a:off x="12434047" y="6842695"/>
            <a:ext cx="10170930" cy="5230967"/>
          </a:xfrm>
          <a:prstGeom prst="rect">
            <a:avLst/>
          </a:prstGeom>
        </p:spPr>
      </p:pic>
      <p:sp>
        <p:nvSpPr>
          <p:cNvPr id="12" name="TextBox 11">
            <a:extLst>
              <a:ext uri="{FF2B5EF4-FFF2-40B4-BE49-F238E27FC236}">
                <a16:creationId xmlns:a16="http://schemas.microsoft.com/office/drawing/2014/main" id="{744A4E18-3AC8-4639-B72B-0F9C463D5CFC}"/>
              </a:ext>
            </a:extLst>
          </p:cNvPr>
          <p:cNvSpPr txBox="1"/>
          <p:nvPr/>
        </p:nvSpPr>
        <p:spPr>
          <a:xfrm>
            <a:off x="1267394" y="5039843"/>
            <a:ext cx="22250628" cy="8829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lang="en-US" altLang="ko-KR" dirty="0"/>
              <a:t>AI Development Center (AIDC) to enhance AI Capacities of Partner Countries</a:t>
            </a:r>
            <a:endParaRPr kumimoji="0" lang="ko-KR" altLang="en-US" sz="48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3" name="제목 2">
            <a:extLst>
              <a:ext uri="{FF2B5EF4-FFF2-40B4-BE49-F238E27FC236}">
                <a16:creationId xmlns:a16="http://schemas.microsoft.com/office/drawing/2014/main" id="{B55FB97D-7BAD-4CF0-941D-1D5B118192B4}"/>
              </a:ext>
            </a:extLst>
          </p:cNvPr>
          <p:cNvSpPr>
            <a:spLocks noGrp="1"/>
          </p:cNvSpPr>
          <p:nvPr>
            <p:ph type="title"/>
          </p:nvPr>
        </p:nvSpPr>
        <p:spPr/>
        <p:txBody>
          <a:bodyPr/>
          <a:lstStyle/>
          <a:p>
            <a:endParaRPr lang="ko-KR" altLang="en-US"/>
          </a:p>
        </p:txBody>
      </p:sp>
      <p:sp>
        <p:nvSpPr>
          <p:cNvPr id="10" name="Google Shape;461;p69">
            <a:extLst>
              <a:ext uri="{FF2B5EF4-FFF2-40B4-BE49-F238E27FC236}">
                <a16:creationId xmlns:a16="http://schemas.microsoft.com/office/drawing/2014/main" id="{DE8BA455-A14F-4B5D-B4F8-53803CE88D47}"/>
              </a:ext>
            </a:extLst>
          </p:cNvPr>
          <p:cNvSpPr txBox="1">
            <a:spLocks/>
          </p:cNvSpPr>
          <p:nvPr/>
        </p:nvSpPr>
        <p:spPr>
          <a:xfrm>
            <a:off x="735462" y="241809"/>
            <a:ext cx="27200354" cy="23264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243800" tIns="243800" rIns="243800" bIns="243800" anchor="t" anchorCtr="0">
            <a:noAutofit/>
          </a:bodyPr>
          <a:lstStyle>
            <a:lvl1pPr marL="0" marR="0" indent="0" algn="ctr" defTabSz="821531" latinLnBrk="0">
              <a:lnSpc>
                <a:spcPct val="100000"/>
              </a:lnSpc>
              <a:spcBef>
                <a:spcPts val="0"/>
              </a:spcBef>
              <a:spcAft>
                <a:spcPts val="0"/>
              </a:spcAft>
              <a:buClrTx/>
              <a:buSzTx/>
              <a:buFontTx/>
              <a:buNone/>
              <a:tabLst/>
              <a:defRPr sz="6000" b="1" i="0" u="none" strike="noStrike" cap="none" spc="0" baseline="0">
                <a:solidFill>
                  <a:srgbClr val="01356F"/>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6000" b="1" i="0" u="none" strike="noStrike" cap="none" spc="0" baseline="0">
                <a:solidFill>
                  <a:srgbClr val="01356F"/>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6000" b="1" i="0" u="none" strike="noStrike" cap="none" spc="0" baseline="0">
                <a:solidFill>
                  <a:srgbClr val="01356F"/>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6000" b="1" i="0" u="none" strike="noStrike" cap="none" spc="0" baseline="0">
                <a:solidFill>
                  <a:srgbClr val="01356F"/>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6000" b="1" i="0" u="none" strike="noStrike" cap="none" spc="0" baseline="0">
                <a:solidFill>
                  <a:srgbClr val="01356F"/>
                </a:solidFill>
                <a:uFillTx/>
                <a:latin typeface="Helvetica Neue"/>
                <a:ea typeface="Helvetica Neue"/>
                <a:cs typeface="Helvetica Neue"/>
                <a:sym typeface="Helvetica Neue"/>
              </a:defRPr>
            </a:lvl5pPr>
            <a:lvl6pPr marL="0" marR="0" indent="0" algn="ctr" defTabSz="825500" latinLnBrk="0">
              <a:lnSpc>
                <a:spcPct val="100000"/>
              </a:lnSpc>
              <a:spcBef>
                <a:spcPts val="0"/>
              </a:spcBef>
              <a:spcAft>
                <a:spcPts val="0"/>
              </a:spcAft>
              <a:buClrTx/>
              <a:buSzTx/>
              <a:buFontTx/>
              <a:buNone/>
              <a:tabLst/>
              <a:defRPr sz="6000" b="1" i="0" u="none" strike="noStrike" cap="none" spc="0" baseline="0">
                <a:solidFill>
                  <a:srgbClr val="01356F"/>
                </a:solidFill>
                <a:uFillTx/>
                <a:latin typeface="Helvetica Neue"/>
                <a:ea typeface="Helvetica Neue"/>
                <a:cs typeface="Helvetica Neue"/>
                <a:sym typeface="Helvetica Neue"/>
              </a:defRPr>
            </a:lvl6pPr>
            <a:lvl7pPr marL="0" marR="0" indent="0" algn="ctr" defTabSz="825500" latinLnBrk="0">
              <a:lnSpc>
                <a:spcPct val="100000"/>
              </a:lnSpc>
              <a:spcBef>
                <a:spcPts val="0"/>
              </a:spcBef>
              <a:spcAft>
                <a:spcPts val="0"/>
              </a:spcAft>
              <a:buClrTx/>
              <a:buSzTx/>
              <a:buFontTx/>
              <a:buNone/>
              <a:tabLst/>
              <a:defRPr sz="6000" b="1" i="0" u="none" strike="noStrike" cap="none" spc="0" baseline="0">
                <a:solidFill>
                  <a:srgbClr val="01356F"/>
                </a:solidFill>
                <a:uFillTx/>
                <a:latin typeface="Helvetica Neue"/>
                <a:ea typeface="Helvetica Neue"/>
                <a:cs typeface="Helvetica Neue"/>
                <a:sym typeface="Helvetica Neue"/>
              </a:defRPr>
            </a:lvl7pPr>
            <a:lvl8pPr marL="0" marR="0" indent="0" algn="ctr" defTabSz="825500" latinLnBrk="0">
              <a:lnSpc>
                <a:spcPct val="100000"/>
              </a:lnSpc>
              <a:spcBef>
                <a:spcPts val="0"/>
              </a:spcBef>
              <a:spcAft>
                <a:spcPts val="0"/>
              </a:spcAft>
              <a:buClrTx/>
              <a:buSzTx/>
              <a:buFontTx/>
              <a:buNone/>
              <a:tabLst/>
              <a:defRPr sz="6000" b="1" i="0" u="none" strike="noStrike" cap="none" spc="0" baseline="0">
                <a:solidFill>
                  <a:srgbClr val="01356F"/>
                </a:solidFill>
                <a:uFillTx/>
                <a:latin typeface="Helvetica Neue"/>
                <a:ea typeface="Helvetica Neue"/>
                <a:cs typeface="Helvetica Neue"/>
                <a:sym typeface="Helvetica Neue"/>
              </a:defRPr>
            </a:lvl8pPr>
            <a:lvl9pPr marL="0" marR="0" indent="0" algn="ctr" defTabSz="825500" latinLnBrk="0">
              <a:lnSpc>
                <a:spcPct val="100000"/>
              </a:lnSpc>
              <a:spcBef>
                <a:spcPts val="0"/>
              </a:spcBef>
              <a:spcAft>
                <a:spcPts val="0"/>
              </a:spcAft>
              <a:buClrTx/>
              <a:buSzTx/>
              <a:buFontTx/>
              <a:buNone/>
              <a:tabLst/>
              <a:defRPr sz="6000" b="1" i="0" u="none" strike="noStrike" cap="none" spc="0" baseline="0">
                <a:solidFill>
                  <a:srgbClr val="01356F"/>
                </a:solidFill>
                <a:uFillTx/>
                <a:latin typeface="Helvetica Neue"/>
                <a:ea typeface="Helvetica Neue"/>
                <a:cs typeface="Helvetica Neue"/>
                <a:sym typeface="Helvetica Neue"/>
              </a:defRPr>
            </a:lvl9pPr>
          </a:lstStyle>
          <a:p>
            <a:pPr algn="l" hangingPunct="1"/>
            <a:r>
              <a:rPr lang="en-US" altLang="ko-KR" sz="5400" dirty="0">
                <a:solidFill>
                  <a:srgbClr val="3988C0"/>
                </a:solidFill>
                <a:latin typeface="고려대학교M" panose="02020603020101020101" pitchFamily="18" charset="-127"/>
                <a:ea typeface="고려대학교M" panose="02020603020101020101" pitchFamily="18" charset="-127"/>
              </a:rPr>
              <a:t>In case of NIA: </a:t>
            </a:r>
            <a:br>
              <a:rPr lang="en-US" altLang="ko-KR" sz="5400" dirty="0">
                <a:solidFill>
                  <a:srgbClr val="3988C0"/>
                </a:solidFill>
                <a:latin typeface="고려대학교M" panose="02020603020101020101" pitchFamily="18" charset="-127"/>
                <a:ea typeface="고려대학교M" panose="02020603020101020101" pitchFamily="18" charset="-127"/>
              </a:rPr>
            </a:br>
            <a:r>
              <a:rPr lang="en-US" sz="5400" dirty="0">
                <a:solidFill>
                  <a:srgbClr val="3988C0"/>
                </a:solidFill>
                <a:latin typeface="고려대학교M" panose="02020603020101020101" pitchFamily="18" charset="-127"/>
                <a:ea typeface="고려대학교M" panose="02020603020101020101" pitchFamily="18" charset="-127"/>
              </a:rPr>
              <a:t>Bridging the global AI literacy through international collaboration</a:t>
            </a:r>
            <a:endParaRPr lang="en-US" sz="3200" dirty="0">
              <a:solidFill>
                <a:srgbClr val="3988C0"/>
              </a:solidFill>
              <a:latin typeface="고려대학교M" panose="02020603020101020101" pitchFamily="18" charset="-127"/>
              <a:ea typeface="고려대학교M" panose="02020603020101020101" pitchFamily="18" charset="-127"/>
            </a:endParaRPr>
          </a:p>
        </p:txBody>
      </p:sp>
      <p:sp>
        <p:nvSpPr>
          <p:cNvPr id="13" name="직사각형 12">
            <a:extLst>
              <a:ext uri="{FF2B5EF4-FFF2-40B4-BE49-F238E27FC236}">
                <a16:creationId xmlns:a16="http://schemas.microsoft.com/office/drawing/2014/main" id="{D97B6CBF-B950-453D-90C4-F13C0D069F38}"/>
              </a:ext>
            </a:extLst>
          </p:cNvPr>
          <p:cNvSpPr/>
          <p:nvPr/>
        </p:nvSpPr>
        <p:spPr>
          <a:xfrm rot="5400000">
            <a:off x="-34209" y="1320900"/>
            <a:ext cx="1600300" cy="6095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800" dirty="0"/>
          </a:p>
        </p:txBody>
      </p:sp>
    </p:spTree>
    <p:extLst>
      <p:ext uri="{BB962C8B-B14F-4D97-AF65-F5344CB8AC3E}">
        <p14:creationId xmlns:p14="http://schemas.microsoft.com/office/powerpoint/2010/main" val="151437624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06F96D70-1210-4EB0-8E5F-47FC54B91A9C}"/>
              </a:ext>
            </a:extLst>
          </p:cNvPr>
          <p:cNvSpPr/>
          <p:nvPr/>
        </p:nvSpPr>
        <p:spPr>
          <a:xfrm>
            <a:off x="4032738" y="2952514"/>
            <a:ext cx="15943386" cy="1006044"/>
          </a:xfrm>
          <a:prstGeom prst="rect">
            <a:avLst/>
          </a:prstGeom>
          <a:blipFill rotWithShape="1">
            <a:blip r:embed="rId3"/>
            <a:srcRect/>
            <a:tile tx="0" ty="0" sx="100000" sy="100000" flip="none" algn="tl"/>
          </a:blip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lang="en-US" altLang="ko-KR" sz="5600" dirty="0">
                <a:solidFill>
                  <a:srgbClr val="FFFFFF"/>
                </a:solidFill>
                <a:effectLst>
                  <a:outerShdw blurRad="38100" dist="12700" dir="5400000" rotWithShape="0">
                    <a:srgbClr val="000000">
                      <a:alpha val="50000"/>
                    </a:srgbClr>
                  </a:outerShdw>
                </a:effectLst>
                <a:latin typeface="+mj-lt"/>
                <a:ea typeface="+mj-ea"/>
                <a:cs typeface="+mj-cs"/>
                <a:sym typeface="Gill Sans"/>
              </a:rPr>
              <a:t>2. AI Development Center </a:t>
            </a:r>
            <a:endParaRPr kumimoji="0" lang="ko-KR" altLang="en-US" sz="5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mj-lt"/>
              <a:ea typeface="+mj-ea"/>
              <a:cs typeface="+mj-cs"/>
              <a:sym typeface="Gill Sans"/>
            </a:endParaRPr>
          </a:p>
        </p:txBody>
      </p:sp>
      <p:sp>
        <p:nvSpPr>
          <p:cNvPr id="12" name="TextBox 11">
            <a:extLst>
              <a:ext uri="{FF2B5EF4-FFF2-40B4-BE49-F238E27FC236}">
                <a16:creationId xmlns:a16="http://schemas.microsoft.com/office/drawing/2014/main" id="{744A4E18-3AC8-4639-B72B-0F9C463D5CFC}"/>
              </a:ext>
            </a:extLst>
          </p:cNvPr>
          <p:cNvSpPr txBox="1"/>
          <p:nvPr/>
        </p:nvSpPr>
        <p:spPr>
          <a:xfrm>
            <a:off x="1335394" y="4665118"/>
            <a:ext cx="22250628" cy="8829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lang="en-US" altLang="ko-KR" dirty="0"/>
              <a:t>AI Development Center (AIDC) to enhance AI Capacities of Partner Countries</a:t>
            </a:r>
            <a:endParaRPr kumimoji="0" lang="ko-KR" altLang="en-US" sz="48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pic>
        <p:nvPicPr>
          <p:cNvPr id="2" name="그림 1">
            <a:extLst>
              <a:ext uri="{FF2B5EF4-FFF2-40B4-BE49-F238E27FC236}">
                <a16:creationId xmlns:a16="http://schemas.microsoft.com/office/drawing/2014/main" id="{E9E1D24B-A72C-485A-A8CF-46CA91995645}"/>
              </a:ext>
            </a:extLst>
          </p:cNvPr>
          <p:cNvPicPr>
            <a:picLocks noChangeAspect="1"/>
          </p:cNvPicPr>
          <p:nvPr/>
        </p:nvPicPr>
        <p:blipFill>
          <a:blip r:embed="rId4"/>
          <a:stretch>
            <a:fillRect/>
          </a:stretch>
        </p:blipFill>
        <p:spPr>
          <a:xfrm>
            <a:off x="422839" y="5923507"/>
            <a:ext cx="23163183" cy="6539998"/>
          </a:xfrm>
          <a:prstGeom prst="rect">
            <a:avLst/>
          </a:prstGeom>
        </p:spPr>
      </p:pic>
      <p:sp>
        <p:nvSpPr>
          <p:cNvPr id="11" name="Google Shape;461;p69">
            <a:extLst>
              <a:ext uri="{FF2B5EF4-FFF2-40B4-BE49-F238E27FC236}">
                <a16:creationId xmlns:a16="http://schemas.microsoft.com/office/drawing/2014/main" id="{E14BC778-D55B-47BE-9684-D3C20CC82799}"/>
              </a:ext>
            </a:extLst>
          </p:cNvPr>
          <p:cNvSpPr txBox="1">
            <a:spLocks noGrp="1"/>
          </p:cNvSpPr>
          <p:nvPr>
            <p:ph type="title"/>
          </p:nvPr>
        </p:nvSpPr>
        <p:spPr>
          <a:xfrm>
            <a:off x="735462" y="241809"/>
            <a:ext cx="27200354" cy="2326459"/>
          </a:xfrm>
          <a:prstGeom prst="rect">
            <a:avLst/>
          </a:prstGeom>
        </p:spPr>
        <p:txBody>
          <a:bodyPr spcFirstLastPara="1" wrap="square" lIns="243800" tIns="243800" rIns="243800" bIns="243800" anchor="t" anchorCtr="0">
            <a:noAutofit/>
          </a:bodyPr>
          <a:lstStyle/>
          <a:p>
            <a:pPr algn="l"/>
            <a:r>
              <a:rPr lang="en-US" altLang="ko-KR" sz="5400" dirty="0">
                <a:solidFill>
                  <a:srgbClr val="3988C0"/>
                </a:solidFill>
                <a:latin typeface="고려대학교M" panose="02020603020101020101" pitchFamily="18" charset="-127"/>
                <a:ea typeface="고려대학교M" panose="02020603020101020101" pitchFamily="18" charset="-127"/>
              </a:rPr>
              <a:t>In case of NIA: </a:t>
            </a:r>
            <a:br>
              <a:rPr lang="en-US" altLang="ko-KR" sz="5400" dirty="0">
                <a:solidFill>
                  <a:srgbClr val="3988C0"/>
                </a:solidFill>
                <a:latin typeface="고려대학교M" panose="02020603020101020101" pitchFamily="18" charset="-127"/>
                <a:ea typeface="고려대학교M" panose="02020603020101020101" pitchFamily="18" charset="-127"/>
              </a:rPr>
            </a:br>
            <a:r>
              <a:rPr lang="en-US" sz="5400" dirty="0">
                <a:solidFill>
                  <a:srgbClr val="3988C0"/>
                </a:solidFill>
                <a:latin typeface="고려대학교M" panose="02020603020101020101" pitchFamily="18" charset="-127"/>
                <a:ea typeface="고려대학교M" panose="02020603020101020101" pitchFamily="18" charset="-127"/>
              </a:rPr>
              <a:t>Bridging the global AI literacy through international collaboration</a:t>
            </a:r>
            <a:endParaRPr sz="3200" dirty="0">
              <a:solidFill>
                <a:srgbClr val="3988C0"/>
              </a:solidFill>
              <a:latin typeface="고려대학교M" panose="02020603020101020101" pitchFamily="18" charset="-127"/>
              <a:ea typeface="고려대학교M" panose="02020603020101020101" pitchFamily="18" charset="-127"/>
            </a:endParaRPr>
          </a:p>
        </p:txBody>
      </p:sp>
      <p:sp>
        <p:nvSpPr>
          <p:cNvPr id="13" name="직사각형 12">
            <a:extLst>
              <a:ext uri="{FF2B5EF4-FFF2-40B4-BE49-F238E27FC236}">
                <a16:creationId xmlns:a16="http://schemas.microsoft.com/office/drawing/2014/main" id="{34F521CF-004E-4614-A6E0-7CC6537AF0CF}"/>
              </a:ext>
            </a:extLst>
          </p:cNvPr>
          <p:cNvSpPr/>
          <p:nvPr/>
        </p:nvSpPr>
        <p:spPr>
          <a:xfrm rot="5400000">
            <a:off x="-34209" y="1320900"/>
            <a:ext cx="1600300" cy="6095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800" dirty="0"/>
          </a:p>
        </p:txBody>
      </p:sp>
    </p:spTree>
    <p:extLst>
      <p:ext uri="{BB962C8B-B14F-4D97-AF65-F5344CB8AC3E}">
        <p14:creationId xmlns:p14="http://schemas.microsoft.com/office/powerpoint/2010/main" val="421801234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Key Changes by the Digital Platform Government">
            <a:extLst>
              <a:ext uri="{FF2B5EF4-FFF2-40B4-BE49-F238E27FC236}">
                <a16:creationId xmlns:a16="http://schemas.microsoft.com/office/drawing/2014/main" id="{31A8F5F2-1A88-44C7-94F9-8ABAA853A824}"/>
              </a:ext>
            </a:extLst>
          </p:cNvPr>
          <p:cNvSpPr txBox="1"/>
          <p:nvPr/>
        </p:nvSpPr>
        <p:spPr>
          <a:xfrm>
            <a:off x="645452" y="2302464"/>
            <a:ext cx="22955534" cy="2831540"/>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tIns="182878" bIns="182878" anchor="ctr">
            <a:spAutoFit/>
          </a:bodyPr>
          <a:lstStyle/>
          <a:p>
            <a:pPr defTabSz="3302000">
              <a:defRPr sz="4500" b="1">
                <a:solidFill>
                  <a:srgbClr val="296290"/>
                </a:solidFill>
                <a:latin typeface="Helvetica Neue"/>
                <a:ea typeface="Helvetica Neue"/>
                <a:cs typeface="Helvetica Neue"/>
                <a:sym typeface="Helvetica Neue"/>
              </a:defRPr>
            </a:pPr>
            <a:r>
              <a:rPr lang="en-US" sz="8000" i="1" dirty="0"/>
              <a:t>End of Document</a:t>
            </a:r>
          </a:p>
          <a:p>
            <a:pPr defTabSz="3302000">
              <a:defRPr sz="4500" b="1">
                <a:solidFill>
                  <a:srgbClr val="296290"/>
                </a:solidFill>
                <a:latin typeface="Helvetica Neue"/>
                <a:ea typeface="Helvetica Neue"/>
                <a:cs typeface="Helvetica Neue"/>
                <a:sym typeface="Helvetica Neue"/>
              </a:defRPr>
            </a:pPr>
            <a:r>
              <a:rPr lang="en-US" sz="8000" i="1" dirty="0"/>
              <a:t>Thank you</a:t>
            </a:r>
          </a:p>
        </p:txBody>
      </p:sp>
      <p:sp>
        <p:nvSpPr>
          <p:cNvPr id="3" name="Jong-Sung Hwang, Ph.D…">
            <a:extLst>
              <a:ext uri="{FF2B5EF4-FFF2-40B4-BE49-F238E27FC236}">
                <a16:creationId xmlns:a16="http://schemas.microsoft.com/office/drawing/2014/main" id="{2CF33D12-8041-43AD-8D45-6985C09E1164}"/>
              </a:ext>
            </a:extLst>
          </p:cNvPr>
          <p:cNvSpPr txBox="1"/>
          <p:nvPr/>
        </p:nvSpPr>
        <p:spPr>
          <a:xfrm>
            <a:off x="13482065" y="10923471"/>
            <a:ext cx="10427855" cy="2522804"/>
          </a:xfrm>
          <a:prstGeom prst="rect">
            <a:avLst/>
          </a:prstGeom>
          <a:solidFill>
            <a:srgbClr val="FFFFFF">
              <a:alpha val="73279"/>
            </a:srgb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p>
            <a:pPr algn="r" defTabSz="914400">
              <a:lnSpc>
                <a:spcPct val="130000"/>
              </a:lnSpc>
              <a:defRPr sz="4500">
                <a:latin typeface="Helvetica Neue Medium"/>
                <a:ea typeface="Helvetica Neue Medium"/>
                <a:cs typeface="Helvetica Neue Medium"/>
                <a:sym typeface="Helvetica Neue Medium"/>
              </a:defRPr>
            </a:pPr>
            <a:r>
              <a:rPr lang="en-US" b="1" dirty="0" err="1">
                <a:solidFill>
                  <a:srgbClr val="3988C0"/>
                </a:solidFill>
                <a:latin typeface="Arial" panose="020B0604020202020204" pitchFamily="34" charset="0"/>
                <a:cs typeface="Arial" panose="020B0604020202020204" pitchFamily="34" charset="0"/>
              </a:rPr>
              <a:t>Deokwon</a:t>
            </a:r>
            <a:r>
              <a:rPr lang="en-US" b="1" dirty="0">
                <a:solidFill>
                  <a:srgbClr val="3988C0"/>
                </a:solidFill>
                <a:latin typeface="Arial" panose="020B0604020202020204" pitchFamily="34" charset="0"/>
                <a:cs typeface="Arial" panose="020B0604020202020204" pitchFamily="34" charset="0"/>
              </a:rPr>
              <a:t> </a:t>
            </a:r>
            <a:r>
              <a:rPr lang="en-US" b="1" dirty="0" err="1">
                <a:solidFill>
                  <a:srgbClr val="3988C0"/>
                </a:solidFill>
                <a:latin typeface="Arial" panose="020B0604020202020204" pitchFamily="34" charset="0"/>
                <a:cs typeface="Arial" panose="020B0604020202020204" pitchFamily="34" charset="0"/>
              </a:rPr>
              <a:t>Heo</a:t>
            </a:r>
            <a:endParaRPr lang="en-US" b="1" dirty="0">
              <a:solidFill>
                <a:srgbClr val="3988C0"/>
              </a:solidFill>
              <a:latin typeface="Arial" panose="020B0604020202020204" pitchFamily="34" charset="0"/>
              <a:cs typeface="Arial" panose="020B0604020202020204" pitchFamily="34" charset="0"/>
            </a:endParaRPr>
          </a:p>
          <a:p>
            <a:pPr algn="r" defTabSz="914400">
              <a:lnSpc>
                <a:spcPct val="130000"/>
              </a:lnSpc>
              <a:defRPr sz="4500">
                <a:latin typeface="Helvetica Neue Medium"/>
                <a:ea typeface="Helvetica Neue Medium"/>
                <a:cs typeface="Helvetica Neue Medium"/>
                <a:sym typeface="Helvetica Neue Medium"/>
              </a:defRPr>
            </a:pPr>
            <a:r>
              <a:rPr lang="en-US" dirty="0">
                <a:solidFill>
                  <a:srgbClr val="3988C0"/>
                </a:solidFill>
                <a:latin typeface="Arial" panose="020B0604020202020204" pitchFamily="34" charset="0"/>
                <a:cs typeface="Arial" panose="020B0604020202020204" pitchFamily="34" charset="0"/>
              </a:rPr>
              <a:t>dwheo@nia.or.kr</a:t>
            </a:r>
          </a:p>
          <a:p>
            <a:pPr algn="r" defTabSz="914400">
              <a:lnSpc>
                <a:spcPct val="130000"/>
              </a:lnSpc>
              <a:defRPr sz="3000">
                <a:latin typeface="Helvetica Neue Thin"/>
                <a:ea typeface="Helvetica Neue Thin"/>
                <a:cs typeface="Helvetica Neue Thin"/>
                <a:sym typeface="Helvetica Neue Thin"/>
              </a:defRPr>
            </a:pPr>
            <a:r>
              <a:rPr lang="en-US" b="1" dirty="0">
                <a:solidFill>
                  <a:srgbClr val="3988C0"/>
                </a:solidFill>
                <a:latin typeface="Arial" panose="020B0604020202020204" pitchFamily="34" charset="0"/>
                <a:cs typeface="Arial" panose="020B0604020202020204" pitchFamily="34" charset="0"/>
              </a:rPr>
              <a:t>Global Academy</a:t>
            </a:r>
            <a:r>
              <a:rPr b="1" dirty="0">
                <a:solidFill>
                  <a:srgbClr val="3988C0"/>
                </a:solidFill>
                <a:latin typeface="Arial" panose="020B0604020202020204" pitchFamily="34" charset="0"/>
                <a:cs typeface="Arial" panose="020B0604020202020204" pitchFamily="34" charset="0"/>
              </a:rPr>
              <a:t>,</a:t>
            </a:r>
            <a:r>
              <a:rPr lang="en-US" b="1" dirty="0">
                <a:solidFill>
                  <a:srgbClr val="3988C0"/>
                </a:solidFill>
                <a:latin typeface="Arial" panose="020B0604020202020204" pitchFamily="34" charset="0"/>
                <a:cs typeface="Arial" panose="020B0604020202020204" pitchFamily="34" charset="0"/>
              </a:rPr>
              <a:t> Department of Global ICT Cooperation</a:t>
            </a:r>
            <a:endParaRPr b="1" dirty="0">
              <a:solidFill>
                <a:srgbClr val="3988C0"/>
              </a:solidFill>
              <a:latin typeface="Arial" panose="020B0604020202020204" pitchFamily="34" charset="0"/>
              <a:cs typeface="Arial" panose="020B0604020202020204" pitchFamily="34" charset="0"/>
            </a:endParaRPr>
          </a:p>
        </p:txBody>
      </p:sp>
      <p:pic>
        <p:nvPicPr>
          <p:cNvPr id="4" name="그림 3">
            <a:extLst>
              <a:ext uri="{FF2B5EF4-FFF2-40B4-BE49-F238E27FC236}">
                <a16:creationId xmlns:a16="http://schemas.microsoft.com/office/drawing/2014/main" id="{D30A5D3C-B8BB-4198-A055-B463410263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452" y="12360967"/>
            <a:ext cx="6961578" cy="1085308"/>
          </a:xfrm>
          <a:prstGeom prst="rect">
            <a:avLst/>
          </a:prstGeom>
        </p:spPr>
      </p:pic>
      <p:pic>
        <p:nvPicPr>
          <p:cNvPr id="5" name="그림 4">
            <a:extLst>
              <a:ext uri="{FF2B5EF4-FFF2-40B4-BE49-F238E27FC236}">
                <a16:creationId xmlns:a16="http://schemas.microsoft.com/office/drawing/2014/main" id="{332ACAC0-95C9-4D8D-9112-875B5AC80A9C}"/>
              </a:ext>
            </a:extLst>
          </p:cNvPr>
          <p:cNvPicPr>
            <a:picLocks noChangeAspect="1"/>
          </p:cNvPicPr>
          <p:nvPr/>
        </p:nvPicPr>
        <p:blipFill rotWithShape="1">
          <a:blip r:embed="rId4">
            <a:extLst>
              <a:ext uri="{28A0092B-C50C-407E-A947-70E740481C1C}">
                <a14:useLocalDpi xmlns:a14="http://schemas.microsoft.com/office/drawing/2010/main" val="0"/>
              </a:ext>
            </a:extLst>
          </a:blip>
          <a:srcRect l="9599" t="22444" r="3759" b="21886"/>
          <a:stretch/>
        </p:blipFill>
        <p:spPr>
          <a:xfrm>
            <a:off x="2623301" y="5937892"/>
            <a:ext cx="19137398" cy="4389449"/>
          </a:xfrm>
          <a:prstGeom prst="rect">
            <a:avLst/>
          </a:prstGeom>
        </p:spPr>
      </p:pic>
    </p:spTree>
    <p:extLst>
      <p:ext uri="{BB962C8B-B14F-4D97-AF65-F5344CB8AC3E}">
        <p14:creationId xmlns:p14="http://schemas.microsoft.com/office/powerpoint/2010/main" val="3952931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461;p69">
            <a:extLst>
              <a:ext uri="{FF2B5EF4-FFF2-40B4-BE49-F238E27FC236}">
                <a16:creationId xmlns:a16="http://schemas.microsoft.com/office/drawing/2014/main" id="{DDB843DD-37B8-4ED2-93E0-3D27748C015B}"/>
              </a:ext>
            </a:extLst>
          </p:cNvPr>
          <p:cNvSpPr txBox="1">
            <a:spLocks noGrp="1"/>
          </p:cNvSpPr>
          <p:nvPr>
            <p:ph type="title"/>
          </p:nvPr>
        </p:nvSpPr>
        <p:spPr>
          <a:xfrm>
            <a:off x="796422" y="282270"/>
            <a:ext cx="22721600" cy="1527200"/>
          </a:xfrm>
          <a:prstGeom prst="rect">
            <a:avLst/>
          </a:prstGeom>
        </p:spPr>
        <p:txBody>
          <a:bodyPr spcFirstLastPara="1" wrap="square" lIns="243800" tIns="243800" rIns="243800" bIns="243800" anchor="t" anchorCtr="0">
            <a:noAutofit/>
          </a:bodyPr>
          <a:lstStyle/>
          <a:p>
            <a:pPr algn="l"/>
            <a:r>
              <a:rPr lang="en-US" dirty="0">
                <a:solidFill>
                  <a:srgbClr val="3988C0"/>
                </a:solidFill>
                <a:latin typeface="고려대학교M" panose="02020603020101020101" pitchFamily="18" charset="-127"/>
                <a:ea typeface="고려대학교M" panose="02020603020101020101" pitchFamily="18" charset="-127"/>
              </a:rPr>
              <a:t>Our main interest</a:t>
            </a:r>
            <a:br>
              <a:rPr lang="en-US" dirty="0">
                <a:solidFill>
                  <a:srgbClr val="3988C0"/>
                </a:solidFill>
                <a:latin typeface="고려대학교M" panose="02020603020101020101" pitchFamily="18" charset="-127"/>
                <a:ea typeface="고려대학교M" panose="02020603020101020101" pitchFamily="18" charset="-127"/>
              </a:rPr>
            </a:br>
            <a:r>
              <a:rPr lang="en-US" dirty="0">
                <a:solidFill>
                  <a:srgbClr val="3988C0"/>
                </a:solidFill>
                <a:latin typeface="고려대학교M" panose="02020603020101020101" pitchFamily="18" charset="-127"/>
                <a:ea typeface="고려대학교M" panose="02020603020101020101" pitchFamily="18" charset="-127"/>
              </a:rPr>
              <a:t>: AI</a:t>
            </a:r>
            <a:r>
              <a:rPr lang="en-US" sz="4800" dirty="0">
                <a:solidFill>
                  <a:srgbClr val="3988C0"/>
                </a:solidFill>
                <a:latin typeface="고려대학교M" panose="02020603020101020101" pitchFamily="18" charset="-127"/>
                <a:ea typeface="고려대학교M" panose="02020603020101020101" pitchFamily="18" charset="-127"/>
              </a:rPr>
              <a:t>(Artificial Intelligence) + Policy, Strategy, capacity building, etc.</a:t>
            </a:r>
            <a:endParaRPr sz="3467" dirty="0">
              <a:solidFill>
                <a:srgbClr val="3988C0"/>
              </a:solidFill>
              <a:latin typeface="고려대학교M" panose="02020603020101020101" pitchFamily="18" charset="-127"/>
              <a:ea typeface="고려대학교M" panose="02020603020101020101" pitchFamily="18" charset="-127"/>
            </a:endParaRPr>
          </a:p>
        </p:txBody>
      </p:sp>
      <p:sp>
        <p:nvSpPr>
          <p:cNvPr id="4" name="직사각형 3">
            <a:extLst>
              <a:ext uri="{FF2B5EF4-FFF2-40B4-BE49-F238E27FC236}">
                <a16:creationId xmlns:a16="http://schemas.microsoft.com/office/drawing/2014/main" id="{45F5BB5C-9852-44BF-8726-D13C61318DDF}"/>
              </a:ext>
            </a:extLst>
          </p:cNvPr>
          <p:cNvSpPr/>
          <p:nvPr/>
        </p:nvSpPr>
        <p:spPr>
          <a:xfrm rot="5400000">
            <a:off x="-146392" y="1372124"/>
            <a:ext cx="1763708" cy="12191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800" dirty="0"/>
          </a:p>
        </p:txBody>
      </p:sp>
      <p:grpSp>
        <p:nvGrpSpPr>
          <p:cNvPr id="5" name="그룹 4">
            <a:extLst>
              <a:ext uri="{FF2B5EF4-FFF2-40B4-BE49-F238E27FC236}">
                <a16:creationId xmlns:a16="http://schemas.microsoft.com/office/drawing/2014/main" id="{19C7ACA7-5BF9-4D9B-9B5C-189C6799D558}"/>
              </a:ext>
            </a:extLst>
          </p:cNvPr>
          <p:cNvGrpSpPr/>
          <p:nvPr/>
        </p:nvGrpSpPr>
        <p:grpSpPr>
          <a:xfrm>
            <a:off x="972657" y="2659233"/>
            <a:ext cx="14450222" cy="8984511"/>
            <a:chOff x="865978" y="1621067"/>
            <a:chExt cx="15890402" cy="10594295"/>
          </a:xfrm>
        </p:grpSpPr>
        <p:pic>
          <p:nvPicPr>
            <p:cNvPr id="1028" name="Picture 1">
              <a:extLst>
                <a:ext uri="{FF2B5EF4-FFF2-40B4-BE49-F238E27FC236}">
                  <a16:creationId xmlns:a16="http://schemas.microsoft.com/office/drawing/2014/main" id="{B4CF130D-DBBC-4C59-ABD1-00C6D3303A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978" y="1621067"/>
              <a:ext cx="15890402" cy="10594295"/>
            </a:xfrm>
            <a:prstGeom prst="rect">
              <a:avLst/>
            </a:prstGeom>
            <a:noFill/>
            <a:extLst>
              <a:ext uri="{909E8E84-426E-40DD-AFC4-6F175D3DCCD1}">
                <a14:hiddenFill xmlns:a14="http://schemas.microsoft.com/office/drawing/2010/main">
                  <a:solidFill>
                    <a:srgbClr val="FFFFFF"/>
                  </a:solidFill>
                </a14:hiddenFill>
              </a:ext>
            </a:extLst>
          </p:spPr>
        </p:pic>
        <p:sp>
          <p:nvSpPr>
            <p:cNvPr id="10" name="직사각형 9">
              <a:extLst>
                <a:ext uri="{FF2B5EF4-FFF2-40B4-BE49-F238E27FC236}">
                  <a16:creationId xmlns:a16="http://schemas.microsoft.com/office/drawing/2014/main" id="{A71AEFEA-60B9-4B63-99E0-B24081E20C28}"/>
                </a:ext>
              </a:extLst>
            </p:cNvPr>
            <p:cNvSpPr/>
            <p:nvPr/>
          </p:nvSpPr>
          <p:spPr>
            <a:xfrm>
              <a:off x="1165860" y="11155681"/>
              <a:ext cx="13670280" cy="461665"/>
            </a:xfrm>
            <a:prstGeom prst="rect">
              <a:avLst/>
            </a:prstGeom>
            <a:noFill/>
            <a:ln w="57150" cap="flat">
              <a:solidFill>
                <a:srgbClr val="FF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ko-KR" altLang="en-US" sz="5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mj-lt"/>
                <a:ea typeface="+mj-ea"/>
                <a:cs typeface="+mj-cs"/>
                <a:sym typeface="Gill Sans"/>
              </a:endParaRPr>
            </a:p>
          </p:txBody>
        </p:sp>
      </p:grpSp>
      <p:sp>
        <p:nvSpPr>
          <p:cNvPr id="2" name="직사각형 1">
            <a:extLst>
              <a:ext uri="{FF2B5EF4-FFF2-40B4-BE49-F238E27FC236}">
                <a16:creationId xmlns:a16="http://schemas.microsoft.com/office/drawing/2014/main" id="{7D0C9DD2-71EF-4A8C-8F7B-926D7E239A07}"/>
              </a:ext>
            </a:extLst>
          </p:cNvPr>
          <p:cNvSpPr/>
          <p:nvPr/>
        </p:nvSpPr>
        <p:spPr>
          <a:xfrm>
            <a:off x="972657" y="11643744"/>
            <a:ext cx="13674599" cy="523220"/>
          </a:xfrm>
          <a:prstGeom prst="rect">
            <a:avLst/>
          </a:prstGeom>
        </p:spPr>
        <p:txBody>
          <a:bodyPr wrap="square">
            <a:spAutoFit/>
          </a:bodyPr>
          <a:lstStyle/>
          <a:p>
            <a:pPr algn="l"/>
            <a:r>
              <a:rPr lang="en-US" altLang="ko-KR" sz="2800" dirty="0"/>
              <a:t>Source: Post-event </a:t>
            </a:r>
            <a:r>
              <a:rPr lang="en-US" altLang="ko-KR" sz="2800" dirty="0" err="1"/>
              <a:t>report_Inter</a:t>
            </a:r>
            <a:r>
              <a:rPr lang="en-US" altLang="ko-KR" sz="2800" dirty="0"/>
              <a:t>-regional conference, 29-30 May, Almaty</a:t>
            </a:r>
          </a:p>
        </p:txBody>
      </p:sp>
      <p:pic>
        <p:nvPicPr>
          <p:cNvPr id="11" name="그림 10">
            <a:extLst>
              <a:ext uri="{FF2B5EF4-FFF2-40B4-BE49-F238E27FC236}">
                <a16:creationId xmlns:a16="http://schemas.microsoft.com/office/drawing/2014/main" id="{3F2BC998-4E08-4BFB-9AB2-710825E8E4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98489" y="3088056"/>
            <a:ext cx="6317875" cy="4211287"/>
          </a:xfrm>
          <a:prstGeom prst="rect">
            <a:avLst/>
          </a:prstGeom>
        </p:spPr>
      </p:pic>
      <p:pic>
        <p:nvPicPr>
          <p:cNvPr id="12" name="그림 11">
            <a:extLst>
              <a:ext uri="{FF2B5EF4-FFF2-40B4-BE49-F238E27FC236}">
                <a16:creationId xmlns:a16="http://schemas.microsoft.com/office/drawing/2014/main" id="{87F57F16-924C-4355-B2AC-2088171A956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98489" y="8319379"/>
            <a:ext cx="6295378" cy="4325242"/>
          </a:xfrm>
          <a:prstGeom prst="rect">
            <a:avLst/>
          </a:prstGeom>
        </p:spPr>
      </p:pic>
    </p:spTree>
    <p:extLst>
      <p:ext uri="{BB962C8B-B14F-4D97-AF65-F5344CB8AC3E}">
        <p14:creationId xmlns:p14="http://schemas.microsoft.com/office/powerpoint/2010/main" val="289322170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461;p69">
            <a:extLst>
              <a:ext uri="{FF2B5EF4-FFF2-40B4-BE49-F238E27FC236}">
                <a16:creationId xmlns:a16="http://schemas.microsoft.com/office/drawing/2014/main" id="{F084A979-6DDA-4B0E-B515-64D35610500A}"/>
              </a:ext>
            </a:extLst>
          </p:cNvPr>
          <p:cNvSpPr txBox="1">
            <a:spLocks noGrp="1"/>
          </p:cNvSpPr>
          <p:nvPr>
            <p:ph type="title"/>
          </p:nvPr>
        </p:nvSpPr>
        <p:spPr>
          <a:xfrm>
            <a:off x="796422" y="282270"/>
            <a:ext cx="22721600" cy="1527200"/>
          </a:xfrm>
          <a:prstGeom prst="rect">
            <a:avLst/>
          </a:prstGeom>
        </p:spPr>
        <p:txBody>
          <a:bodyPr spcFirstLastPara="1" wrap="square" lIns="243800" tIns="243800" rIns="243800" bIns="243800" anchor="t" anchorCtr="0">
            <a:noAutofit/>
          </a:bodyPr>
          <a:lstStyle/>
          <a:p>
            <a:pPr algn="l"/>
            <a:r>
              <a:rPr lang="en-US" dirty="0">
                <a:solidFill>
                  <a:srgbClr val="3988C0"/>
                </a:solidFill>
                <a:latin typeface="고려대학교M" panose="02020603020101020101" pitchFamily="18" charset="-127"/>
                <a:ea typeface="고려대학교M" panose="02020603020101020101" pitchFamily="18" charset="-127"/>
              </a:rPr>
              <a:t>Revisit Study visit in Korea (Sep, 2024)</a:t>
            </a:r>
            <a:endParaRPr sz="3467" dirty="0">
              <a:solidFill>
                <a:srgbClr val="3988C0"/>
              </a:solidFill>
              <a:latin typeface="고려대학교M" panose="02020603020101020101" pitchFamily="18" charset="-127"/>
              <a:ea typeface="고려대학교M" panose="02020603020101020101" pitchFamily="18" charset="-127"/>
            </a:endParaRPr>
          </a:p>
        </p:txBody>
      </p:sp>
      <p:sp>
        <p:nvSpPr>
          <p:cNvPr id="4" name="직사각형 3">
            <a:extLst>
              <a:ext uri="{FF2B5EF4-FFF2-40B4-BE49-F238E27FC236}">
                <a16:creationId xmlns:a16="http://schemas.microsoft.com/office/drawing/2014/main" id="{0D245338-4155-4C4B-9C8F-504C1A418FD1}"/>
              </a:ext>
            </a:extLst>
          </p:cNvPr>
          <p:cNvSpPr/>
          <p:nvPr/>
        </p:nvSpPr>
        <p:spPr>
          <a:xfrm rot="5400000">
            <a:off x="243861" y="981872"/>
            <a:ext cx="983203" cy="12191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800" dirty="0"/>
          </a:p>
        </p:txBody>
      </p:sp>
      <p:pic>
        <p:nvPicPr>
          <p:cNvPr id="2" name="그림 1">
            <a:extLst>
              <a:ext uri="{FF2B5EF4-FFF2-40B4-BE49-F238E27FC236}">
                <a16:creationId xmlns:a16="http://schemas.microsoft.com/office/drawing/2014/main" id="{C588007B-F7FA-47CE-9842-81588BE828FA}"/>
              </a:ext>
            </a:extLst>
          </p:cNvPr>
          <p:cNvPicPr>
            <a:picLocks noChangeAspect="1"/>
          </p:cNvPicPr>
          <p:nvPr/>
        </p:nvPicPr>
        <p:blipFill>
          <a:blip r:embed="rId3"/>
          <a:stretch>
            <a:fillRect/>
          </a:stretch>
        </p:blipFill>
        <p:spPr>
          <a:xfrm>
            <a:off x="6527517" y="7774279"/>
            <a:ext cx="11328966" cy="5470913"/>
          </a:xfrm>
          <a:prstGeom prst="rect">
            <a:avLst/>
          </a:prstGeom>
        </p:spPr>
      </p:pic>
      <p:pic>
        <p:nvPicPr>
          <p:cNvPr id="5" name="그림 4">
            <a:extLst>
              <a:ext uri="{FF2B5EF4-FFF2-40B4-BE49-F238E27FC236}">
                <a16:creationId xmlns:a16="http://schemas.microsoft.com/office/drawing/2014/main" id="{755507C2-B4F3-4EF2-986B-A24AAD7B9590}"/>
              </a:ext>
            </a:extLst>
          </p:cNvPr>
          <p:cNvPicPr>
            <a:picLocks noChangeAspect="1"/>
          </p:cNvPicPr>
          <p:nvPr/>
        </p:nvPicPr>
        <p:blipFill>
          <a:blip r:embed="rId4"/>
          <a:stretch>
            <a:fillRect/>
          </a:stretch>
        </p:blipFill>
        <p:spPr>
          <a:xfrm>
            <a:off x="2375281" y="2014900"/>
            <a:ext cx="9382385" cy="5282376"/>
          </a:xfrm>
          <a:prstGeom prst="rect">
            <a:avLst/>
          </a:prstGeom>
        </p:spPr>
      </p:pic>
      <p:pic>
        <p:nvPicPr>
          <p:cNvPr id="6" name="그림 5">
            <a:extLst>
              <a:ext uri="{FF2B5EF4-FFF2-40B4-BE49-F238E27FC236}">
                <a16:creationId xmlns:a16="http://schemas.microsoft.com/office/drawing/2014/main" id="{868DF97F-346C-432A-BB32-51B0A4A041DC}"/>
              </a:ext>
            </a:extLst>
          </p:cNvPr>
          <p:cNvPicPr>
            <a:picLocks noChangeAspect="1"/>
          </p:cNvPicPr>
          <p:nvPr/>
        </p:nvPicPr>
        <p:blipFill>
          <a:blip r:embed="rId5"/>
          <a:stretch>
            <a:fillRect/>
          </a:stretch>
        </p:blipFill>
        <p:spPr>
          <a:xfrm>
            <a:off x="12626336" y="2014900"/>
            <a:ext cx="8667040" cy="5282376"/>
          </a:xfrm>
          <a:prstGeom prst="rect">
            <a:avLst/>
          </a:prstGeom>
        </p:spPr>
      </p:pic>
    </p:spTree>
    <p:extLst>
      <p:ext uri="{BB962C8B-B14F-4D97-AF65-F5344CB8AC3E}">
        <p14:creationId xmlns:p14="http://schemas.microsoft.com/office/powerpoint/2010/main" val="293411023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mt.gartnerweb.com/ngw/globalassets/en/articles/infographics/hype-cycle-for-artificial-intelligence-2024.jpg?_gl=1*14zidbr*_gcl_au*NTk4NDk0MDY3LjE3MzIxNjk2NTg.*_ga*MTY5NDQxNDUwNS4xNzMyMTY5NjU4*_ga_R1W5CE5FEV*MTczMjE2OTY1NC4xLjEuMTczMjE2OTg5OS4yMi4wLjA.">
            <a:extLst>
              <a:ext uri="{FF2B5EF4-FFF2-40B4-BE49-F238E27FC236}">
                <a16:creationId xmlns:a16="http://schemas.microsoft.com/office/drawing/2014/main" id="{3648ABF0-4C36-4E2D-8A5F-4D4425689E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0692" y="1534432"/>
            <a:ext cx="20538802" cy="11036177"/>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461;p69">
            <a:extLst>
              <a:ext uri="{FF2B5EF4-FFF2-40B4-BE49-F238E27FC236}">
                <a16:creationId xmlns:a16="http://schemas.microsoft.com/office/drawing/2014/main" id="{E2B66DCA-E3D1-42F4-AFAB-DF5BE03123B5}"/>
              </a:ext>
            </a:extLst>
          </p:cNvPr>
          <p:cNvSpPr txBox="1">
            <a:spLocks noGrp="1"/>
          </p:cNvSpPr>
          <p:nvPr>
            <p:ph type="title"/>
          </p:nvPr>
        </p:nvSpPr>
        <p:spPr>
          <a:xfrm>
            <a:off x="796422" y="282270"/>
            <a:ext cx="22721600" cy="1527200"/>
          </a:xfrm>
          <a:prstGeom prst="rect">
            <a:avLst/>
          </a:prstGeom>
        </p:spPr>
        <p:txBody>
          <a:bodyPr spcFirstLastPara="1" wrap="square" lIns="243800" tIns="243800" rIns="243800" bIns="243800" anchor="t" anchorCtr="0">
            <a:noAutofit/>
          </a:bodyPr>
          <a:lstStyle/>
          <a:p>
            <a:pPr algn="l"/>
            <a:r>
              <a:rPr lang="en-US" dirty="0">
                <a:solidFill>
                  <a:srgbClr val="3988C0"/>
                </a:solidFill>
                <a:latin typeface="고려대학교M" panose="02020603020101020101" pitchFamily="18" charset="-127"/>
                <a:ea typeface="고려대학교M" panose="02020603020101020101" pitchFamily="18" charset="-127"/>
              </a:rPr>
              <a:t> AI in trend</a:t>
            </a:r>
            <a:endParaRPr sz="3467" dirty="0">
              <a:solidFill>
                <a:srgbClr val="3988C0"/>
              </a:solidFill>
              <a:latin typeface="고려대학교M" panose="02020603020101020101" pitchFamily="18" charset="-127"/>
              <a:ea typeface="고려대학교M" panose="02020603020101020101" pitchFamily="18" charset="-127"/>
            </a:endParaRPr>
          </a:p>
        </p:txBody>
      </p:sp>
      <p:sp>
        <p:nvSpPr>
          <p:cNvPr id="5" name="직사각형 4">
            <a:extLst>
              <a:ext uri="{FF2B5EF4-FFF2-40B4-BE49-F238E27FC236}">
                <a16:creationId xmlns:a16="http://schemas.microsoft.com/office/drawing/2014/main" id="{DFF73E76-4C1A-4A3D-BEE6-CD187BD65199}"/>
              </a:ext>
            </a:extLst>
          </p:cNvPr>
          <p:cNvSpPr/>
          <p:nvPr/>
        </p:nvSpPr>
        <p:spPr>
          <a:xfrm rot="5400000">
            <a:off x="243861" y="981872"/>
            <a:ext cx="983203" cy="12191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800" dirty="0"/>
          </a:p>
        </p:txBody>
      </p:sp>
    </p:spTree>
    <p:extLst>
      <p:ext uri="{BB962C8B-B14F-4D97-AF65-F5344CB8AC3E}">
        <p14:creationId xmlns:p14="http://schemas.microsoft.com/office/powerpoint/2010/main" val="312533198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786AF8A8-764D-473D-8C1F-D0B3DDD21EA5}"/>
              </a:ext>
            </a:extLst>
          </p:cNvPr>
          <p:cNvPicPr/>
          <p:nvPr/>
        </p:nvPicPr>
        <p:blipFill>
          <a:blip r:embed="rId3"/>
          <a:stretch>
            <a:fillRect/>
          </a:stretch>
        </p:blipFill>
        <p:spPr>
          <a:xfrm>
            <a:off x="2063261" y="1897301"/>
            <a:ext cx="20773294" cy="9921398"/>
          </a:xfrm>
          <a:prstGeom prst="rect">
            <a:avLst/>
          </a:prstGeom>
        </p:spPr>
      </p:pic>
      <p:sp>
        <p:nvSpPr>
          <p:cNvPr id="6" name="Google Shape;461;p69">
            <a:extLst>
              <a:ext uri="{FF2B5EF4-FFF2-40B4-BE49-F238E27FC236}">
                <a16:creationId xmlns:a16="http://schemas.microsoft.com/office/drawing/2014/main" id="{48C8AC00-9ABD-4885-85C0-E2951C2FFA77}"/>
              </a:ext>
            </a:extLst>
          </p:cNvPr>
          <p:cNvSpPr txBox="1">
            <a:spLocks noGrp="1"/>
          </p:cNvSpPr>
          <p:nvPr>
            <p:ph type="title"/>
          </p:nvPr>
        </p:nvSpPr>
        <p:spPr>
          <a:xfrm>
            <a:off x="796422" y="282270"/>
            <a:ext cx="22721600" cy="1527200"/>
          </a:xfrm>
          <a:prstGeom prst="rect">
            <a:avLst/>
          </a:prstGeom>
        </p:spPr>
        <p:txBody>
          <a:bodyPr spcFirstLastPara="1" wrap="square" lIns="243800" tIns="243800" rIns="243800" bIns="243800" anchor="t" anchorCtr="0">
            <a:noAutofit/>
          </a:bodyPr>
          <a:lstStyle/>
          <a:p>
            <a:pPr algn="l"/>
            <a:r>
              <a:rPr lang="en-US" dirty="0">
                <a:solidFill>
                  <a:srgbClr val="3988C0"/>
                </a:solidFill>
                <a:latin typeface="고려대학교M" panose="02020603020101020101" pitchFamily="18" charset="-127"/>
                <a:ea typeface="고려대학교M" panose="02020603020101020101" pitchFamily="18" charset="-127"/>
              </a:rPr>
              <a:t> Global AI Divide</a:t>
            </a:r>
            <a:endParaRPr sz="3467" dirty="0">
              <a:solidFill>
                <a:srgbClr val="3988C0"/>
              </a:solidFill>
              <a:latin typeface="고려대학교M" panose="02020603020101020101" pitchFamily="18" charset="-127"/>
              <a:ea typeface="고려대학교M" panose="02020603020101020101" pitchFamily="18" charset="-127"/>
            </a:endParaRPr>
          </a:p>
        </p:txBody>
      </p:sp>
      <p:sp>
        <p:nvSpPr>
          <p:cNvPr id="7" name="직사각형 6">
            <a:extLst>
              <a:ext uri="{FF2B5EF4-FFF2-40B4-BE49-F238E27FC236}">
                <a16:creationId xmlns:a16="http://schemas.microsoft.com/office/drawing/2014/main" id="{7154DB10-1C7C-4937-9CB2-BA5C5AE34604}"/>
              </a:ext>
            </a:extLst>
          </p:cNvPr>
          <p:cNvSpPr/>
          <p:nvPr/>
        </p:nvSpPr>
        <p:spPr>
          <a:xfrm rot="5400000">
            <a:off x="243861" y="981872"/>
            <a:ext cx="983203" cy="12191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800" dirty="0"/>
          </a:p>
        </p:txBody>
      </p:sp>
      <p:sp>
        <p:nvSpPr>
          <p:cNvPr id="8" name="object 6">
            <a:extLst>
              <a:ext uri="{FF2B5EF4-FFF2-40B4-BE49-F238E27FC236}">
                <a16:creationId xmlns:a16="http://schemas.microsoft.com/office/drawing/2014/main" id="{CF86D2AB-50EE-429F-9CB1-EFF1B674032D}"/>
              </a:ext>
            </a:extLst>
          </p:cNvPr>
          <p:cNvSpPr txBox="1"/>
          <p:nvPr/>
        </p:nvSpPr>
        <p:spPr>
          <a:xfrm>
            <a:off x="15263884" y="11906530"/>
            <a:ext cx="6658271"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indent="153035" algn="r">
              <a:defRPr spc="5">
                <a:solidFill>
                  <a:srgbClr val="595959"/>
                </a:solidFill>
              </a:defRPr>
            </a:lvl1pPr>
          </a:lstStyle>
          <a:p>
            <a:pPr indent="102028" defTabSz="609630" latinLnBrk="0" hangingPunct="0"/>
            <a:r>
              <a:rPr sz="1800" kern="0" spc="3" dirty="0">
                <a:latin typeface="Arial"/>
                <a:cs typeface="Arial"/>
                <a:sym typeface="Arial"/>
              </a:rPr>
              <a:t>Source: Oxford Insights</a:t>
            </a:r>
            <a:r>
              <a:rPr lang="en-US" altLang="ko-KR" sz="1800" kern="0" spc="3" dirty="0">
                <a:latin typeface="Arial"/>
                <a:cs typeface="Arial"/>
                <a:sym typeface="Arial"/>
              </a:rPr>
              <a:t>, 2023.12</a:t>
            </a:r>
            <a:endParaRPr sz="1800" kern="0" spc="3" dirty="0">
              <a:latin typeface="Arial"/>
              <a:cs typeface="Arial"/>
              <a:sym typeface="Arial"/>
            </a:endParaRPr>
          </a:p>
        </p:txBody>
      </p:sp>
    </p:spTree>
    <p:extLst>
      <p:ext uri="{BB962C8B-B14F-4D97-AF65-F5344CB8AC3E}">
        <p14:creationId xmlns:p14="http://schemas.microsoft.com/office/powerpoint/2010/main" val="204676820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461;p69">
            <a:extLst>
              <a:ext uri="{FF2B5EF4-FFF2-40B4-BE49-F238E27FC236}">
                <a16:creationId xmlns:a16="http://schemas.microsoft.com/office/drawing/2014/main" id="{DDB843DD-37B8-4ED2-93E0-3D27748C015B}"/>
              </a:ext>
            </a:extLst>
          </p:cNvPr>
          <p:cNvSpPr txBox="1">
            <a:spLocks noGrp="1"/>
          </p:cNvSpPr>
          <p:nvPr>
            <p:ph type="title"/>
          </p:nvPr>
        </p:nvSpPr>
        <p:spPr>
          <a:xfrm>
            <a:off x="796422" y="282270"/>
            <a:ext cx="22721600" cy="2049450"/>
          </a:xfrm>
          <a:prstGeom prst="rect">
            <a:avLst/>
          </a:prstGeom>
        </p:spPr>
        <p:txBody>
          <a:bodyPr spcFirstLastPara="1" wrap="square" lIns="243800" tIns="243800" rIns="243800" bIns="243800" anchor="t" anchorCtr="0">
            <a:noAutofit/>
          </a:bodyPr>
          <a:lstStyle/>
          <a:p>
            <a:pPr algn="l"/>
            <a:r>
              <a:rPr lang="en-US" sz="5400" dirty="0">
                <a:solidFill>
                  <a:srgbClr val="3988C0"/>
                </a:solidFill>
                <a:latin typeface="고려대학교M" panose="02020603020101020101" pitchFamily="18" charset="-127"/>
                <a:ea typeface="고려대학교M" panose="02020603020101020101" pitchFamily="18" charset="-127"/>
              </a:rPr>
              <a:t>International </a:t>
            </a:r>
            <a:r>
              <a:rPr lang="en-US" sz="5400" dirty="0" err="1">
                <a:solidFill>
                  <a:srgbClr val="3988C0"/>
                </a:solidFill>
                <a:latin typeface="고려대학교M" panose="02020603020101020101" pitchFamily="18" charset="-127"/>
                <a:ea typeface="고려대학교M" panose="02020603020101020101" pitchFamily="18" charset="-127"/>
              </a:rPr>
              <a:t>organisations’</a:t>
            </a:r>
            <a:r>
              <a:rPr lang="en-US" sz="5400" dirty="0">
                <a:solidFill>
                  <a:srgbClr val="3988C0"/>
                </a:solidFill>
                <a:latin typeface="고려대학교M" panose="02020603020101020101" pitchFamily="18" charset="-127"/>
                <a:ea typeface="고려대학교M" panose="02020603020101020101" pitchFamily="18" charset="-127"/>
              </a:rPr>
              <a:t> perspectives on AI in public sector: </a:t>
            </a:r>
            <a:br>
              <a:rPr lang="en-US" sz="5400" dirty="0">
                <a:solidFill>
                  <a:srgbClr val="3988C0"/>
                </a:solidFill>
                <a:latin typeface="고려대학교M" panose="02020603020101020101" pitchFamily="18" charset="-127"/>
                <a:ea typeface="고려대학교M" panose="02020603020101020101" pitchFamily="18" charset="-127"/>
              </a:rPr>
            </a:br>
            <a:r>
              <a:rPr lang="en-US" sz="5400" dirty="0">
                <a:solidFill>
                  <a:srgbClr val="3988C0"/>
                </a:solidFill>
                <a:latin typeface="고려대학교M" panose="02020603020101020101" pitchFamily="18" charset="-127"/>
                <a:ea typeface="고려대학교M" panose="02020603020101020101" pitchFamily="18" charset="-127"/>
              </a:rPr>
              <a:t>a focus on key digital government assessment</a:t>
            </a:r>
            <a:endParaRPr sz="3200" dirty="0">
              <a:solidFill>
                <a:srgbClr val="3988C0"/>
              </a:solidFill>
              <a:latin typeface="고려대학교M" panose="02020603020101020101" pitchFamily="18" charset="-127"/>
              <a:ea typeface="고려대학교M" panose="02020603020101020101" pitchFamily="18" charset="-127"/>
            </a:endParaRPr>
          </a:p>
        </p:txBody>
      </p:sp>
      <p:sp>
        <p:nvSpPr>
          <p:cNvPr id="13" name="직사각형 12">
            <a:extLst>
              <a:ext uri="{FF2B5EF4-FFF2-40B4-BE49-F238E27FC236}">
                <a16:creationId xmlns:a16="http://schemas.microsoft.com/office/drawing/2014/main" id="{ABA35001-3FCF-4C29-A364-B924A07A45FC}"/>
              </a:ext>
            </a:extLst>
          </p:cNvPr>
          <p:cNvSpPr/>
          <p:nvPr/>
        </p:nvSpPr>
        <p:spPr>
          <a:xfrm rot="5400000">
            <a:off x="2772" y="1222960"/>
            <a:ext cx="1465380" cy="12191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800" dirty="0"/>
          </a:p>
        </p:txBody>
      </p:sp>
      <p:pic>
        <p:nvPicPr>
          <p:cNvPr id="16" name="Picture 4" descr="ê´ë ¨ ì´ë¯¸ì§">
            <a:extLst>
              <a:ext uri="{FF2B5EF4-FFF2-40B4-BE49-F238E27FC236}">
                <a16:creationId xmlns:a16="http://schemas.microsoft.com/office/drawing/2014/main" id="{99FA88C1-D248-4A2D-9E3E-40CF83B142E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82052" y="2550308"/>
            <a:ext cx="1663977" cy="1465380"/>
          </a:xfrm>
          <a:prstGeom prst="rect">
            <a:avLst/>
          </a:prstGeom>
          <a:extLst>
            <a:ext uri="{909E8E84-426E-40DD-AFC4-6F175D3DCCD1}">
              <a14:hiddenFill xmlns:a14="http://schemas.microsoft.com/office/drawing/2010/main">
                <a:solidFill>
                  <a:srgbClr val="FFFFFF"/>
                </a:solidFill>
              </a14:hiddenFill>
            </a:ext>
          </a:extLst>
        </p:spPr>
      </p:pic>
      <p:sp>
        <p:nvSpPr>
          <p:cNvPr id="18" name="직사각형 20">
            <a:extLst>
              <a:ext uri="{FF2B5EF4-FFF2-40B4-BE49-F238E27FC236}">
                <a16:creationId xmlns:a16="http://schemas.microsoft.com/office/drawing/2014/main" id="{2A552D78-DDEA-46E5-827E-CF298F5FB973}"/>
              </a:ext>
            </a:extLst>
          </p:cNvPr>
          <p:cNvSpPr/>
          <p:nvPr/>
        </p:nvSpPr>
        <p:spPr>
          <a:xfrm>
            <a:off x="1082328" y="4015688"/>
            <a:ext cx="22127296" cy="70696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nSpc>
                <a:spcPct val="150000"/>
              </a:lnSpc>
              <a:defRPr/>
            </a:pPr>
            <a:r>
              <a:rPr lang="en-US" altLang="ko-KR" sz="4000" b="1" dirty="0">
                <a:solidFill>
                  <a:schemeClr val="tx1">
                    <a:lumMod val="50000"/>
                    <a:lumOff val="50000"/>
                  </a:schemeClr>
                </a:solidFill>
                <a:highlight>
                  <a:srgbClr val="FFFF00"/>
                </a:highlight>
                <a:latin typeface="Calibri" panose="020F0502020204030204" pitchFamily="34" charset="0"/>
                <a:ea typeface="나눔고딕" panose="020D0604000000000000" pitchFamily="50" charset="-127"/>
                <a:cs typeface="Calibri" panose="020F0502020204030204" pitchFamily="34" charset="0"/>
              </a:rPr>
              <a:t>E-Government Development Index (EGDI) 2024</a:t>
            </a:r>
          </a:p>
          <a:p>
            <a:pPr algn="l">
              <a:lnSpc>
                <a:spcPct val="150000"/>
              </a:lnSpc>
              <a:defRPr/>
            </a:pPr>
            <a:endParaRPr lang="en-US" altLang="ko-KR" sz="3200" b="1" dirty="0">
              <a:solidFill>
                <a:schemeClr val="tx1">
                  <a:lumMod val="50000"/>
                  <a:lumOff val="50000"/>
                </a:schemeClr>
              </a:solidFill>
              <a:latin typeface="Calibri" panose="020F0502020204030204" pitchFamily="34" charset="0"/>
              <a:ea typeface="나눔고딕" panose="020D0604000000000000" pitchFamily="50" charset="-127"/>
              <a:cs typeface="Calibri" panose="020F0502020204030204" pitchFamily="34" charset="0"/>
            </a:endParaRPr>
          </a:p>
          <a:p>
            <a:pPr algn="l">
              <a:lnSpc>
                <a:spcPct val="150000"/>
              </a:lnSpc>
              <a:defRPr/>
            </a:pPr>
            <a:r>
              <a:rPr lang="en-US" altLang="ko-KR" sz="3600" b="1" dirty="0">
                <a:solidFill>
                  <a:schemeClr val="tx1">
                    <a:lumMod val="50000"/>
                    <a:lumOff val="50000"/>
                  </a:schemeClr>
                </a:solidFill>
                <a:latin typeface="Calibri" panose="020F0502020204030204" pitchFamily="34" charset="0"/>
                <a:ea typeface="나눔고딕" panose="020D0604000000000000" pitchFamily="50" charset="-127"/>
                <a:cs typeface="Calibri" panose="020F0502020204030204" pitchFamily="34" charset="0"/>
              </a:rPr>
              <a:t>“Does the national e-government strategy make specific reference to the use of artificial intelligence (AI)?”</a:t>
            </a:r>
          </a:p>
          <a:p>
            <a:pPr algn="l">
              <a:lnSpc>
                <a:spcPct val="150000"/>
              </a:lnSpc>
              <a:defRPr/>
            </a:pPr>
            <a:endParaRPr lang="en-US" altLang="ko-KR" sz="3600" b="1" dirty="0">
              <a:solidFill>
                <a:schemeClr val="tx1">
                  <a:lumMod val="50000"/>
                  <a:lumOff val="50000"/>
                </a:schemeClr>
              </a:solidFill>
              <a:latin typeface="Calibri" panose="020F0502020204030204" pitchFamily="34" charset="0"/>
              <a:ea typeface="나눔고딕" panose="020D0604000000000000" pitchFamily="50" charset="-127"/>
              <a:cs typeface="Calibri" panose="020F0502020204030204" pitchFamily="34" charset="0"/>
            </a:endParaRPr>
          </a:p>
          <a:p>
            <a:pPr algn="l">
              <a:lnSpc>
                <a:spcPct val="150000"/>
              </a:lnSpc>
              <a:defRPr/>
            </a:pPr>
            <a:r>
              <a:rPr lang="en-US" altLang="ko-KR" sz="3600" b="1" dirty="0">
                <a:solidFill>
                  <a:schemeClr val="tx1">
                    <a:lumMod val="50000"/>
                    <a:lumOff val="50000"/>
                  </a:schemeClr>
                </a:solidFill>
                <a:latin typeface="Calibri" panose="020F0502020204030204" pitchFamily="34" charset="0"/>
                <a:ea typeface="나눔고딕" panose="020D0604000000000000" pitchFamily="50" charset="-127"/>
                <a:cs typeface="Calibri" panose="020F0502020204030204" pitchFamily="34" charset="0"/>
              </a:rPr>
              <a:t>“Is there any legislation, law or regulation on the use of new/emerging technologies such as artificial intelligence (AI), robotics, 5G and Internet of things (IoT)?”</a:t>
            </a:r>
          </a:p>
          <a:p>
            <a:pPr algn="l">
              <a:lnSpc>
                <a:spcPct val="150000"/>
              </a:lnSpc>
              <a:defRPr/>
            </a:pPr>
            <a:endParaRPr lang="en-US" altLang="ko-KR" sz="3600" b="1" dirty="0">
              <a:solidFill>
                <a:schemeClr val="tx1">
                  <a:lumMod val="50000"/>
                  <a:lumOff val="50000"/>
                </a:schemeClr>
              </a:solidFill>
              <a:latin typeface="Calibri" panose="020F0502020204030204" pitchFamily="34" charset="0"/>
              <a:ea typeface="나눔고딕" panose="020D0604000000000000" pitchFamily="50" charset="-127"/>
              <a:cs typeface="Calibri" panose="020F0502020204030204" pitchFamily="34" charset="0"/>
            </a:endParaRPr>
          </a:p>
          <a:p>
            <a:pPr algn="l">
              <a:lnSpc>
                <a:spcPct val="150000"/>
              </a:lnSpc>
              <a:defRPr/>
            </a:pPr>
            <a:r>
              <a:rPr lang="en-US" altLang="ko-KR" sz="3600" b="1" dirty="0">
                <a:solidFill>
                  <a:schemeClr val="tx1">
                    <a:lumMod val="50000"/>
                    <a:lumOff val="50000"/>
                  </a:schemeClr>
                </a:solidFill>
                <a:latin typeface="Calibri" panose="020F0502020204030204" pitchFamily="34" charset="0"/>
                <a:ea typeface="나눔고딕" panose="020D0604000000000000" pitchFamily="50" charset="-127"/>
                <a:cs typeface="Calibri" panose="020F0502020204030204" pitchFamily="34" charset="0"/>
              </a:rPr>
              <a:t>“Is there any legislation, law or regulation on the ethical/responsible use of AI in public administration?”</a:t>
            </a:r>
          </a:p>
        </p:txBody>
      </p:sp>
    </p:spTree>
    <p:extLst>
      <p:ext uri="{BB962C8B-B14F-4D97-AF65-F5344CB8AC3E}">
        <p14:creationId xmlns:p14="http://schemas.microsoft.com/office/powerpoint/2010/main" val="42886713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461;p69">
            <a:extLst>
              <a:ext uri="{FF2B5EF4-FFF2-40B4-BE49-F238E27FC236}">
                <a16:creationId xmlns:a16="http://schemas.microsoft.com/office/drawing/2014/main" id="{DDB843DD-37B8-4ED2-93E0-3D27748C015B}"/>
              </a:ext>
            </a:extLst>
          </p:cNvPr>
          <p:cNvSpPr txBox="1">
            <a:spLocks noGrp="1"/>
          </p:cNvSpPr>
          <p:nvPr>
            <p:ph type="title"/>
          </p:nvPr>
        </p:nvSpPr>
        <p:spPr>
          <a:xfrm>
            <a:off x="796422" y="282270"/>
            <a:ext cx="22721600" cy="2049450"/>
          </a:xfrm>
          <a:prstGeom prst="rect">
            <a:avLst/>
          </a:prstGeom>
        </p:spPr>
        <p:txBody>
          <a:bodyPr spcFirstLastPara="1" wrap="square" lIns="243800" tIns="243800" rIns="243800" bIns="243800" anchor="t" anchorCtr="0">
            <a:noAutofit/>
          </a:bodyPr>
          <a:lstStyle/>
          <a:p>
            <a:pPr algn="l"/>
            <a:r>
              <a:rPr lang="en-US" sz="5400" dirty="0">
                <a:solidFill>
                  <a:srgbClr val="3988C0"/>
                </a:solidFill>
                <a:latin typeface="고려대학교M" panose="02020603020101020101" pitchFamily="18" charset="-127"/>
                <a:ea typeface="고려대학교M" panose="02020603020101020101" pitchFamily="18" charset="-127"/>
              </a:rPr>
              <a:t>International </a:t>
            </a:r>
            <a:r>
              <a:rPr lang="en-US" sz="5400" dirty="0" err="1">
                <a:solidFill>
                  <a:srgbClr val="3988C0"/>
                </a:solidFill>
                <a:latin typeface="고려대학교M" panose="02020603020101020101" pitchFamily="18" charset="-127"/>
                <a:ea typeface="고려대학교M" panose="02020603020101020101" pitchFamily="18" charset="-127"/>
              </a:rPr>
              <a:t>organisations’</a:t>
            </a:r>
            <a:r>
              <a:rPr lang="en-US" sz="5400" dirty="0">
                <a:solidFill>
                  <a:srgbClr val="3988C0"/>
                </a:solidFill>
                <a:latin typeface="고려대학교M" panose="02020603020101020101" pitchFamily="18" charset="-127"/>
                <a:ea typeface="고려대학교M" panose="02020603020101020101" pitchFamily="18" charset="-127"/>
              </a:rPr>
              <a:t> perspectives on AI in public sector: </a:t>
            </a:r>
            <a:br>
              <a:rPr lang="en-US" sz="5400" dirty="0">
                <a:solidFill>
                  <a:srgbClr val="3988C0"/>
                </a:solidFill>
                <a:latin typeface="고려대학교M" panose="02020603020101020101" pitchFamily="18" charset="-127"/>
                <a:ea typeface="고려대학교M" panose="02020603020101020101" pitchFamily="18" charset="-127"/>
              </a:rPr>
            </a:br>
            <a:r>
              <a:rPr lang="en-US" sz="5400" dirty="0">
                <a:solidFill>
                  <a:srgbClr val="3988C0"/>
                </a:solidFill>
                <a:latin typeface="고려대학교M" panose="02020603020101020101" pitchFamily="18" charset="-127"/>
                <a:ea typeface="고려대학교M" panose="02020603020101020101" pitchFamily="18" charset="-127"/>
              </a:rPr>
              <a:t>a focus on key digital government assessment</a:t>
            </a:r>
            <a:endParaRPr sz="3200" dirty="0">
              <a:solidFill>
                <a:srgbClr val="3988C0"/>
              </a:solidFill>
              <a:latin typeface="고려대학교M" panose="02020603020101020101" pitchFamily="18" charset="-127"/>
              <a:ea typeface="고려대학교M" panose="02020603020101020101" pitchFamily="18" charset="-127"/>
            </a:endParaRPr>
          </a:p>
        </p:txBody>
      </p:sp>
      <p:sp>
        <p:nvSpPr>
          <p:cNvPr id="13" name="직사각형 12">
            <a:extLst>
              <a:ext uri="{FF2B5EF4-FFF2-40B4-BE49-F238E27FC236}">
                <a16:creationId xmlns:a16="http://schemas.microsoft.com/office/drawing/2014/main" id="{ABA35001-3FCF-4C29-A364-B924A07A45FC}"/>
              </a:ext>
            </a:extLst>
          </p:cNvPr>
          <p:cNvSpPr/>
          <p:nvPr/>
        </p:nvSpPr>
        <p:spPr>
          <a:xfrm rot="5400000">
            <a:off x="2772" y="1222960"/>
            <a:ext cx="1465380" cy="12191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800" dirty="0"/>
          </a:p>
        </p:txBody>
      </p:sp>
      <p:pic>
        <p:nvPicPr>
          <p:cNvPr id="14" name="Picture 6" descr="oecdì ëí ì´ë¯¸ì§ ê²ìê²°ê³¼">
            <a:extLst>
              <a:ext uri="{FF2B5EF4-FFF2-40B4-BE49-F238E27FC236}">
                <a16:creationId xmlns:a16="http://schemas.microsoft.com/office/drawing/2014/main" id="{0D628486-5443-45E7-ACF7-AE366057785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0953" b="9664"/>
          <a:stretch/>
        </p:blipFill>
        <p:spPr bwMode="auto">
          <a:xfrm>
            <a:off x="796421" y="3020123"/>
            <a:ext cx="1663976" cy="162813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그룹 4">
            <a:extLst>
              <a:ext uri="{FF2B5EF4-FFF2-40B4-BE49-F238E27FC236}">
                <a16:creationId xmlns:a16="http://schemas.microsoft.com/office/drawing/2014/main" id="{9E3C8A7D-2D43-4210-8A9A-A8D641CDFC08}"/>
              </a:ext>
            </a:extLst>
          </p:cNvPr>
          <p:cNvGrpSpPr/>
          <p:nvPr/>
        </p:nvGrpSpPr>
        <p:grpSpPr>
          <a:xfrm>
            <a:off x="342900" y="5011409"/>
            <a:ext cx="6698246" cy="6761146"/>
            <a:chOff x="15253204" y="2944084"/>
            <a:chExt cx="8825995" cy="9333340"/>
          </a:xfrm>
        </p:grpSpPr>
        <p:pic>
          <p:nvPicPr>
            <p:cNvPr id="9" name="Google Shape;148;p29">
              <a:extLst>
                <a:ext uri="{FF2B5EF4-FFF2-40B4-BE49-F238E27FC236}">
                  <a16:creationId xmlns:a16="http://schemas.microsoft.com/office/drawing/2014/main" id="{816BF341-1395-4D96-A149-B68E86C1CDD5}"/>
                </a:ext>
              </a:extLst>
            </p:cNvPr>
            <p:cNvPicPr preferRelativeResize="0"/>
            <p:nvPr/>
          </p:nvPicPr>
          <p:blipFill rotWithShape="1">
            <a:blip r:embed="rId4">
              <a:alphaModFix/>
            </a:blip>
            <a:srcRect l="29527" t="16926" r="17039" b="3271"/>
            <a:stretch/>
          </p:blipFill>
          <p:spPr>
            <a:xfrm>
              <a:off x="15253204" y="2944084"/>
              <a:ext cx="8825995" cy="9333340"/>
            </a:xfrm>
            <a:prstGeom prst="ellipse">
              <a:avLst/>
            </a:prstGeom>
            <a:noFill/>
            <a:ln>
              <a:noFill/>
            </a:ln>
          </p:spPr>
        </p:pic>
        <p:sp>
          <p:nvSpPr>
            <p:cNvPr id="2" name="타원 1">
              <a:extLst>
                <a:ext uri="{FF2B5EF4-FFF2-40B4-BE49-F238E27FC236}">
                  <a16:creationId xmlns:a16="http://schemas.microsoft.com/office/drawing/2014/main" id="{7A5B2431-3F78-4DA2-B4CD-1A46FA70EEAF}"/>
                </a:ext>
              </a:extLst>
            </p:cNvPr>
            <p:cNvSpPr/>
            <p:nvPr/>
          </p:nvSpPr>
          <p:spPr>
            <a:xfrm rot="19649264">
              <a:off x="16163743" y="3708335"/>
              <a:ext cx="3559659" cy="1288019"/>
            </a:xfrm>
            <a:prstGeom prst="ellipse">
              <a:avLst/>
            </a:prstGeom>
            <a:noFill/>
            <a:ln w="57150" cap="flat">
              <a:solidFill>
                <a:srgbClr val="FF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ko-KR" altLang="en-US" sz="5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mj-lt"/>
                <a:ea typeface="+mj-ea"/>
                <a:cs typeface="+mj-cs"/>
                <a:sym typeface="Gill Sans"/>
              </a:endParaRPr>
            </a:p>
          </p:txBody>
        </p:sp>
      </p:grpSp>
      <p:sp>
        <p:nvSpPr>
          <p:cNvPr id="17" name="직사각형 20">
            <a:extLst>
              <a:ext uri="{FF2B5EF4-FFF2-40B4-BE49-F238E27FC236}">
                <a16:creationId xmlns:a16="http://schemas.microsoft.com/office/drawing/2014/main" id="{BE9B3193-2C29-4E92-B5F4-974251F25DD5}"/>
              </a:ext>
            </a:extLst>
          </p:cNvPr>
          <p:cNvSpPr/>
          <p:nvPr/>
        </p:nvSpPr>
        <p:spPr>
          <a:xfrm>
            <a:off x="7288599" y="3020123"/>
            <a:ext cx="16752501" cy="9372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altLang="ko-KR" sz="4000" b="1" dirty="0">
                <a:solidFill>
                  <a:schemeClr val="tx1">
                    <a:lumMod val="50000"/>
                    <a:lumOff val="50000"/>
                  </a:schemeClr>
                </a:solidFill>
                <a:highlight>
                  <a:srgbClr val="FFFF00"/>
                </a:highlight>
                <a:latin typeface="Calibri" panose="020F0502020204030204" pitchFamily="34" charset="0"/>
                <a:ea typeface="나눔고딕" panose="020D0604000000000000" pitchFamily="50" charset="-127"/>
                <a:cs typeface="Calibri" panose="020F0502020204030204" pitchFamily="34" charset="0"/>
              </a:rPr>
              <a:t>OECD Digital Government Index 2023</a:t>
            </a:r>
          </a:p>
          <a:p>
            <a:pPr algn="l">
              <a:defRPr/>
            </a:pPr>
            <a:endParaRPr lang="en-US" altLang="ko-KR" sz="3000" b="1" dirty="0">
              <a:solidFill>
                <a:schemeClr val="tx1">
                  <a:lumMod val="50000"/>
                  <a:lumOff val="50000"/>
                </a:schemeClr>
              </a:solidFill>
              <a:latin typeface="Calibri" panose="020F0502020204030204" pitchFamily="34" charset="0"/>
              <a:ea typeface="나눔고딕" panose="020D0604000000000000" pitchFamily="50" charset="-127"/>
              <a:cs typeface="Calibri" panose="020F0502020204030204" pitchFamily="34" charset="0"/>
            </a:endParaRPr>
          </a:p>
          <a:p>
            <a:pPr algn="l">
              <a:defRPr/>
            </a:pPr>
            <a:r>
              <a:rPr lang="en-US" altLang="ko-KR" sz="3000" b="1" dirty="0">
                <a:solidFill>
                  <a:schemeClr val="tx1">
                    <a:lumMod val="50000"/>
                    <a:lumOff val="50000"/>
                  </a:schemeClr>
                </a:solidFill>
                <a:highlight>
                  <a:srgbClr val="FFFF00"/>
                </a:highlight>
                <a:latin typeface="Calibri" panose="020F0502020204030204" pitchFamily="34" charset="0"/>
                <a:ea typeface="나눔고딕" panose="020D0604000000000000" pitchFamily="50" charset="-127"/>
                <a:cs typeface="Calibri" panose="020F0502020204030204" pitchFamily="34" charset="0"/>
              </a:rPr>
              <a:t>[Proactiveness Dimension]</a:t>
            </a:r>
          </a:p>
          <a:p>
            <a:pPr algn="l">
              <a:defRPr/>
            </a:pPr>
            <a:endParaRPr lang="en-US" altLang="ko-KR" sz="3000" b="1" dirty="0">
              <a:solidFill>
                <a:schemeClr val="tx1">
                  <a:lumMod val="50000"/>
                  <a:lumOff val="50000"/>
                </a:schemeClr>
              </a:solidFill>
              <a:latin typeface="Calibri" panose="020F0502020204030204" pitchFamily="34" charset="0"/>
              <a:ea typeface="나눔고딕" panose="020D0604000000000000" pitchFamily="50" charset="-127"/>
              <a:cs typeface="Calibri" panose="020F0502020204030204" pitchFamily="34" charset="0"/>
            </a:endParaRPr>
          </a:p>
          <a:p>
            <a:pPr algn="l">
              <a:defRPr/>
            </a:pPr>
            <a:r>
              <a:rPr lang="en-US" altLang="ko-KR" sz="3000" b="1" dirty="0">
                <a:solidFill>
                  <a:schemeClr val="tx1">
                    <a:lumMod val="50000"/>
                    <a:lumOff val="50000"/>
                  </a:schemeClr>
                </a:solidFill>
                <a:latin typeface="Calibri" panose="020F0502020204030204" pitchFamily="34" charset="0"/>
                <a:ea typeface="나눔고딕" panose="020D0604000000000000" pitchFamily="50" charset="-127"/>
                <a:cs typeface="Calibri" panose="020F0502020204030204" pitchFamily="34" charset="0"/>
              </a:rPr>
              <a:t>&lt;Strategic Approach&gt;</a:t>
            </a:r>
          </a:p>
          <a:p>
            <a:pPr algn="l">
              <a:defRPr/>
            </a:pPr>
            <a:r>
              <a:rPr lang="en-US" altLang="ko-KR" sz="3000" b="1" dirty="0">
                <a:solidFill>
                  <a:schemeClr val="tx1">
                    <a:lumMod val="50000"/>
                    <a:lumOff val="50000"/>
                  </a:schemeClr>
                </a:solidFill>
                <a:latin typeface="Calibri" panose="020F0502020204030204" pitchFamily="34" charset="0"/>
                <a:ea typeface="나눔고딕" panose="020D0604000000000000" pitchFamily="50" charset="-127"/>
                <a:cs typeface="Calibri" panose="020F0502020204030204" pitchFamily="34" charset="0"/>
              </a:rPr>
              <a:t>· Availability of a national strategy for AI in the public sector</a:t>
            </a:r>
          </a:p>
          <a:p>
            <a:pPr algn="l">
              <a:defRPr/>
            </a:pPr>
            <a:r>
              <a:rPr lang="en-US" altLang="ko-KR" sz="3000" b="1" dirty="0">
                <a:solidFill>
                  <a:schemeClr val="tx1">
                    <a:lumMod val="50000"/>
                    <a:lumOff val="50000"/>
                  </a:schemeClr>
                </a:solidFill>
                <a:latin typeface="Calibri" panose="020F0502020204030204" pitchFamily="34" charset="0"/>
                <a:ea typeface="나눔고딕" panose="020D0604000000000000" pitchFamily="50" charset="-127"/>
                <a:cs typeface="Calibri" panose="020F0502020204030204" pitchFamily="34" charset="0"/>
              </a:rPr>
              <a:t>· Actors collaborating in developing the national strategy for AI in the public sector</a:t>
            </a:r>
          </a:p>
          <a:p>
            <a:pPr algn="l">
              <a:defRPr/>
            </a:pPr>
            <a:r>
              <a:rPr lang="en-US" altLang="ko-KR" sz="3000" b="1" dirty="0">
                <a:solidFill>
                  <a:schemeClr val="tx1">
                    <a:lumMod val="50000"/>
                    <a:lumOff val="50000"/>
                  </a:schemeClr>
                </a:solidFill>
                <a:latin typeface="Calibri" panose="020F0502020204030204" pitchFamily="34" charset="0"/>
                <a:ea typeface="나눔고딕" panose="020D0604000000000000" pitchFamily="50" charset="-127"/>
                <a:cs typeface="Calibri" panose="020F0502020204030204" pitchFamily="34" charset="0"/>
              </a:rPr>
              <a:t>· Open public consultation conducted for the AI in the public sector strategy</a:t>
            </a:r>
          </a:p>
          <a:p>
            <a:pPr algn="l">
              <a:defRPr/>
            </a:pPr>
            <a:endParaRPr lang="en-US" altLang="ko-KR" sz="3000" b="1" dirty="0">
              <a:solidFill>
                <a:schemeClr val="tx1">
                  <a:lumMod val="50000"/>
                  <a:lumOff val="50000"/>
                </a:schemeClr>
              </a:solidFill>
              <a:latin typeface="Calibri" panose="020F0502020204030204" pitchFamily="34" charset="0"/>
              <a:ea typeface="나눔고딕" panose="020D0604000000000000" pitchFamily="50" charset="-127"/>
              <a:cs typeface="Calibri" panose="020F0502020204030204" pitchFamily="34" charset="0"/>
            </a:endParaRPr>
          </a:p>
          <a:p>
            <a:pPr algn="l">
              <a:defRPr/>
            </a:pPr>
            <a:r>
              <a:rPr lang="en-US" altLang="ko-KR" sz="3000" b="1" dirty="0">
                <a:solidFill>
                  <a:schemeClr val="tx1">
                    <a:lumMod val="50000"/>
                    <a:lumOff val="50000"/>
                  </a:schemeClr>
                </a:solidFill>
                <a:latin typeface="Calibri" panose="020F0502020204030204" pitchFamily="34" charset="0"/>
                <a:ea typeface="나눔고딕" panose="020D0604000000000000" pitchFamily="50" charset="-127"/>
                <a:cs typeface="Calibri" panose="020F0502020204030204" pitchFamily="34" charset="0"/>
              </a:rPr>
              <a:t>&lt;Policy levers&gt;</a:t>
            </a:r>
          </a:p>
          <a:p>
            <a:pPr algn="l">
              <a:defRPr/>
            </a:pPr>
            <a:r>
              <a:rPr lang="en-US" altLang="ko-KR" sz="3000" b="1" dirty="0">
                <a:solidFill>
                  <a:schemeClr val="tx1">
                    <a:lumMod val="50000"/>
                    <a:lumOff val="50000"/>
                  </a:schemeClr>
                </a:solidFill>
                <a:latin typeface="Calibri" panose="020F0502020204030204" pitchFamily="34" charset="0"/>
                <a:ea typeface="나눔고딕" panose="020D0604000000000000" pitchFamily="50" charset="-127"/>
                <a:cs typeface="Calibri" panose="020F0502020204030204" pitchFamily="34" charset="0"/>
              </a:rPr>
              <a:t>· Instruments to ensure ethical management and use of algorithms by public sector institutions</a:t>
            </a:r>
          </a:p>
          <a:p>
            <a:pPr algn="l">
              <a:defRPr/>
            </a:pPr>
            <a:r>
              <a:rPr lang="en-US" altLang="ko-KR" sz="3000" b="1" dirty="0">
                <a:solidFill>
                  <a:schemeClr val="tx1">
                    <a:lumMod val="50000"/>
                    <a:lumOff val="50000"/>
                  </a:schemeClr>
                </a:solidFill>
                <a:latin typeface="Calibri" panose="020F0502020204030204" pitchFamily="34" charset="0"/>
                <a:ea typeface="나눔고딕" panose="020D0604000000000000" pitchFamily="50" charset="-127"/>
                <a:cs typeface="Calibri" panose="020F0502020204030204" pitchFamily="34" charset="0"/>
              </a:rPr>
              <a:t>· Principles covered by instruments to ensure ethical management and use of algorithms</a:t>
            </a:r>
          </a:p>
          <a:p>
            <a:pPr algn="l">
              <a:defRPr/>
            </a:pPr>
            <a:endParaRPr lang="en-US" altLang="ko-KR" sz="3000" b="1" dirty="0">
              <a:solidFill>
                <a:schemeClr val="tx1">
                  <a:lumMod val="50000"/>
                  <a:lumOff val="50000"/>
                </a:schemeClr>
              </a:solidFill>
              <a:latin typeface="Calibri" panose="020F0502020204030204" pitchFamily="34" charset="0"/>
              <a:ea typeface="나눔고딕" panose="020D0604000000000000" pitchFamily="50" charset="-127"/>
              <a:cs typeface="Calibri" panose="020F0502020204030204" pitchFamily="34" charset="0"/>
            </a:endParaRPr>
          </a:p>
          <a:p>
            <a:pPr algn="l">
              <a:defRPr/>
            </a:pPr>
            <a:r>
              <a:rPr lang="en-US" altLang="ko-KR" sz="3000" b="1" dirty="0">
                <a:solidFill>
                  <a:schemeClr val="tx1">
                    <a:lumMod val="50000"/>
                    <a:lumOff val="50000"/>
                  </a:schemeClr>
                </a:solidFill>
                <a:latin typeface="Calibri" panose="020F0502020204030204" pitchFamily="34" charset="0"/>
                <a:ea typeface="나눔고딕" panose="020D0604000000000000" pitchFamily="50" charset="-127"/>
                <a:cs typeface="Calibri" panose="020F0502020204030204" pitchFamily="34" charset="0"/>
              </a:rPr>
              <a:t>&lt;Implementation&gt;</a:t>
            </a:r>
          </a:p>
          <a:p>
            <a:pPr algn="l">
              <a:defRPr/>
            </a:pPr>
            <a:r>
              <a:rPr lang="en-US" altLang="ko-KR" sz="3000" b="1" dirty="0">
                <a:solidFill>
                  <a:schemeClr val="tx1">
                    <a:lumMod val="50000"/>
                    <a:lumOff val="50000"/>
                  </a:schemeClr>
                </a:solidFill>
                <a:latin typeface="Calibri" panose="020F0502020204030204" pitchFamily="34" charset="0"/>
                <a:ea typeface="나눔고딕" panose="020D0604000000000000" pitchFamily="50" charset="-127"/>
                <a:cs typeface="Calibri" panose="020F0502020204030204" pitchFamily="34" charset="0"/>
              </a:rPr>
              <a:t>· Use of AI in the central/federal government</a:t>
            </a:r>
          </a:p>
          <a:p>
            <a:pPr algn="l">
              <a:defRPr/>
            </a:pPr>
            <a:endParaRPr lang="en-US" altLang="ko-KR" sz="3000" b="1" dirty="0">
              <a:solidFill>
                <a:schemeClr val="tx1">
                  <a:lumMod val="50000"/>
                  <a:lumOff val="50000"/>
                </a:schemeClr>
              </a:solidFill>
              <a:latin typeface="Calibri" panose="020F0502020204030204" pitchFamily="34" charset="0"/>
              <a:ea typeface="나눔고딕" panose="020D0604000000000000" pitchFamily="50" charset="-127"/>
              <a:cs typeface="Calibri" panose="020F0502020204030204" pitchFamily="34" charset="0"/>
            </a:endParaRPr>
          </a:p>
          <a:p>
            <a:pPr algn="l">
              <a:defRPr/>
            </a:pPr>
            <a:r>
              <a:rPr lang="en-US" altLang="ko-KR" sz="3000" b="1" dirty="0">
                <a:solidFill>
                  <a:schemeClr val="tx1">
                    <a:lumMod val="50000"/>
                    <a:lumOff val="50000"/>
                  </a:schemeClr>
                </a:solidFill>
                <a:latin typeface="Calibri" panose="020F0502020204030204" pitchFamily="34" charset="0"/>
                <a:ea typeface="나눔고딕" panose="020D0604000000000000" pitchFamily="50" charset="-127"/>
                <a:cs typeface="Calibri" panose="020F0502020204030204" pitchFamily="34" charset="0"/>
              </a:rPr>
              <a:t>&lt;Monitoring&gt;</a:t>
            </a:r>
          </a:p>
          <a:p>
            <a:pPr algn="l">
              <a:defRPr/>
            </a:pPr>
            <a:r>
              <a:rPr lang="en-US" altLang="ko-KR" sz="3000" b="1" dirty="0">
                <a:solidFill>
                  <a:schemeClr val="tx1">
                    <a:lumMod val="50000"/>
                    <a:lumOff val="50000"/>
                  </a:schemeClr>
                </a:solidFill>
                <a:latin typeface="Calibri" panose="020F0502020204030204" pitchFamily="34" charset="0"/>
                <a:ea typeface="나눔고딕" panose="020D0604000000000000" pitchFamily="50" charset="-127"/>
                <a:cs typeface="Calibri" panose="020F0502020204030204" pitchFamily="34" charset="0"/>
              </a:rPr>
              <a:t>· Availability of public bodies in charge of providing oversight or ethical advice for AI in the public sector</a:t>
            </a:r>
          </a:p>
          <a:p>
            <a:pPr algn="l">
              <a:defRPr/>
            </a:pPr>
            <a:r>
              <a:rPr lang="en-US" altLang="ko-KR" sz="3000" b="1" dirty="0">
                <a:solidFill>
                  <a:schemeClr val="tx1">
                    <a:lumMod val="50000"/>
                    <a:lumOff val="50000"/>
                  </a:schemeClr>
                </a:solidFill>
                <a:latin typeface="Calibri" panose="020F0502020204030204" pitchFamily="34" charset="0"/>
                <a:ea typeface="나눔고딕" panose="020D0604000000000000" pitchFamily="50" charset="-127"/>
                <a:cs typeface="Calibri" panose="020F0502020204030204" pitchFamily="34" charset="0"/>
              </a:rPr>
              <a:t>· Type of advice provided by the body in charge of oversight or ethical advice for AI in the public sector</a:t>
            </a:r>
          </a:p>
        </p:txBody>
      </p:sp>
      <p:cxnSp>
        <p:nvCxnSpPr>
          <p:cNvPr id="6" name="연결선: 꺾임 5">
            <a:extLst>
              <a:ext uri="{FF2B5EF4-FFF2-40B4-BE49-F238E27FC236}">
                <a16:creationId xmlns:a16="http://schemas.microsoft.com/office/drawing/2014/main" id="{9702AF77-8469-4830-BE17-C928C393AB2B}"/>
              </a:ext>
            </a:extLst>
          </p:cNvPr>
          <p:cNvCxnSpPr>
            <a:cxnSpLocks/>
            <a:stCxn id="2" idx="7"/>
          </p:cNvCxnSpPr>
          <p:nvPr/>
        </p:nvCxnSpPr>
        <p:spPr>
          <a:xfrm rot="5400000" flipH="1" flipV="1">
            <a:off x="4625733" y="2824608"/>
            <a:ext cx="802491" cy="4028335"/>
          </a:xfrm>
          <a:prstGeom prst="bentConnector2">
            <a:avLst/>
          </a:prstGeom>
          <a:noFill/>
          <a:ln w="508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95084949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다이어그램 2">
            <a:extLst>
              <a:ext uri="{FF2B5EF4-FFF2-40B4-BE49-F238E27FC236}">
                <a16:creationId xmlns:a16="http://schemas.microsoft.com/office/drawing/2014/main" id="{39F8F412-B24A-449C-A590-D252B875E59F}"/>
              </a:ext>
            </a:extLst>
          </p:cNvPr>
          <p:cNvGraphicFramePr/>
          <p:nvPr>
            <p:extLst>
              <p:ext uri="{D42A27DB-BD31-4B8C-83A1-F6EECF244321}">
                <p14:modId xmlns:p14="http://schemas.microsoft.com/office/powerpoint/2010/main" val="2313427253"/>
              </p:ext>
            </p:extLst>
          </p:nvPr>
        </p:nvGraphicFramePr>
        <p:xfrm>
          <a:off x="4129327" y="2016609"/>
          <a:ext cx="16055787" cy="94129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Google Shape;461;p69">
            <a:extLst>
              <a:ext uri="{FF2B5EF4-FFF2-40B4-BE49-F238E27FC236}">
                <a16:creationId xmlns:a16="http://schemas.microsoft.com/office/drawing/2014/main" id="{BDCCF6AB-3FB6-4D7F-8BE7-28032F73BFDB}"/>
              </a:ext>
            </a:extLst>
          </p:cNvPr>
          <p:cNvSpPr txBox="1">
            <a:spLocks noGrp="1"/>
          </p:cNvSpPr>
          <p:nvPr>
            <p:ph type="title"/>
          </p:nvPr>
        </p:nvSpPr>
        <p:spPr>
          <a:xfrm>
            <a:off x="796421" y="558228"/>
            <a:ext cx="22721600" cy="1465380"/>
          </a:xfrm>
          <a:prstGeom prst="rect">
            <a:avLst/>
          </a:prstGeom>
        </p:spPr>
        <p:txBody>
          <a:bodyPr spcFirstLastPara="1" wrap="square" lIns="243800" tIns="243800" rIns="243800" bIns="243800" anchor="t" anchorCtr="0">
            <a:noAutofit/>
          </a:bodyPr>
          <a:lstStyle/>
          <a:p>
            <a:pPr algn="l"/>
            <a:r>
              <a:rPr lang="en-US" sz="5400" dirty="0">
                <a:solidFill>
                  <a:srgbClr val="3988C0"/>
                </a:solidFill>
                <a:latin typeface="고려대학교M" panose="02020603020101020101" pitchFamily="18" charset="-127"/>
                <a:ea typeface="고려대학교M" panose="02020603020101020101" pitchFamily="18" charset="-127"/>
              </a:rPr>
              <a:t>In conclusion: Empower AI literacy</a:t>
            </a:r>
            <a:endParaRPr sz="5400" dirty="0">
              <a:solidFill>
                <a:srgbClr val="3988C0"/>
              </a:solidFill>
              <a:latin typeface="고려대학교M" panose="02020603020101020101" pitchFamily="18" charset="-127"/>
              <a:ea typeface="고려대학교M" panose="02020603020101020101" pitchFamily="18" charset="-127"/>
            </a:endParaRPr>
          </a:p>
        </p:txBody>
      </p:sp>
      <p:sp>
        <p:nvSpPr>
          <p:cNvPr id="6" name="직사각형 5">
            <a:extLst>
              <a:ext uri="{FF2B5EF4-FFF2-40B4-BE49-F238E27FC236}">
                <a16:creationId xmlns:a16="http://schemas.microsoft.com/office/drawing/2014/main" id="{BB926794-BEA7-458D-B4AE-A8A9A025EC9F}"/>
              </a:ext>
            </a:extLst>
          </p:cNvPr>
          <p:cNvSpPr/>
          <p:nvPr/>
        </p:nvSpPr>
        <p:spPr>
          <a:xfrm rot="5400000">
            <a:off x="2772" y="1222960"/>
            <a:ext cx="1465380" cy="12191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800" dirty="0"/>
          </a:p>
        </p:txBody>
      </p:sp>
    </p:spTree>
    <p:extLst>
      <p:ext uri="{BB962C8B-B14F-4D97-AF65-F5344CB8AC3E}">
        <p14:creationId xmlns:p14="http://schemas.microsoft.com/office/powerpoint/2010/main" val="350932867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61;p69">
            <a:extLst>
              <a:ext uri="{FF2B5EF4-FFF2-40B4-BE49-F238E27FC236}">
                <a16:creationId xmlns:a16="http://schemas.microsoft.com/office/drawing/2014/main" id="{5BE05AB0-38B0-464A-A4F8-4CA48F5EE444}"/>
              </a:ext>
            </a:extLst>
          </p:cNvPr>
          <p:cNvSpPr txBox="1">
            <a:spLocks noGrp="1"/>
          </p:cNvSpPr>
          <p:nvPr>
            <p:ph type="title"/>
          </p:nvPr>
        </p:nvSpPr>
        <p:spPr>
          <a:xfrm>
            <a:off x="796421" y="558228"/>
            <a:ext cx="22721600" cy="1465380"/>
          </a:xfrm>
          <a:prstGeom prst="rect">
            <a:avLst/>
          </a:prstGeom>
        </p:spPr>
        <p:txBody>
          <a:bodyPr spcFirstLastPara="1" wrap="square" lIns="243800" tIns="243800" rIns="243800" bIns="243800" anchor="t" anchorCtr="0">
            <a:noAutofit/>
          </a:bodyPr>
          <a:lstStyle/>
          <a:p>
            <a:pPr algn="l"/>
            <a:r>
              <a:rPr lang="en-US" altLang="ko-KR" sz="5400" dirty="0">
                <a:solidFill>
                  <a:srgbClr val="3988C0"/>
                </a:solidFill>
                <a:latin typeface="고려대학교M" panose="02020603020101020101" pitchFamily="18" charset="-127"/>
                <a:ea typeface="고려대학교M" panose="02020603020101020101" pitchFamily="18" charset="-127"/>
              </a:rPr>
              <a:t>In case of NIA:</a:t>
            </a:r>
            <a:br>
              <a:rPr lang="en-US" altLang="ko-KR" sz="5400" dirty="0">
                <a:solidFill>
                  <a:srgbClr val="3988C0"/>
                </a:solidFill>
                <a:latin typeface="고려대학교M" panose="02020603020101020101" pitchFamily="18" charset="-127"/>
                <a:ea typeface="고려대학교M" panose="02020603020101020101" pitchFamily="18" charset="-127"/>
              </a:rPr>
            </a:br>
            <a:r>
              <a:rPr lang="en-US" sz="5400" dirty="0">
                <a:solidFill>
                  <a:srgbClr val="3988C0"/>
                </a:solidFill>
                <a:latin typeface="고려대학교M" panose="02020603020101020101" pitchFamily="18" charset="-127"/>
                <a:ea typeface="고려대학교M" panose="02020603020101020101" pitchFamily="18" charset="-127"/>
              </a:rPr>
              <a:t>Organizational perspective empower AI literacy</a:t>
            </a:r>
            <a:endParaRPr sz="5400" dirty="0">
              <a:solidFill>
                <a:srgbClr val="3988C0"/>
              </a:solidFill>
              <a:latin typeface="고려대학교M" panose="02020603020101020101" pitchFamily="18" charset="-127"/>
              <a:ea typeface="고려대학교M" panose="02020603020101020101" pitchFamily="18" charset="-127"/>
            </a:endParaRPr>
          </a:p>
        </p:txBody>
      </p:sp>
      <p:sp>
        <p:nvSpPr>
          <p:cNvPr id="5" name="직사각형 4">
            <a:extLst>
              <a:ext uri="{FF2B5EF4-FFF2-40B4-BE49-F238E27FC236}">
                <a16:creationId xmlns:a16="http://schemas.microsoft.com/office/drawing/2014/main" id="{0C3201C4-25AA-4F20-8D4F-8D8E1B91E27A}"/>
              </a:ext>
            </a:extLst>
          </p:cNvPr>
          <p:cNvSpPr/>
          <p:nvPr/>
        </p:nvSpPr>
        <p:spPr>
          <a:xfrm rot="5400000">
            <a:off x="107117" y="1664426"/>
            <a:ext cx="1465380" cy="12191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800" dirty="0"/>
          </a:p>
        </p:txBody>
      </p:sp>
      <p:pic>
        <p:nvPicPr>
          <p:cNvPr id="6" name="그림 5">
            <a:extLst>
              <a:ext uri="{FF2B5EF4-FFF2-40B4-BE49-F238E27FC236}">
                <a16:creationId xmlns:a16="http://schemas.microsoft.com/office/drawing/2014/main" id="{63AA6F9B-E4C1-4052-8123-DE127F81FDE3}"/>
              </a:ext>
            </a:extLst>
          </p:cNvPr>
          <p:cNvPicPr>
            <a:picLocks noChangeAspect="1"/>
          </p:cNvPicPr>
          <p:nvPr/>
        </p:nvPicPr>
        <p:blipFill>
          <a:blip r:embed="rId3"/>
          <a:stretch>
            <a:fillRect/>
          </a:stretch>
        </p:blipFill>
        <p:spPr>
          <a:xfrm>
            <a:off x="10371854" y="4714348"/>
            <a:ext cx="6038850" cy="8181975"/>
          </a:xfrm>
          <a:prstGeom prst="rect">
            <a:avLst/>
          </a:prstGeom>
        </p:spPr>
      </p:pic>
      <p:pic>
        <p:nvPicPr>
          <p:cNvPr id="7" name="그림 6">
            <a:extLst>
              <a:ext uri="{FF2B5EF4-FFF2-40B4-BE49-F238E27FC236}">
                <a16:creationId xmlns:a16="http://schemas.microsoft.com/office/drawing/2014/main" id="{4FD58230-A443-44C7-8444-77B331522CAC}"/>
              </a:ext>
            </a:extLst>
          </p:cNvPr>
          <p:cNvPicPr>
            <a:picLocks noChangeAspect="1"/>
          </p:cNvPicPr>
          <p:nvPr/>
        </p:nvPicPr>
        <p:blipFill>
          <a:blip r:embed="rId4"/>
          <a:stretch>
            <a:fillRect/>
          </a:stretch>
        </p:blipFill>
        <p:spPr>
          <a:xfrm>
            <a:off x="17590745" y="4981048"/>
            <a:ext cx="5486400" cy="7915275"/>
          </a:xfrm>
          <a:prstGeom prst="rect">
            <a:avLst/>
          </a:prstGeom>
        </p:spPr>
      </p:pic>
      <p:pic>
        <p:nvPicPr>
          <p:cNvPr id="10" name="그림 9">
            <a:extLst>
              <a:ext uri="{FF2B5EF4-FFF2-40B4-BE49-F238E27FC236}">
                <a16:creationId xmlns:a16="http://schemas.microsoft.com/office/drawing/2014/main" id="{750C61C9-2AA7-4E23-AE98-37CBB2D64401}"/>
              </a:ext>
            </a:extLst>
          </p:cNvPr>
          <p:cNvPicPr>
            <a:picLocks noChangeAspect="1"/>
          </p:cNvPicPr>
          <p:nvPr/>
        </p:nvPicPr>
        <p:blipFill>
          <a:blip r:embed="rId5"/>
          <a:stretch>
            <a:fillRect/>
          </a:stretch>
        </p:blipFill>
        <p:spPr>
          <a:xfrm>
            <a:off x="1137230" y="4981049"/>
            <a:ext cx="6115367" cy="7083090"/>
          </a:xfrm>
          <a:prstGeom prst="rect">
            <a:avLst/>
          </a:prstGeom>
        </p:spPr>
      </p:pic>
      <p:sp>
        <p:nvSpPr>
          <p:cNvPr id="11" name="화살표: 오른쪽 10">
            <a:extLst>
              <a:ext uri="{FF2B5EF4-FFF2-40B4-BE49-F238E27FC236}">
                <a16:creationId xmlns:a16="http://schemas.microsoft.com/office/drawing/2014/main" id="{8E09D522-58E9-4233-9A88-FAB5D78E216E}"/>
              </a:ext>
            </a:extLst>
          </p:cNvPr>
          <p:cNvSpPr/>
          <p:nvPr/>
        </p:nvSpPr>
        <p:spPr>
          <a:xfrm>
            <a:off x="7601768" y="7868892"/>
            <a:ext cx="2259106" cy="1465380"/>
          </a:xfrm>
          <a:prstGeom prst="rightArrow">
            <a:avLst/>
          </a:prstGeom>
          <a:blipFill rotWithShape="1">
            <a:blip r:embed="rId6"/>
            <a:srcRect/>
            <a:tile tx="0" ty="0" sx="100000" sy="100000" flip="none" algn="tl"/>
          </a:blip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ko-KR" altLang="en-US" sz="5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mj-lt"/>
              <a:ea typeface="+mj-ea"/>
              <a:cs typeface="+mj-cs"/>
              <a:sym typeface="Gill Sans"/>
            </a:endParaRPr>
          </a:p>
        </p:txBody>
      </p:sp>
      <p:pic>
        <p:nvPicPr>
          <p:cNvPr id="16" name="그림 15">
            <a:extLst>
              <a:ext uri="{FF2B5EF4-FFF2-40B4-BE49-F238E27FC236}">
                <a16:creationId xmlns:a16="http://schemas.microsoft.com/office/drawing/2014/main" id="{1B1B8512-B53B-4A4F-A4E4-8D6D6271C6C6}"/>
              </a:ext>
            </a:extLst>
          </p:cNvPr>
          <p:cNvPicPr>
            <a:picLocks noChangeAspect="1"/>
          </p:cNvPicPr>
          <p:nvPr/>
        </p:nvPicPr>
        <p:blipFill>
          <a:blip r:embed="rId7"/>
          <a:stretch>
            <a:fillRect/>
          </a:stretch>
        </p:blipFill>
        <p:spPr>
          <a:xfrm>
            <a:off x="20575987" y="1636533"/>
            <a:ext cx="2341132" cy="2339024"/>
          </a:xfrm>
          <a:prstGeom prst="rect">
            <a:avLst/>
          </a:prstGeom>
        </p:spPr>
      </p:pic>
      <p:sp>
        <p:nvSpPr>
          <p:cNvPr id="17" name="TextBox 16">
            <a:extLst>
              <a:ext uri="{FF2B5EF4-FFF2-40B4-BE49-F238E27FC236}">
                <a16:creationId xmlns:a16="http://schemas.microsoft.com/office/drawing/2014/main" id="{36032F6F-D355-45E3-837A-ABC6FBE8B179}"/>
              </a:ext>
            </a:extLst>
          </p:cNvPr>
          <p:cNvSpPr txBox="1"/>
          <p:nvPr/>
        </p:nvSpPr>
        <p:spPr>
          <a:xfrm flipH="1">
            <a:off x="20186918" y="1043162"/>
            <a:ext cx="3119269" cy="5751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en-US" altLang="ko-KR" sz="2800" b="0" i="0" u="none" strike="noStrike" cap="none" spc="0" normalizeH="0" baseline="0" dirty="0">
                <a:ln>
                  <a:noFill/>
                </a:ln>
                <a:solidFill>
                  <a:srgbClr val="000000"/>
                </a:solidFill>
                <a:effectLst/>
                <a:highlight>
                  <a:srgbClr val="FFFF00"/>
                </a:highlight>
                <a:uFillTx/>
                <a:latin typeface="Helvetica Neue"/>
                <a:ea typeface="Helvetica Neue"/>
                <a:cs typeface="Helvetica Neue"/>
                <a:sym typeface="Helvetica Neue"/>
              </a:rPr>
              <a:t>Scan here</a:t>
            </a:r>
            <a:endParaRPr kumimoji="0" lang="ko-KR" altLang="en-US" sz="2800" b="0" i="0" u="none" strike="noStrike" cap="none" spc="0" normalizeH="0" baseline="0" dirty="0">
              <a:ln>
                <a:noFill/>
              </a:ln>
              <a:solidFill>
                <a:srgbClr val="000000"/>
              </a:solidFill>
              <a:effectLst/>
              <a:highlight>
                <a:srgbClr val="FFFF00"/>
              </a:highlight>
              <a:uFillTx/>
              <a:latin typeface="Helvetica Neue"/>
              <a:ea typeface="Helvetica Neue"/>
              <a:cs typeface="Helvetica Neue"/>
              <a:sym typeface="Helvetica Neue"/>
            </a:endParaRPr>
          </a:p>
        </p:txBody>
      </p:sp>
      <p:sp>
        <p:nvSpPr>
          <p:cNvPr id="18" name="TextBox 17">
            <a:extLst>
              <a:ext uri="{FF2B5EF4-FFF2-40B4-BE49-F238E27FC236}">
                <a16:creationId xmlns:a16="http://schemas.microsoft.com/office/drawing/2014/main" id="{EC36C3E2-AAEE-491A-A0EA-09EBF3091461}"/>
              </a:ext>
            </a:extLst>
          </p:cNvPr>
          <p:cNvSpPr txBox="1"/>
          <p:nvPr/>
        </p:nvSpPr>
        <p:spPr>
          <a:xfrm>
            <a:off x="115272" y="3373542"/>
            <a:ext cx="8159285" cy="11291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r>
              <a:rPr lang="en-US" altLang="ko-KR" sz="3200" b="1" dirty="0"/>
              <a:t>Empowering NIA employees(400 people) </a:t>
            </a:r>
          </a:p>
          <a:p>
            <a:r>
              <a:rPr lang="en-US" altLang="ko-KR" sz="3200" b="1" dirty="0"/>
              <a:t>with AI-prompted engineering skills</a:t>
            </a:r>
            <a:endParaRPr kumimoji="0" lang="ko-KR" altLang="en-US" sz="32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19" name="TextBox 18">
            <a:extLst>
              <a:ext uri="{FF2B5EF4-FFF2-40B4-BE49-F238E27FC236}">
                <a16:creationId xmlns:a16="http://schemas.microsoft.com/office/drawing/2014/main" id="{C702CD4F-5617-489F-870D-08E3E26A8804}"/>
              </a:ext>
            </a:extLst>
          </p:cNvPr>
          <p:cNvSpPr txBox="1"/>
          <p:nvPr/>
        </p:nvSpPr>
        <p:spPr>
          <a:xfrm>
            <a:off x="15305719" y="3650931"/>
            <a:ext cx="2341131" cy="6367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lang="en-US" altLang="ko-KR" sz="3200" b="1" dirty="0"/>
              <a:t>Results</a:t>
            </a:r>
            <a:endParaRPr kumimoji="0" lang="ko-KR" altLang="en-US" sz="32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180047739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25400" cap="flat">
          <a:solidFill>
            <a:srgbClr val="000000"/>
          </a:solidFill>
          <a:prstDash val="solid"/>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600" b="0" i="0" u="none" strike="noStrike" cap="none" spc="0" normalizeH="0" baseline="0" dirty="0" smtClean="0">
            <a:ln>
              <a:noFill/>
            </a:ln>
            <a:solidFill>
              <a:srgbClr val="FFFFFF"/>
            </a:solidFill>
            <a:effectLst>
              <a:outerShdw blurRad="38100" dist="12700" dir="5400000" rotWithShape="0">
                <a:srgbClr val="000000">
                  <a:alpha val="50000"/>
                </a:srgbClr>
              </a:outerShdw>
            </a:effectLst>
            <a:uFillTx/>
            <a:latin typeface="+mj-lt"/>
            <a:ea typeface="+mj-ea"/>
            <a:cs typeface="+mj-cs"/>
            <a:sym typeface="Gill Sans"/>
          </a:defRPr>
        </a:defPPr>
      </a:lstStyle>
      <a:style>
        <a:lnRef idx="0">
          <a:scrgbClr r="0" g="0" b="0"/>
        </a:lnRef>
        <a:fillRef idx="0">
          <a:scrgbClr r="0" g="0" b="0"/>
        </a:fillRef>
        <a:effectRef idx="0">
          <a:scrgbClr r="0" g="0" b="0"/>
        </a:effectRef>
        <a:fontRef idx="none"/>
      </a:style>
    </a:spDef>
    <a:lnDef>
      <a:spPr>
        <a:noFill/>
        <a:ln w="508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25400" cap="flat">
          <a:solidFill>
            <a:srgbClr val="000000"/>
          </a:solidFill>
          <a:prstDash val="solid"/>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j-lt"/>
            <a:ea typeface="+mj-ea"/>
            <a:cs typeface="+mj-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08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10173</TotalTime>
  <Words>3728</Words>
  <Application>Microsoft Office PowerPoint</Application>
  <PresentationFormat>사용자 지정</PresentationFormat>
  <Paragraphs>310</Paragraphs>
  <Slides>14</Slides>
  <Notes>14</Notes>
  <HiddenSlides>0</HiddenSlides>
  <MMClips>0</MMClips>
  <ScaleCrop>false</ScaleCrop>
  <HeadingPairs>
    <vt:vector size="6" baseType="variant">
      <vt:variant>
        <vt:lpstr>사용한 글꼴</vt:lpstr>
      </vt:variant>
      <vt:variant>
        <vt:i4>14</vt:i4>
      </vt:variant>
      <vt:variant>
        <vt:lpstr>테마</vt:lpstr>
      </vt:variant>
      <vt:variant>
        <vt:i4>1</vt:i4>
      </vt:variant>
      <vt:variant>
        <vt:lpstr>슬라이드 제목</vt:lpstr>
      </vt:variant>
      <vt:variant>
        <vt:i4>14</vt:i4>
      </vt:variant>
    </vt:vector>
  </HeadingPairs>
  <TitlesOfParts>
    <vt:vector size="29" baseType="lpstr">
      <vt:lpstr>Black Han Sans</vt:lpstr>
      <vt:lpstr>ClanOT-Bold</vt:lpstr>
      <vt:lpstr>Gill Sans</vt:lpstr>
      <vt:lpstr>Gill Sans SemiBold</vt:lpstr>
      <vt:lpstr>Helvetica Neue</vt:lpstr>
      <vt:lpstr>Helvetica Neue Light</vt:lpstr>
      <vt:lpstr>Helvetica Neue Medium</vt:lpstr>
      <vt:lpstr>Helvetica Neue Thin</vt:lpstr>
      <vt:lpstr>Lucida Grande</vt:lpstr>
      <vt:lpstr>고려대학교M</vt:lpstr>
      <vt:lpstr>나눔고딕</vt:lpstr>
      <vt:lpstr>Arial</vt:lpstr>
      <vt:lpstr>Calibri</vt:lpstr>
      <vt:lpstr>Helvetica</vt:lpstr>
      <vt:lpstr>White</vt:lpstr>
      <vt:lpstr>AI as an Innovation tool:  the way we should aiming together</vt:lpstr>
      <vt:lpstr>Our main interest : AI(Artificial Intelligence) + Policy, Strategy, capacity building, etc.</vt:lpstr>
      <vt:lpstr>Revisit Study visit in Korea (Sep, 2024)</vt:lpstr>
      <vt:lpstr> AI in trend</vt:lpstr>
      <vt:lpstr> Global AI Divide</vt:lpstr>
      <vt:lpstr>International organisations’ perspectives on AI in public sector:  a focus on key digital government assessment</vt:lpstr>
      <vt:lpstr>International organisations’ perspectives on AI in public sector:  a focus on key digital government assessment</vt:lpstr>
      <vt:lpstr>In conclusion: Empower AI literacy</vt:lpstr>
      <vt:lpstr>In case of NIA: Organizational perspective empower AI literacy</vt:lpstr>
      <vt:lpstr>In case of NIA:  Bridging the global AI literacy through international collaboration</vt:lpstr>
      <vt:lpstr>In case of NIA:  Bridging the global AI literacy through international collaboration</vt:lpstr>
      <vt:lpstr>PowerPoint 프레젠테이션</vt:lpstr>
      <vt:lpstr>In case of NIA:  Bridging the global AI literacy through international collaboration</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Journey to Digital Platform Government Korea’s Strategy for Government Innovation</dc:title>
  <dc:creator>user</dc:creator>
  <cp:lastModifiedBy>user</cp:lastModifiedBy>
  <cp:revision>402</cp:revision>
  <cp:lastPrinted>2023-09-14T05:19:41Z</cp:lastPrinted>
  <dcterms:modified xsi:type="dcterms:W3CDTF">2024-12-04T18:36:02Z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Fasoo_Trace_ID" pid="2">
    <vt:lpwstr>eyJub2RlMSI6eyJkc2QiOiIwMDAwMDAwMDAwMDAwMDAwIiwibG9nVGltZSI6IjIwMjQtMTItMDRUMTg6MzY6NDFaIiwicElEIjoyMDQ4LCJwcm9jZXNzSWQiOjIzOTIsInByb2Nlc3NOYW1lIjoiUE9XRVJQTlQuRVhFIiwidHJhY2VJZCI6Ijk1OTNDRENBMkU1MjRFMkVBQUY2RkM0RjIxQTQ2NTUxIiwidXNlckNvZGUiOiIwMjMzNSJ9LCJub2RlMiI6eyJkc2QiOiIwMTAwMDAwMDAwMDAzNjA2IiwibG9nVGltZSI6IjIwMjQtMTItMDRUMTg6Mzk6MDhaIiwicElEIjoxLCJwcm9jZXNzSWQiOjIzOTIsInByb2Nlc3NOYW1lIjoiZl9iYXRtZ3IuZXhlIiwidHJhY2VJZCI6IkExREQ3MzU3OUJGMDQ2MzY5NTA5NkE2M0E3NzE3MjE4IiwidXNlckNvZGUiOiIwMjMzNSJ9LCJub2RlMyI6eyJkc2QiOiIwMDAwMDAwMDAwMDAwMDAwIiwibG9nVGltZSI6IjIwMjQtMTItMDRUMTg6Mzk6MzhaIiwicElEIjoyMDQ4LCJwcm9jZXNzSWQiOjIzOTIsInByb2Nlc3NOYW1lIjoiZl9iYXRtZ3IuZXhlIiwidHJhY2VJZCI6IjQyRkI0M0NBREY2QzQwNDA5ODk2QTk0QUZDQ0YwNTZCIiwidXNlckNvZGUiOiIwMjMzNSJ9LCJub2RlNCI6eyJkc2QiOiIwMTAwMDAwMDAwMDAzNjA2IiwibG9nVGltZSI6IjIwMjQtMTItMDVUMDE6MDA6MzFaIiwicElEIjoxLCJwcm9jZXNzSWQiOjIzOTIsInByb2Nlc3NOYW1lIjoiZl9iYXRtZ3IuZXhlIiwidHJhY2VJZCI6IkRFREI1Q0JGMUM0OTQyQzY4RUI3NUVBREM2RjI5OEM1IiwidXNlckNvZGUiOiIwMjMzNSJ9LCJub2RlNSI6eyJkc2QiOiIwMDAwMDAwMDAwMDAwMDAwIiwibG9nVGltZSI6IjIwMjQtMTItMDVUMDE6MDU6MDdaIiwicElEIjoyMDQ4LCJwcm9jZXNzSWQiOjE4MDE2LCJwcm9jZXNzTmFtZSI6ImZfYmF0bWdyLmV4ZSIsInRyYWNlSWQiOiI5NzMxQzI0QjREQjg0RjZFOEQ2ODJCQTAyMDE0QjFCOCIsInVzZXJDb2RlIjoiMDIzMzUifSwibm9kZUNvdW50IjoxMSwicm9vdFRyYWNlSWQiOiJFRjRFMTZFQ0ZDREM0MzY2QkUxMEZGNTQwRTJDRUFEMSJ9</vt:lpwstr>
  </property>
</Properties>
</file>