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1"/>
  </p:sldMasterIdLst>
  <p:notesMasterIdLst>
    <p:notesMasterId r:id="rId29"/>
  </p:notesMasterIdLst>
  <p:sldIdLst>
    <p:sldId id="256" r:id="rId2"/>
    <p:sldId id="257" r:id="rId3"/>
    <p:sldId id="267" r:id="rId4"/>
    <p:sldId id="258" r:id="rId5"/>
    <p:sldId id="270" r:id="rId6"/>
    <p:sldId id="300" r:id="rId7"/>
    <p:sldId id="301" r:id="rId8"/>
    <p:sldId id="302" r:id="rId9"/>
    <p:sldId id="282" r:id="rId10"/>
    <p:sldId id="306" r:id="rId11"/>
    <p:sldId id="284" r:id="rId12"/>
    <p:sldId id="285" r:id="rId13"/>
    <p:sldId id="287" r:id="rId14"/>
    <p:sldId id="288" r:id="rId15"/>
    <p:sldId id="299" r:id="rId16"/>
    <p:sldId id="289" r:id="rId17"/>
    <p:sldId id="303" r:id="rId18"/>
    <p:sldId id="304" r:id="rId19"/>
    <p:sldId id="305" r:id="rId20"/>
    <p:sldId id="274" r:id="rId21"/>
    <p:sldId id="290" r:id="rId22"/>
    <p:sldId id="291" r:id="rId23"/>
    <p:sldId id="298" r:id="rId24"/>
    <p:sldId id="278" r:id="rId25"/>
    <p:sldId id="261" r:id="rId26"/>
    <p:sldId id="279" r:id="rId27"/>
    <p:sldId id="265" r:id="rId28"/>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442114-0A69-6B49-16A6-E7D57C69BE68}" name="글나무" initials="글나무" userId="글나무"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ll Kern" initials="WK" lastIdx="6" clrIdx="0">
    <p:extLst/>
  </p:cmAuthor>
  <p:cmAuthor id="2" name="Jaehyung Oh" initials="JO"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575756"/>
    <a:srgbClr val="303F5F"/>
    <a:srgbClr val="22065A"/>
    <a:srgbClr val="005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9" autoAdjust="0"/>
    <p:restoredTop sz="65875" autoAdjust="0"/>
  </p:normalViewPr>
  <p:slideViewPr>
    <p:cSldViewPr snapToGrid="0">
      <p:cViewPr>
        <p:scale>
          <a:sx n="71" d="100"/>
          <a:sy n="71" d="100"/>
        </p:scale>
        <p:origin x="-2220" y="-168"/>
      </p:cViewPr>
      <p:guideLst>
        <p:guide orient="horz" pos="2160"/>
        <p:guide pos="3840"/>
      </p:guideLst>
    </p:cSldViewPr>
  </p:slideViewPr>
  <p:outlineViewPr>
    <p:cViewPr>
      <p:scale>
        <a:sx n="33" d="100"/>
        <a:sy n="33" d="100"/>
      </p:scale>
      <p:origin x="0" y="-5424"/>
    </p:cViewPr>
  </p:outlineViewPr>
  <p:notesTextViewPr>
    <p:cViewPr>
      <p:scale>
        <a:sx n="125" d="100"/>
        <a:sy n="125" d="100"/>
      </p:scale>
      <p:origin x="0" y="0"/>
    </p:cViewPr>
  </p:notesTextViewPr>
  <p:notesViewPr>
    <p:cSldViewPr snapToGrid="0">
      <p:cViewPr varScale="1">
        <p:scale>
          <a:sx n="111" d="100"/>
          <a:sy n="111" d="100"/>
        </p:scale>
        <p:origin x="187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44473046638402"/>
          <c:y val="7.792095109623326E-2"/>
          <c:w val="0.49649530587522711"/>
          <c:h val="0.74474290242709706"/>
        </c:manualLayout>
      </c:layout>
      <c:doughnutChart>
        <c:varyColors val="1"/>
        <c:ser>
          <c:idx val="0"/>
          <c:order val="0"/>
          <c:tx>
            <c:strRef>
              <c:f>Sheet1!$B$1</c:f>
              <c:strCache>
                <c:ptCount val="1"/>
                <c:pt idx="0">
                  <c:v>상담건수</c:v>
                </c:pt>
              </c:strCache>
            </c:strRef>
          </c:tx>
          <c:spPr>
            <a:solidFill>
              <a:srgbClr val="122181"/>
            </a:solidFill>
          </c:spPr>
          <c:dPt>
            <c:idx val="0"/>
            <c:bubble3D val="0"/>
            <c:spPr>
              <a:solidFill>
                <a:srgbClr val="BCD2FF">
                  <a:alpha val="40000"/>
                </a:srgbClr>
              </a:solidFill>
              <a:ln>
                <a:noFill/>
              </a:ln>
              <a:effectLst/>
            </c:spPr>
            <c:extLst xmlns:c16r2="http://schemas.microsoft.com/office/drawing/2015/06/chart">
              <c:ext xmlns:c16="http://schemas.microsoft.com/office/drawing/2014/chart" uri="{C3380CC4-5D6E-409C-BE32-E72D297353CC}">
                <c16:uniqueId val="{00000001-3CFC-4517-B9B2-A370D7E64D42}"/>
              </c:ext>
            </c:extLst>
          </c:dPt>
          <c:dPt>
            <c:idx val="1"/>
            <c:bubble3D val="0"/>
            <c:spPr>
              <a:solidFill>
                <a:srgbClr val="79A6FF">
                  <a:alpha val="60000"/>
                </a:srgbClr>
              </a:solidFill>
              <a:ln>
                <a:noFill/>
              </a:ln>
              <a:effectLst/>
            </c:spPr>
            <c:extLst xmlns:c16r2="http://schemas.microsoft.com/office/drawing/2015/06/chart">
              <c:ext xmlns:c16="http://schemas.microsoft.com/office/drawing/2014/chart" uri="{C3380CC4-5D6E-409C-BE32-E72D297353CC}">
                <c16:uniqueId val="{00000003-3CFC-4517-B9B2-A370D7E64D42}"/>
              </c:ext>
            </c:extLst>
          </c:dPt>
          <c:dPt>
            <c:idx val="2"/>
            <c:bubble3D val="0"/>
            <c:spPr>
              <a:solidFill>
                <a:srgbClr val="779DFF"/>
              </a:solidFill>
              <a:ln>
                <a:noFill/>
              </a:ln>
              <a:effectLst/>
            </c:spPr>
            <c:extLst xmlns:c16r2="http://schemas.microsoft.com/office/drawing/2015/06/chart">
              <c:ext xmlns:c16="http://schemas.microsoft.com/office/drawing/2014/chart" uri="{C3380CC4-5D6E-409C-BE32-E72D297353CC}">
                <c16:uniqueId val="{00000005-3CFC-4517-B9B2-A370D7E64D42}"/>
              </c:ext>
            </c:extLst>
          </c:dPt>
          <c:dPt>
            <c:idx val="3"/>
            <c:bubble3D val="0"/>
            <c:spPr>
              <a:solidFill>
                <a:srgbClr val="0055DE"/>
              </a:solidFill>
              <a:ln>
                <a:noFill/>
              </a:ln>
              <a:effectLst/>
            </c:spPr>
            <c:extLst xmlns:c16r2="http://schemas.microsoft.com/office/drawing/2015/06/chart">
              <c:ext xmlns:c16="http://schemas.microsoft.com/office/drawing/2014/chart" uri="{C3380CC4-5D6E-409C-BE32-E72D297353CC}">
                <c16:uniqueId val="{00000007-3CFC-4517-B9B2-A370D7E64D42}"/>
              </c:ext>
            </c:extLst>
          </c:dPt>
          <c:dPt>
            <c:idx val="4"/>
            <c:bubble3D val="0"/>
            <c:spPr>
              <a:solidFill>
                <a:srgbClr val="002AC4"/>
              </a:solidFill>
              <a:ln>
                <a:noFill/>
              </a:ln>
              <a:effectLst/>
            </c:spPr>
            <c:extLst xmlns:c16r2="http://schemas.microsoft.com/office/drawing/2015/06/chart">
              <c:ext xmlns:c16="http://schemas.microsoft.com/office/drawing/2014/chart" uri="{C3380CC4-5D6E-409C-BE32-E72D297353CC}">
                <c16:uniqueId val="{00000009-3CFC-4517-B9B2-A370D7E64D42}"/>
              </c:ext>
            </c:extLst>
          </c:dPt>
          <c:dPt>
            <c:idx val="5"/>
            <c:bubble3D val="0"/>
            <c:spPr>
              <a:solidFill>
                <a:srgbClr val="525B66">
                  <a:alpha val="20000"/>
                </a:srgbClr>
              </a:solidFill>
              <a:ln>
                <a:noFill/>
              </a:ln>
              <a:effectLst/>
            </c:spPr>
            <c:extLst xmlns:c16r2="http://schemas.microsoft.com/office/drawing/2015/06/chart">
              <c:ext xmlns:c16="http://schemas.microsoft.com/office/drawing/2014/chart" uri="{C3380CC4-5D6E-409C-BE32-E72D297353CC}">
                <c16:uniqueId val="{0000000B-3CFC-4517-B9B2-A370D7E64D42}"/>
              </c:ext>
            </c:extLst>
          </c:dPt>
          <c:dPt>
            <c:idx val="6"/>
            <c:bubble3D val="0"/>
            <c:spPr>
              <a:solidFill>
                <a:srgbClr val="525B66">
                  <a:alpha val="40000"/>
                </a:srgbClr>
              </a:solidFill>
              <a:ln>
                <a:noFill/>
              </a:ln>
              <a:effectLst/>
            </c:spPr>
            <c:extLst xmlns:c16r2="http://schemas.microsoft.com/office/drawing/2015/06/chart">
              <c:ext xmlns:c16="http://schemas.microsoft.com/office/drawing/2014/chart" uri="{C3380CC4-5D6E-409C-BE32-E72D297353CC}">
                <c16:uniqueId val="{0000000D-3CFC-4517-B9B2-A370D7E64D42}"/>
              </c:ext>
            </c:extLst>
          </c:dPt>
          <c:dPt>
            <c:idx val="7"/>
            <c:bubble3D val="0"/>
            <c:spPr>
              <a:solidFill>
                <a:srgbClr val="525B66">
                  <a:alpha val="60000"/>
                </a:srgbClr>
              </a:solidFill>
              <a:ln>
                <a:noFill/>
              </a:ln>
              <a:effectLst/>
            </c:spPr>
            <c:extLst xmlns:c16r2="http://schemas.microsoft.com/office/drawing/2015/06/chart">
              <c:ext xmlns:c16="http://schemas.microsoft.com/office/drawing/2014/chart" uri="{C3380CC4-5D6E-409C-BE32-E72D297353CC}">
                <c16:uniqueId val="{0000000F-3CFC-4517-B9B2-A370D7E64D42}"/>
              </c:ext>
            </c:extLst>
          </c:dPt>
          <c:dPt>
            <c:idx val="8"/>
            <c:bubble3D val="0"/>
            <c:spPr>
              <a:solidFill>
                <a:srgbClr val="525B66">
                  <a:alpha val="80000"/>
                </a:srgbClr>
              </a:solidFill>
              <a:ln>
                <a:noFill/>
              </a:ln>
              <a:effectLst/>
            </c:spPr>
            <c:extLst xmlns:c16r2="http://schemas.microsoft.com/office/drawing/2015/06/chart">
              <c:ext xmlns:c16="http://schemas.microsoft.com/office/drawing/2014/chart" uri="{C3380CC4-5D6E-409C-BE32-E72D297353CC}">
                <c16:uniqueId val="{00000011-3CFC-4517-B9B2-A370D7E64D42}"/>
              </c:ext>
            </c:extLst>
          </c:dPt>
          <c:dPt>
            <c:idx val="9"/>
            <c:bubble3D val="0"/>
            <c:spPr>
              <a:solidFill>
                <a:srgbClr val="525B66"/>
              </a:solidFill>
              <a:ln>
                <a:noFill/>
              </a:ln>
              <a:effectLst/>
            </c:spPr>
            <c:extLst xmlns:c16r2="http://schemas.microsoft.com/office/drawing/2015/06/chart">
              <c:ext xmlns:c16="http://schemas.microsoft.com/office/drawing/2014/chart" uri="{C3380CC4-5D6E-409C-BE32-E72D297353CC}">
                <c16:uniqueId val="{00000013-3CFC-4517-B9B2-A370D7E64D42}"/>
              </c:ext>
            </c:extLst>
          </c:dPt>
          <c:dPt>
            <c:idx val="10"/>
            <c:bubble3D val="0"/>
            <c:spPr>
              <a:solidFill>
                <a:srgbClr val="122181">
                  <a:alpha val="20000"/>
                </a:srgbClr>
              </a:solidFill>
              <a:ln>
                <a:noFill/>
              </a:ln>
              <a:effectLst/>
            </c:spPr>
            <c:extLst xmlns:c16r2="http://schemas.microsoft.com/office/drawing/2015/06/chart">
              <c:ext xmlns:c16="http://schemas.microsoft.com/office/drawing/2014/chart" uri="{C3380CC4-5D6E-409C-BE32-E72D297353CC}">
                <c16:uniqueId val="{00000015-3CFC-4517-B9B2-A370D7E64D42}"/>
              </c:ext>
            </c:extLst>
          </c:dPt>
          <c:dLbls>
            <c:delete val="1"/>
          </c:dLbls>
          <c:cat>
            <c:strRef>
              <c:f>Sheet1!$A$2:$A$12</c:f>
              <c:strCache>
                <c:ptCount val="11"/>
                <c:pt idx="0">
                  <c:v>신규</c:v>
                </c:pt>
                <c:pt idx="1">
                  <c:v>법적알림(고지)</c:v>
                </c:pt>
                <c:pt idx="2">
                  <c:v>민원처리</c:v>
                </c:pt>
                <c:pt idx="3">
                  <c:v>보수교육/시험</c:v>
                </c:pt>
                <c:pt idx="4">
                  <c:v>자동차/교통</c:v>
                </c:pt>
                <c:pt idx="5">
                  <c:v>세금/고지/연금</c:v>
                </c:pt>
                <c:pt idx="6">
                  <c:v>교육/학자금/봉사</c:v>
                </c:pt>
                <c:pt idx="7">
                  <c:v>건강/주거</c:v>
                </c:pt>
                <c:pt idx="8">
                  <c:v>안내</c:v>
                </c:pt>
                <c:pt idx="9">
                  <c:v>내 정보 조회내역 확인</c:v>
                </c:pt>
                <c:pt idx="10">
                  <c:v>주민등록</c:v>
                </c:pt>
              </c:strCache>
            </c:strRef>
          </c:cat>
          <c:val>
            <c:numRef>
              <c:f>Sheet1!$B$2:$B$12</c:f>
              <c:numCache>
                <c:formatCode>_(* #,##0_);_(* \(#,##0\);_(* "-"_);_(@_)</c:formatCode>
                <c:ptCount val="11"/>
                <c:pt idx="0">
                  <c:v>13</c:v>
                </c:pt>
                <c:pt idx="1">
                  <c:v>13</c:v>
                </c:pt>
                <c:pt idx="2">
                  <c:v>6</c:v>
                </c:pt>
                <c:pt idx="3">
                  <c:v>7</c:v>
                </c:pt>
                <c:pt idx="4">
                  <c:v>7</c:v>
                </c:pt>
                <c:pt idx="5">
                  <c:v>5</c:v>
                </c:pt>
                <c:pt idx="6">
                  <c:v>5</c:v>
                </c:pt>
                <c:pt idx="7">
                  <c:v>4</c:v>
                </c:pt>
                <c:pt idx="8">
                  <c:v>3</c:v>
                </c:pt>
                <c:pt idx="9">
                  <c:v>2</c:v>
                </c:pt>
                <c:pt idx="10">
                  <c:v>2</c:v>
                </c:pt>
              </c:numCache>
            </c:numRef>
          </c:val>
          <c:extLst xmlns:c16r2="http://schemas.microsoft.com/office/drawing/2015/06/chart">
            <c:ext xmlns:c16="http://schemas.microsoft.com/office/drawing/2014/chart" uri="{C3380CC4-5D6E-409C-BE32-E72D297353CC}">
              <c16:uniqueId val="{00000016-3CFC-4517-B9B2-A370D7E64D42}"/>
            </c:ext>
          </c:extLst>
        </c:ser>
        <c:dLbls>
          <c:showLegendKey val="0"/>
          <c:showVal val="0"/>
          <c:showCatName val="0"/>
          <c:showSerName val="0"/>
          <c:showPercent val="1"/>
          <c:showBubbleSize val="0"/>
          <c:showLeaderLines val="1"/>
        </c:dLbls>
        <c:firstSliceAng val="226"/>
        <c:holeSize val="50"/>
      </c:doughnutChart>
      <c:spPr>
        <a:noFill/>
        <a:ln>
          <a:noFill/>
        </a:ln>
        <a:effectLst/>
      </c:spPr>
    </c:plotArea>
    <c:plotVisOnly val="1"/>
    <c:dispBlanksAs val="gap"/>
    <c:showDLblsOverMax val="0"/>
  </c:chart>
  <c:spPr>
    <a:noFill/>
    <a:ln>
      <a:noFill/>
    </a:ln>
    <a:effectLst/>
  </c:spPr>
  <c:txPr>
    <a:bodyPr/>
    <a:lstStyle/>
    <a:p>
      <a:pPr rtl="0">
        <a:defRPr/>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44473046638402"/>
          <c:y val="7.792095109623326E-2"/>
          <c:w val="0.49649530587522711"/>
          <c:h val="0.74474290242709706"/>
        </c:manualLayout>
      </c:layout>
      <c:doughnutChart>
        <c:varyColors val="1"/>
        <c:ser>
          <c:idx val="0"/>
          <c:order val="0"/>
          <c:tx>
            <c:strRef>
              <c:f>Sheet1!$B$1</c:f>
              <c:strCache>
                <c:ptCount val="1"/>
                <c:pt idx="0">
                  <c:v>상담건수</c:v>
                </c:pt>
              </c:strCache>
            </c:strRef>
          </c:tx>
          <c:spPr>
            <a:solidFill>
              <a:srgbClr val="122181"/>
            </a:solidFill>
          </c:spPr>
          <c:dPt>
            <c:idx val="0"/>
            <c:bubble3D val="0"/>
            <c:spPr>
              <a:solidFill>
                <a:srgbClr val="779DFF"/>
              </a:solidFill>
              <a:ln>
                <a:noFill/>
              </a:ln>
              <a:effectLst/>
            </c:spPr>
            <c:extLst xmlns:c16r2="http://schemas.microsoft.com/office/drawing/2015/06/chart">
              <c:ext xmlns:c16="http://schemas.microsoft.com/office/drawing/2014/chart" uri="{C3380CC4-5D6E-409C-BE32-E72D297353CC}">
                <c16:uniqueId val="{00000001-8B60-4732-BAD0-B926C856FC32}"/>
              </c:ext>
            </c:extLst>
          </c:dPt>
          <c:dPt>
            <c:idx val="1"/>
            <c:bubble3D val="0"/>
            <c:spPr>
              <a:solidFill>
                <a:srgbClr val="0055DE"/>
              </a:solidFill>
              <a:ln>
                <a:noFill/>
              </a:ln>
              <a:effectLst/>
            </c:spPr>
            <c:extLst xmlns:c16r2="http://schemas.microsoft.com/office/drawing/2015/06/chart">
              <c:ext xmlns:c16="http://schemas.microsoft.com/office/drawing/2014/chart" uri="{C3380CC4-5D6E-409C-BE32-E72D297353CC}">
                <c16:uniqueId val="{00000003-8B60-4732-BAD0-B926C856FC32}"/>
              </c:ext>
            </c:extLst>
          </c:dPt>
          <c:dPt>
            <c:idx val="2"/>
            <c:bubble3D val="0"/>
            <c:spPr>
              <a:solidFill>
                <a:srgbClr val="002AC4"/>
              </a:solidFill>
              <a:ln>
                <a:noFill/>
              </a:ln>
              <a:effectLst/>
            </c:spPr>
            <c:extLst xmlns:c16r2="http://schemas.microsoft.com/office/drawing/2015/06/chart">
              <c:ext xmlns:c16="http://schemas.microsoft.com/office/drawing/2014/chart" uri="{C3380CC4-5D6E-409C-BE32-E72D297353CC}">
                <c16:uniqueId val="{00000005-8B60-4732-BAD0-B926C856FC32}"/>
              </c:ext>
            </c:extLst>
          </c:dPt>
          <c:dPt>
            <c:idx val="3"/>
            <c:bubble3D val="0"/>
            <c:spPr>
              <a:solidFill>
                <a:srgbClr val="A0A5AE"/>
              </a:solidFill>
              <a:ln>
                <a:noFill/>
              </a:ln>
              <a:effectLst/>
            </c:spPr>
            <c:extLst xmlns:c16r2="http://schemas.microsoft.com/office/drawing/2015/06/chart">
              <c:ext xmlns:c16="http://schemas.microsoft.com/office/drawing/2014/chart" uri="{C3380CC4-5D6E-409C-BE32-E72D297353CC}">
                <c16:uniqueId val="{00000007-8B60-4732-BAD0-B926C856FC32}"/>
              </c:ext>
            </c:extLst>
          </c:dPt>
          <c:dPt>
            <c:idx val="4"/>
            <c:bubble3D val="0"/>
            <c:spPr>
              <a:solidFill>
                <a:srgbClr val="525B66"/>
              </a:solidFill>
              <a:ln>
                <a:noFill/>
              </a:ln>
              <a:effectLst/>
            </c:spPr>
            <c:extLst xmlns:c16r2="http://schemas.microsoft.com/office/drawing/2015/06/chart">
              <c:ext xmlns:c16="http://schemas.microsoft.com/office/drawing/2014/chart" uri="{C3380CC4-5D6E-409C-BE32-E72D297353CC}">
                <c16:uniqueId val="{00000009-8B60-4732-BAD0-B926C856FC32}"/>
              </c:ext>
            </c:extLst>
          </c:dPt>
          <c:dPt>
            <c:idx val="5"/>
            <c:bubble3D val="0"/>
            <c:spPr>
              <a:solidFill>
                <a:srgbClr val="E4EDFF"/>
              </a:solidFill>
              <a:ln>
                <a:noFill/>
              </a:ln>
              <a:effectLst/>
            </c:spPr>
            <c:extLst xmlns:c16r2="http://schemas.microsoft.com/office/drawing/2015/06/chart">
              <c:ext xmlns:c16="http://schemas.microsoft.com/office/drawing/2014/chart" uri="{C3380CC4-5D6E-409C-BE32-E72D297353CC}">
                <c16:uniqueId val="{0000000B-8B60-4732-BAD0-B926C856FC32}"/>
              </c:ext>
            </c:extLst>
          </c:dPt>
          <c:dPt>
            <c:idx val="6"/>
            <c:bubble3D val="0"/>
            <c:spPr>
              <a:solidFill>
                <a:srgbClr val="AFCAFF"/>
              </a:solidFill>
              <a:ln>
                <a:noFill/>
              </a:ln>
              <a:effectLst/>
            </c:spPr>
            <c:extLst xmlns:c16r2="http://schemas.microsoft.com/office/drawing/2015/06/chart">
              <c:ext xmlns:c16="http://schemas.microsoft.com/office/drawing/2014/chart" uri="{C3380CC4-5D6E-409C-BE32-E72D297353CC}">
                <c16:uniqueId val="{0000000D-8B60-4732-BAD0-B926C856FC32}"/>
              </c:ext>
            </c:extLst>
          </c:dPt>
          <c:dLbls>
            <c:delete val="1"/>
          </c:dLbls>
          <c:cat>
            <c:strRef>
              <c:f>Sheet1!$A$2:$A$8</c:f>
              <c:strCache>
                <c:ptCount val="7"/>
                <c:pt idx="0">
                  <c:v>기타</c:v>
                </c:pt>
                <c:pt idx="1">
                  <c:v>여가·건강</c:v>
                </c:pt>
                <c:pt idx="2">
                  <c:v>생활·복지·지방세</c:v>
                </c:pt>
                <c:pt idx="3">
                  <c:v>교육·취업·병역</c:v>
                </c:pt>
                <c:pt idx="4">
                  <c:v>교통·주택</c:v>
                </c:pt>
                <c:pt idx="5">
                  <c:v>산업·특허·통상</c:v>
                </c:pt>
                <c:pt idx="6">
                  <c:v>범죄·안전</c:v>
                </c:pt>
              </c:strCache>
            </c:strRef>
          </c:cat>
          <c:val>
            <c:numRef>
              <c:f>Sheet1!$B$2:$B$8</c:f>
              <c:numCache>
                <c:formatCode>General</c:formatCode>
                <c:ptCount val="7"/>
                <c:pt idx="0">
                  <c:v>3</c:v>
                </c:pt>
                <c:pt idx="1">
                  <c:v>7</c:v>
                </c:pt>
                <c:pt idx="2">
                  <c:v>13</c:v>
                </c:pt>
                <c:pt idx="3">
                  <c:v>5</c:v>
                </c:pt>
                <c:pt idx="4">
                  <c:v>5</c:v>
                </c:pt>
                <c:pt idx="5">
                  <c:v>7</c:v>
                </c:pt>
                <c:pt idx="6">
                  <c:v>5</c:v>
                </c:pt>
              </c:numCache>
            </c:numRef>
          </c:val>
          <c:extLst xmlns:c16r2="http://schemas.microsoft.com/office/drawing/2015/06/chart">
            <c:ext xmlns:c16="http://schemas.microsoft.com/office/drawing/2014/chart" uri="{C3380CC4-5D6E-409C-BE32-E72D297353CC}">
              <c16:uniqueId val="{0000000E-8B60-4732-BAD0-B926C856FC32}"/>
            </c:ext>
          </c:extLst>
        </c:ser>
        <c:dLbls>
          <c:showLegendKey val="0"/>
          <c:showVal val="0"/>
          <c:showCatName val="0"/>
          <c:showSerName val="0"/>
          <c:showPercent val="1"/>
          <c:showBubbleSize val="0"/>
          <c:showLeaderLines val="1"/>
        </c:dLbls>
        <c:firstSliceAng val="226"/>
        <c:holeSize val="50"/>
      </c:doughnutChart>
      <c:spPr>
        <a:noFill/>
        <a:ln>
          <a:noFill/>
        </a:ln>
        <a:effectLst/>
      </c:spPr>
    </c:plotArea>
    <c:plotVisOnly val="1"/>
    <c:dispBlanksAs val="gap"/>
    <c:showDLblsOverMax val="0"/>
  </c:chart>
  <c:spPr>
    <a:noFill/>
    <a:ln>
      <a:noFill/>
    </a:ln>
    <a:effectLst/>
  </c:spPr>
  <c:txPr>
    <a:bodyPr/>
    <a:lstStyle/>
    <a:p>
      <a:pPr rtl="0">
        <a:defRPr/>
      </a:pPr>
      <a:endParaRPr lang="ko-K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44473046638402"/>
          <c:y val="7.792095109623326E-2"/>
          <c:w val="0.49649530587522711"/>
          <c:h val="0.74474290242709706"/>
        </c:manualLayout>
      </c:layout>
      <c:doughnutChart>
        <c:varyColors val="1"/>
        <c:ser>
          <c:idx val="0"/>
          <c:order val="0"/>
          <c:tx>
            <c:strRef>
              <c:f>Sheet1!$B$1</c:f>
              <c:strCache>
                <c:ptCount val="1"/>
                <c:pt idx="0">
                  <c:v>건수</c:v>
                </c:pt>
              </c:strCache>
            </c:strRef>
          </c:tx>
          <c:spPr>
            <a:solidFill>
              <a:srgbClr val="122181"/>
            </a:solidFill>
          </c:spPr>
          <c:dPt>
            <c:idx val="0"/>
            <c:bubble3D val="0"/>
            <c:spPr>
              <a:solidFill>
                <a:srgbClr val="DBDDE1"/>
              </a:solidFill>
              <a:ln>
                <a:noFill/>
              </a:ln>
              <a:effectLst/>
            </c:spPr>
            <c:extLst xmlns:c16r2="http://schemas.microsoft.com/office/drawing/2015/06/chart">
              <c:ext xmlns:c16="http://schemas.microsoft.com/office/drawing/2014/chart" uri="{C3380CC4-5D6E-409C-BE32-E72D297353CC}">
                <c16:uniqueId val="{00000001-E63A-4BE4-B65A-2532D9CE250A}"/>
              </c:ext>
            </c:extLst>
          </c:dPt>
          <c:dPt>
            <c:idx val="1"/>
            <c:bubble3D val="0"/>
            <c:spPr>
              <a:solidFill>
                <a:srgbClr val="DFEAFF"/>
              </a:solidFill>
              <a:ln>
                <a:noFill/>
              </a:ln>
              <a:effectLst/>
            </c:spPr>
            <c:extLst xmlns:c16r2="http://schemas.microsoft.com/office/drawing/2015/06/chart">
              <c:ext xmlns:c16="http://schemas.microsoft.com/office/drawing/2014/chart" uri="{C3380CC4-5D6E-409C-BE32-E72D297353CC}">
                <c16:uniqueId val="{00000003-E63A-4BE4-B65A-2532D9CE250A}"/>
              </c:ext>
            </c:extLst>
          </c:dPt>
          <c:dPt>
            <c:idx val="2"/>
            <c:bubble3D val="0"/>
            <c:spPr>
              <a:solidFill>
                <a:srgbClr val="AFCAFF"/>
              </a:solidFill>
              <a:ln>
                <a:noFill/>
              </a:ln>
              <a:effectLst/>
            </c:spPr>
            <c:extLst xmlns:c16r2="http://schemas.microsoft.com/office/drawing/2015/06/chart">
              <c:ext xmlns:c16="http://schemas.microsoft.com/office/drawing/2014/chart" uri="{C3380CC4-5D6E-409C-BE32-E72D297353CC}">
                <c16:uniqueId val="{00000005-E63A-4BE4-B65A-2532D9CE250A}"/>
              </c:ext>
            </c:extLst>
          </c:dPt>
          <c:dPt>
            <c:idx val="3"/>
            <c:bubble3D val="0"/>
            <c:spPr>
              <a:solidFill>
                <a:srgbClr val="779DFF"/>
              </a:solidFill>
              <a:ln>
                <a:noFill/>
              </a:ln>
              <a:effectLst/>
            </c:spPr>
            <c:extLst xmlns:c16r2="http://schemas.microsoft.com/office/drawing/2015/06/chart">
              <c:ext xmlns:c16="http://schemas.microsoft.com/office/drawing/2014/chart" uri="{C3380CC4-5D6E-409C-BE32-E72D297353CC}">
                <c16:uniqueId val="{00000007-E63A-4BE4-B65A-2532D9CE250A}"/>
              </c:ext>
            </c:extLst>
          </c:dPt>
          <c:dPt>
            <c:idx val="4"/>
            <c:bubble3D val="0"/>
            <c:spPr>
              <a:solidFill>
                <a:srgbClr val="0055DE"/>
              </a:solidFill>
              <a:ln>
                <a:noFill/>
              </a:ln>
              <a:effectLst/>
            </c:spPr>
            <c:extLst xmlns:c16r2="http://schemas.microsoft.com/office/drawing/2015/06/chart">
              <c:ext xmlns:c16="http://schemas.microsoft.com/office/drawing/2014/chart" uri="{C3380CC4-5D6E-409C-BE32-E72D297353CC}">
                <c16:uniqueId val="{00000009-E63A-4BE4-B65A-2532D9CE250A}"/>
              </c:ext>
            </c:extLst>
          </c:dPt>
          <c:dLbls>
            <c:delete val="1"/>
          </c:dLbls>
          <c:cat>
            <c:strRef>
              <c:f>Sheet1!$A$2:$A$6</c:f>
              <c:strCache>
                <c:ptCount val="5"/>
                <c:pt idx="0">
                  <c:v>1점</c:v>
                </c:pt>
                <c:pt idx="1">
                  <c:v>2점</c:v>
                </c:pt>
                <c:pt idx="2">
                  <c:v>3점</c:v>
                </c:pt>
                <c:pt idx="3">
                  <c:v>4점</c:v>
                </c:pt>
                <c:pt idx="4">
                  <c:v>5점</c:v>
                </c:pt>
              </c:strCache>
            </c:strRef>
          </c:cat>
          <c:val>
            <c:numRef>
              <c:f>Sheet1!$B$2:$B$6</c:f>
              <c:numCache>
                <c:formatCode>General</c:formatCode>
                <c:ptCount val="5"/>
                <c:pt idx="0">
                  <c:v>1420</c:v>
                </c:pt>
                <c:pt idx="1">
                  <c:v>111</c:v>
                </c:pt>
                <c:pt idx="2">
                  <c:v>109</c:v>
                </c:pt>
                <c:pt idx="3">
                  <c:v>95</c:v>
                </c:pt>
                <c:pt idx="4">
                  <c:v>5389</c:v>
                </c:pt>
              </c:numCache>
            </c:numRef>
          </c:val>
          <c:extLst xmlns:c16r2="http://schemas.microsoft.com/office/drawing/2015/06/chart">
            <c:ext xmlns:c16="http://schemas.microsoft.com/office/drawing/2014/chart" uri="{C3380CC4-5D6E-409C-BE32-E72D297353CC}">
              <c16:uniqueId val="{0000000A-E63A-4BE4-B65A-2532D9CE250A}"/>
            </c:ext>
          </c:extLst>
        </c:ser>
        <c:dLbls>
          <c:showLegendKey val="0"/>
          <c:showVal val="0"/>
          <c:showCatName val="0"/>
          <c:showSerName val="0"/>
          <c:showPercent val="1"/>
          <c:showBubbleSize val="0"/>
          <c:showLeaderLines val="1"/>
        </c:dLbls>
        <c:firstSliceAng val="27"/>
        <c:holeSize val="50"/>
      </c:doughnutChart>
      <c:spPr>
        <a:noFill/>
        <a:ln>
          <a:noFill/>
        </a:ln>
        <a:effectLst/>
      </c:spPr>
    </c:plotArea>
    <c:plotVisOnly val="1"/>
    <c:dispBlanksAs val="gap"/>
    <c:showDLblsOverMax val="0"/>
  </c:chart>
  <c:spPr>
    <a:noFill/>
    <a:ln>
      <a:noFill/>
    </a:ln>
    <a:effectLst/>
  </c:spPr>
  <c:txPr>
    <a:bodyPr/>
    <a:lstStyle/>
    <a:p>
      <a:pPr rtl="0">
        <a:defRPr/>
      </a:pPr>
      <a:endParaRPr lang="ko-K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44473046638402"/>
          <c:y val="7.792095109623326E-2"/>
          <c:w val="0.49649530587522711"/>
          <c:h val="0.74474290242709706"/>
        </c:manualLayout>
      </c:layout>
      <c:doughnutChart>
        <c:varyColors val="1"/>
        <c:ser>
          <c:idx val="0"/>
          <c:order val="0"/>
          <c:tx>
            <c:strRef>
              <c:f>Sheet1!$B$1</c:f>
              <c:strCache>
                <c:ptCount val="1"/>
                <c:pt idx="0">
                  <c:v>건수</c:v>
                </c:pt>
              </c:strCache>
            </c:strRef>
          </c:tx>
          <c:dPt>
            <c:idx val="0"/>
            <c:bubble3D val="0"/>
            <c:spPr>
              <a:solidFill>
                <a:srgbClr val="DBDDE1"/>
              </a:solidFill>
              <a:ln>
                <a:noFill/>
              </a:ln>
              <a:effectLst/>
            </c:spPr>
            <c:extLst xmlns:c16r2="http://schemas.microsoft.com/office/drawing/2015/06/chart">
              <c:ext xmlns:c16="http://schemas.microsoft.com/office/drawing/2014/chart" uri="{C3380CC4-5D6E-409C-BE32-E72D297353CC}">
                <c16:uniqueId val="{00000001-C06A-4CAA-91B4-4C20F0C57634}"/>
              </c:ext>
            </c:extLst>
          </c:dPt>
          <c:dPt>
            <c:idx val="1"/>
            <c:bubble3D val="0"/>
            <c:spPr>
              <a:solidFill>
                <a:srgbClr val="122181">
                  <a:alpha val="60000"/>
                </a:srgbClr>
              </a:solidFill>
              <a:ln>
                <a:noFill/>
              </a:ln>
              <a:effectLst/>
            </c:spPr>
            <c:extLst xmlns:c16r2="http://schemas.microsoft.com/office/drawing/2015/06/chart">
              <c:ext xmlns:c16="http://schemas.microsoft.com/office/drawing/2014/chart" uri="{C3380CC4-5D6E-409C-BE32-E72D297353CC}">
                <c16:uniqueId val="{00000003-C06A-4CAA-91B4-4C20F0C57634}"/>
              </c:ext>
            </c:extLst>
          </c:dPt>
          <c:dPt>
            <c:idx val="2"/>
            <c:bubble3D val="0"/>
            <c:spPr>
              <a:solidFill>
                <a:srgbClr val="AFCAFF"/>
              </a:solidFill>
              <a:ln>
                <a:noFill/>
              </a:ln>
              <a:effectLst/>
            </c:spPr>
            <c:extLst xmlns:c16r2="http://schemas.microsoft.com/office/drawing/2015/06/chart">
              <c:ext xmlns:c16="http://schemas.microsoft.com/office/drawing/2014/chart" uri="{C3380CC4-5D6E-409C-BE32-E72D297353CC}">
                <c16:uniqueId val="{00000005-C06A-4CAA-91B4-4C20F0C57634}"/>
              </c:ext>
            </c:extLst>
          </c:dPt>
          <c:dPt>
            <c:idx val="3"/>
            <c:bubble3D val="0"/>
            <c:spPr>
              <a:solidFill>
                <a:srgbClr val="779DFF"/>
              </a:solidFill>
              <a:ln>
                <a:noFill/>
              </a:ln>
              <a:effectLst/>
            </c:spPr>
            <c:extLst xmlns:c16r2="http://schemas.microsoft.com/office/drawing/2015/06/chart">
              <c:ext xmlns:c16="http://schemas.microsoft.com/office/drawing/2014/chart" uri="{C3380CC4-5D6E-409C-BE32-E72D297353CC}">
                <c16:uniqueId val="{00000007-C06A-4CAA-91B4-4C20F0C57634}"/>
              </c:ext>
            </c:extLst>
          </c:dPt>
          <c:dPt>
            <c:idx val="4"/>
            <c:bubble3D val="0"/>
            <c:spPr>
              <a:solidFill>
                <a:srgbClr val="0055DE"/>
              </a:solidFill>
              <a:ln>
                <a:noFill/>
              </a:ln>
              <a:effectLst/>
            </c:spPr>
            <c:extLst xmlns:c16r2="http://schemas.microsoft.com/office/drawing/2015/06/chart">
              <c:ext xmlns:c16="http://schemas.microsoft.com/office/drawing/2014/chart" uri="{C3380CC4-5D6E-409C-BE32-E72D297353CC}">
                <c16:uniqueId val="{00000009-C06A-4CAA-91B4-4C20F0C57634}"/>
              </c:ext>
            </c:extLst>
          </c:dPt>
          <c:dLbls>
            <c:delete val="1"/>
          </c:dLbls>
          <c:cat>
            <c:strRef>
              <c:f>Sheet1!$A$2:$A$6</c:f>
              <c:strCache>
                <c:ptCount val="5"/>
                <c:pt idx="0">
                  <c:v>1점</c:v>
                </c:pt>
                <c:pt idx="1">
                  <c:v>2점</c:v>
                </c:pt>
                <c:pt idx="2">
                  <c:v>3점</c:v>
                </c:pt>
                <c:pt idx="3">
                  <c:v>4점</c:v>
                </c:pt>
                <c:pt idx="4">
                  <c:v>5점</c:v>
                </c:pt>
              </c:strCache>
            </c:strRef>
          </c:cat>
          <c:val>
            <c:numRef>
              <c:f>Sheet1!$B$2:$B$6</c:f>
              <c:numCache>
                <c:formatCode>General</c:formatCode>
                <c:ptCount val="5"/>
                <c:pt idx="0">
                  <c:v>1855</c:v>
                </c:pt>
                <c:pt idx="1">
                  <c:v>300</c:v>
                </c:pt>
                <c:pt idx="2">
                  <c:v>1407</c:v>
                </c:pt>
                <c:pt idx="3">
                  <c:v>75520</c:v>
                </c:pt>
                <c:pt idx="4">
                  <c:v>56928</c:v>
                </c:pt>
              </c:numCache>
            </c:numRef>
          </c:val>
          <c:extLst xmlns:c16r2="http://schemas.microsoft.com/office/drawing/2015/06/chart">
            <c:ext xmlns:c16="http://schemas.microsoft.com/office/drawing/2014/chart" uri="{C3380CC4-5D6E-409C-BE32-E72D297353CC}">
              <c16:uniqueId val="{0000000A-C06A-4CAA-91B4-4C20F0C57634}"/>
            </c:ext>
          </c:extLst>
        </c:ser>
        <c:dLbls>
          <c:showLegendKey val="0"/>
          <c:showVal val="0"/>
          <c:showCatName val="0"/>
          <c:showSerName val="0"/>
          <c:showPercent val="1"/>
          <c:showBubbleSize val="0"/>
          <c:showLeaderLines val="1"/>
        </c:dLbls>
        <c:firstSliceAng val="53"/>
        <c:holeSize val="50"/>
      </c:doughnutChart>
      <c:spPr>
        <a:noFill/>
        <a:ln>
          <a:noFill/>
        </a:ln>
        <a:effectLst/>
      </c:spPr>
    </c:plotArea>
    <c:plotVisOnly val="1"/>
    <c:dispBlanksAs val="gap"/>
    <c:showDLblsOverMax val="0"/>
  </c:chart>
  <c:spPr>
    <a:noFill/>
    <a:ln>
      <a:noFill/>
    </a:ln>
    <a:effectLst/>
  </c:spPr>
  <c:txPr>
    <a:bodyPr/>
    <a:lstStyle/>
    <a:p>
      <a:pPr rtl="0">
        <a:defRPr/>
      </a:pPr>
      <a:endParaRPr lang="ko-K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0D7FACC-53EB-4B65-AA1D-C58DDC6012B7}" type="datetimeFigureOut">
              <a:rPr lang="ko-KR" altLang="en-US" smtClean="0"/>
              <a:t>2024-12-01</a:t>
            </a:fld>
            <a:endParaRPr lang="ko-KR" altLang="en-US"/>
          </a:p>
        </p:txBody>
      </p:sp>
      <p:sp>
        <p:nvSpPr>
          <p:cNvPr id="4" name="슬라이드 이미지 개체 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8B60C14-BD65-400B-ABC7-47A88DCD54CD}" type="slidenum">
              <a:rPr lang="ko-KR" altLang="en-US" smtClean="0"/>
              <a:t>‹#›</a:t>
            </a:fld>
            <a:endParaRPr lang="ko-KR" altLang="en-US"/>
          </a:p>
        </p:txBody>
      </p:sp>
    </p:spTree>
    <p:extLst>
      <p:ext uri="{BB962C8B-B14F-4D97-AF65-F5344CB8AC3E}">
        <p14:creationId xmlns:p14="http://schemas.microsoft.com/office/powerpoint/2010/main" val="43754841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b="0" i="0" u="none" baseline="0" dirty="0"/>
              <a:t>Good morning </a:t>
            </a:r>
            <a:r>
              <a:rPr lang="en-US" b="0" i="0" u="none" baseline="0" dirty="0" smtClean="0"/>
              <a:t>afternoon </a:t>
            </a:r>
            <a:r>
              <a:rPr lang="en-US" b="0" i="0" u="none" baseline="0" dirty="0"/>
              <a:t>everyone.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b="0" i="0" u="none" baseline="0" dirty="0"/>
              <a:t>I am </a:t>
            </a:r>
            <a:r>
              <a:rPr lang="en-US" b="0" i="0" u="none" baseline="0" dirty="0" err="1"/>
              <a:t>Namgung-Jiyoon</a:t>
            </a:r>
            <a:r>
              <a:rPr lang="en-US" b="0" i="0" u="none" baseline="0" dirty="0"/>
              <a:t>. I’m with the Public Service Integration Division of the Ministry of the Interior and Safety, or MOIS.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b="0" i="0" u="none" baseline="0"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b="0" i="0" u="none" baseline="0" dirty="0"/>
              <a:t>It is my honor and privilege to be here in Cambodia to provide an introduction on one of the signature administrative services of my country, the Virtual Assistant Service, or Virtual Assistant.</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b="0" i="0" u="none" baseline="0"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b="0" i="0" u="none" baseline="0" dirty="0"/>
              <a:t>As a staff member behind the service, I feel a renewed sense of responsibility to make Virtual Assistant even better.</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b="0" i="0" u="none" baseline="0"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b="0" i="0" u="none" baseline="0" dirty="0"/>
              <a:t>Now, I will begin this presentation by explaining what the Virtual Assistant Service is.</a:t>
            </a:r>
          </a:p>
        </p:txBody>
      </p:sp>
      <p:sp>
        <p:nvSpPr>
          <p:cNvPr id="4" name="슬라이드 번호 개체 틀 3"/>
          <p:cNvSpPr>
            <a:spLocks noGrp="1"/>
          </p:cNvSpPr>
          <p:nvPr>
            <p:ph type="sldNum" sz="quarter" idx="5"/>
          </p:nvPr>
        </p:nvSpPr>
        <p:spPr/>
        <p:txBody>
          <a:bodyPr/>
          <a:lstStyle/>
          <a:p>
            <a:pPr algn="l" rtl="0"/>
            <a:fld id="{78B60C14-BD65-400B-ABC7-47A88DCD54CD}" type="slidenum">
              <a:rPr/>
              <a:t>1</a:t>
            </a:fld>
            <a:endParaRPr lang="en-US" altLang="en-US" dirty="0"/>
          </a:p>
        </p:txBody>
      </p:sp>
    </p:spTree>
    <p:extLst>
      <p:ext uri="{BB962C8B-B14F-4D97-AF65-F5344CB8AC3E}">
        <p14:creationId xmlns:p14="http://schemas.microsoft.com/office/powerpoint/2010/main" val="1239904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위 그림과 같이 </a:t>
            </a:r>
            <a:r>
              <a:rPr lang="en-US" altLang="ko-KR" dirty="0" smtClean="0"/>
              <a:t>common</a:t>
            </a:r>
            <a:r>
              <a:rPr lang="en-US" altLang="ko-KR" baseline="0" dirty="0" smtClean="0"/>
              <a:t> </a:t>
            </a:r>
            <a:r>
              <a:rPr lang="en-US" altLang="ko-KR" baseline="0" dirty="0" err="1" smtClean="0"/>
              <a:t>chatbot</a:t>
            </a:r>
            <a:r>
              <a:rPr lang="ko-KR" altLang="en-US" baseline="0" dirty="0" smtClean="0"/>
              <a:t>에서 각 서비스에 맞는 </a:t>
            </a:r>
            <a:r>
              <a:rPr lang="en-US" altLang="ko-KR" baseline="0" dirty="0" smtClean="0"/>
              <a:t>service </a:t>
            </a:r>
            <a:r>
              <a:rPr lang="en-US" altLang="ko-KR" baseline="0" dirty="0" err="1" smtClean="0"/>
              <a:t>chatbot</a:t>
            </a:r>
            <a:r>
              <a:rPr lang="ko-KR" altLang="en-US" baseline="0" dirty="0" smtClean="0"/>
              <a:t>으로 분기되게 됩니다</a:t>
            </a:r>
            <a:r>
              <a:rPr lang="en-US" altLang="ko-KR" baseline="0" dirty="0" smtClean="0"/>
              <a:t>.</a:t>
            </a:r>
          </a:p>
          <a:p>
            <a:endParaRPr lang="en-US" altLang="ko-KR" baseline="0" dirty="0" smtClean="0"/>
          </a:p>
          <a:p>
            <a:r>
              <a:rPr lang="ko-KR" altLang="en-US" baseline="0" dirty="0" smtClean="0"/>
              <a:t>상담 서비스에는 </a:t>
            </a:r>
            <a:r>
              <a:rPr lang="en-US" altLang="ko-KR" baseline="0" dirty="0" smtClean="0"/>
              <a:t>living law information, civil affairs office guide</a:t>
            </a:r>
            <a:r>
              <a:rPr lang="ko-KR" altLang="en-US" baseline="0" dirty="0" smtClean="0"/>
              <a:t> 등 총 </a:t>
            </a:r>
            <a:r>
              <a:rPr lang="en-US" altLang="ko-KR" baseline="0" dirty="0" smtClean="0"/>
              <a:t>58</a:t>
            </a:r>
            <a:r>
              <a:rPr lang="ko-KR" altLang="en-US" baseline="0" dirty="0" smtClean="0"/>
              <a:t>종이 있으며</a:t>
            </a:r>
            <a:r>
              <a:rPr lang="en-US" altLang="ko-KR" baseline="0" dirty="0" smtClean="0"/>
              <a:t>, </a:t>
            </a:r>
            <a:r>
              <a:rPr lang="ko-KR" altLang="en-US" baseline="0" dirty="0" smtClean="0"/>
              <a:t>사용자의 질문이나 메뉴 선택을 통해 해당</a:t>
            </a:r>
            <a:r>
              <a:rPr lang="en-US" altLang="ko-KR" baseline="0" dirty="0" smtClean="0"/>
              <a:t> </a:t>
            </a:r>
            <a:r>
              <a:rPr lang="ko-KR" altLang="en-US" baseline="0" dirty="0" smtClean="0"/>
              <a:t>서비스에 맞는 </a:t>
            </a:r>
            <a:r>
              <a:rPr lang="ko-KR" altLang="en-US" baseline="0" dirty="0" err="1" smtClean="0"/>
              <a:t>챗봇으로</a:t>
            </a:r>
            <a:r>
              <a:rPr lang="ko-KR" altLang="en-US" baseline="0" dirty="0" smtClean="0"/>
              <a:t> 분기되게 됩니다</a:t>
            </a:r>
            <a:r>
              <a:rPr lang="en-US" altLang="ko-KR" baseline="0" dirty="0" smtClean="0"/>
              <a:t>.</a:t>
            </a:r>
          </a:p>
          <a:p>
            <a:endParaRPr lang="en-US" altLang="ko-KR" baseline="0" dirty="0" smtClean="0"/>
          </a:p>
          <a:p>
            <a:r>
              <a:rPr lang="en-US" altLang="ko-KR" dirty="0" smtClean="0"/>
              <a:t>As shown in the figure above, the common </a:t>
            </a:r>
            <a:r>
              <a:rPr lang="en-US" altLang="ko-KR" dirty="0" err="1" smtClean="0"/>
              <a:t>chatbot</a:t>
            </a:r>
            <a:r>
              <a:rPr lang="en-US" altLang="ko-KR" dirty="0" smtClean="0"/>
              <a:t> branches out to the service </a:t>
            </a:r>
            <a:r>
              <a:rPr lang="en-US" altLang="ko-KR" dirty="0" err="1" smtClean="0"/>
              <a:t>chatbot</a:t>
            </a:r>
            <a:r>
              <a:rPr lang="en-US" altLang="ko-KR" dirty="0" smtClean="0"/>
              <a:t> that is suitable for each </a:t>
            </a:r>
            <a:r>
              <a:rPr lang="en-US" altLang="ko-KR" dirty="0" err="1" smtClean="0"/>
              <a:t>service.There</a:t>
            </a:r>
            <a:r>
              <a:rPr lang="en-US" altLang="ko-KR" dirty="0" smtClean="0"/>
              <a:t> are a total of 58 types of consultation services, including living law information and civil affairs office guide, and the </a:t>
            </a:r>
            <a:r>
              <a:rPr lang="en-US" altLang="ko-KR" dirty="0" err="1" smtClean="0"/>
              <a:t>chatbot</a:t>
            </a:r>
            <a:r>
              <a:rPr lang="en-US" altLang="ko-KR" dirty="0" smtClean="0"/>
              <a:t> will branch off to the right service for the user's question or menu selection.</a:t>
            </a:r>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10</a:t>
            </a:fld>
            <a:endParaRPr lang="ko-KR" altLang="en-US"/>
          </a:p>
        </p:txBody>
      </p:sp>
    </p:spTree>
    <p:extLst>
      <p:ext uri="{BB962C8B-B14F-4D97-AF65-F5344CB8AC3E}">
        <p14:creationId xmlns:p14="http://schemas.microsoft.com/office/powerpoint/2010/main" val="143555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dirty="0" err="1" smtClean="0"/>
              <a:t>Viutual</a:t>
            </a:r>
            <a:r>
              <a:rPr lang="en-US" altLang="ko-KR" b="1" baseline="0" dirty="0" smtClean="0"/>
              <a:t> </a:t>
            </a:r>
            <a:r>
              <a:rPr lang="en-US" altLang="ko-KR" b="1" baseline="0" dirty="0" err="1" smtClean="0"/>
              <a:t>assistnat</a:t>
            </a:r>
            <a:r>
              <a:rPr lang="en-US" altLang="ko-KR" b="1" baseline="0" dirty="0" smtClean="0"/>
              <a:t> inquiry </a:t>
            </a:r>
            <a:r>
              <a:rPr lang="en-US" altLang="ko-KR" b="1" dirty="0" smtClean="0"/>
              <a:t>Service uses the BERT model to interpret the user's language.</a:t>
            </a:r>
            <a:endPar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사용자 질의 내 분기 키워드에 따라 해당 서비스 </a:t>
            </a:r>
            <a:r>
              <a:rPr lang="ko-KR" altLang="en-US"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챗봇으로</a:t>
            </a: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연결됩니다</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a:t>
            </a: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이때 </a:t>
            </a:r>
            <a:r>
              <a:rPr lang="en-US" altLang="ko-KR"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bert</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a:t>
            </a: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학습 모델 기반으로 분기하게 되며</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a:t>
            </a: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사용자의 키워드를 보고 답변 가능한 서비스 </a:t>
            </a:r>
            <a:r>
              <a:rPr lang="ko-KR" altLang="en-US"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챗봇을</a:t>
            </a: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탐색하고</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a:t>
            </a: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답변 가능 </a:t>
            </a:r>
            <a:r>
              <a:rPr lang="ko-KR" altLang="en-US"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챗봇이</a:t>
            </a: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1</a:t>
            </a: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개일 경우 해당 </a:t>
            </a:r>
            <a:r>
              <a:rPr lang="ko-KR" altLang="en-US"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챗봇으로</a:t>
            </a: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즉시 연결하고</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a:t>
            </a:r>
            <a:r>
              <a:rPr lang="ko-KR" altLang="en-US"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여러개일</a:t>
            </a: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경우 후보 목록을 추천합니다</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The user's query is connected to the relevant service </a:t>
            </a:r>
            <a:r>
              <a:rPr lang="en-US" altLang="ko-KR"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chatbot</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according to the keywords in the </a:t>
            </a:r>
            <a:r>
              <a:rPr lang="en-US" altLang="ko-KR"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quarter.At</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this time, the user is directed to the service </a:t>
            </a:r>
            <a:r>
              <a:rPr lang="en-US" altLang="ko-KR"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chatbot</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based on the </a:t>
            </a:r>
            <a:r>
              <a:rPr lang="en-US" altLang="ko-KR"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bert</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learning model. The service </a:t>
            </a:r>
            <a:r>
              <a:rPr lang="en-US" altLang="ko-KR"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chatbot</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that can answer the user's keywords is searched, and if there is only one </a:t>
            </a:r>
            <a:r>
              <a:rPr lang="en-US" altLang="ko-KR"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chatbot</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that can answer, the user is immediately directed to that </a:t>
            </a:r>
            <a:r>
              <a:rPr lang="en-US" altLang="ko-KR"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chatbot</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and if there are multiple </a:t>
            </a:r>
            <a:r>
              <a:rPr lang="en-US" altLang="ko-KR" sz="1200" b="1" spc="-63" dirty="0" err="1"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chatbots</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that can answer, a list of candidates is recommended.</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endParaRPr>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11</a:t>
            </a:fld>
            <a:endParaRPr lang="ko-KR" altLang="en-US"/>
          </a:p>
        </p:txBody>
      </p:sp>
    </p:spTree>
    <p:extLst>
      <p:ext uri="{BB962C8B-B14F-4D97-AF65-F5344CB8AC3E}">
        <p14:creationId xmlns:p14="http://schemas.microsoft.com/office/powerpoint/2010/main" val="341132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화면과 같이 키워드에 따라 분기하게 됩니다</a:t>
            </a:r>
            <a:r>
              <a:rPr lang="en-US" altLang="ko-KR" dirty="0" smtClean="0"/>
              <a:t>.</a:t>
            </a:r>
          </a:p>
          <a:p>
            <a:r>
              <a:rPr lang="en-US" altLang="ko-KR" dirty="0" smtClean="0"/>
              <a:t>As shown in the screen, it is divided according to the keyword.</a:t>
            </a:r>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12</a:t>
            </a:fld>
            <a:endParaRPr lang="ko-KR" altLang="en-US"/>
          </a:p>
        </p:txBody>
      </p:sp>
    </p:spTree>
    <p:extLst>
      <p:ext uri="{BB962C8B-B14F-4D97-AF65-F5344CB8AC3E}">
        <p14:creationId xmlns:p14="http://schemas.microsoft.com/office/powerpoint/2010/main" val="2815860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Provides</a:t>
            </a: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a list of chatbot services based on whether they include keywords for each quarter of the organization</a:t>
            </a:r>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13</a:t>
            </a:fld>
            <a:endParaRPr lang="ko-KR" altLang="en-US"/>
          </a:p>
        </p:txBody>
      </p:sp>
    </p:spTree>
    <p:extLst>
      <p:ext uri="{BB962C8B-B14F-4D97-AF65-F5344CB8AC3E}">
        <p14:creationId xmlns:p14="http://schemas.microsoft.com/office/powerpoint/2010/main" val="179169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Recommend</a:t>
            </a: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a list of chatbot services whose queries are included in the </a:t>
            </a:r>
            <a:r>
              <a:rPr lang="en-US" altLang="ko-KR"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BERT </a:t>
            </a:r>
            <a:r>
              <a:rPr lang="ko-KR" altLang="en-US" sz="12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training model.</a:t>
            </a:r>
          </a:p>
          <a:p>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14</a:t>
            </a:fld>
            <a:endParaRPr lang="ko-KR" altLang="en-US"/>
          </a:p>
        </p:txBody>
      </p:sp>
    </p:spTree>
    <p:extLst>
      <p:ext uri="{BB962C8B-B14F-4D97-AF65-F5344CB8AC3E}">
        <p14:creationId xmlns:p14="http://schemas.microsoft.com/office/powerpoint/2010/main" val="1747163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다음은 </a:t>
            </a:r>
            <a:r>
              <a:rPr lang="en-US" altLang="ko-KR" dirty="0" smtClean="0"/>
              <a:t>AI</a:t>
            </a:r>
            <a:r>
              <a:rPr lang="ko-KR" altLang="en-US" dirty="0" smtClean="0"/>
              <a:t>스피커입니다</a:t>
            </a:r>
            <a:r>
              <a:rPr lang="en-US" altLang="ko-KR" dirty="0" smtClean="0"/>
              <a:t>.</a:t>
            </a:r>
          </a:p>
          <a:p>
            <a:r>
              <a:rPr lang="ko-KR" altLang="en-US" dirty="0" err="1" smtClean="0"/>
              <a:t>네이버</a:t>
            </a:r>
            <a:r>
              <a:rPr lang="ko-KR" altLang="en-US" dirty="0" smtClean="0"/>
              <a:t> 클로버</a:t>
            </a:r>
            <a:r>
              <a:rPr lang="en-US" altLang="ko-KR" dirty="0" smtClean="0"/>
              <a:t>, </a:t>
            </a:r>
            <a:r>
              <a:rPr lang="ko-KR" altLang="en-US" dirty="0" smtClean="0"/>
              <a:t>카카오 등</a:t>
            </a:r>
            <a:r>
              <a:rPr lang="ko-KR" altLang="en-US" baseline="0" dirty="0" smtClean="0"/>
              <a:t> </a:t>
            </a:r>
            <a:r>
              <a:rPr lang="en-US" altLang="ko-KR" baseline="0" dirty="0" smtClean="0"/>
              <a:t>AI </a:t>
            </a:r>
            <a:r>
              <a:rPr lang="ko-KR" altLang="en-US" baseline="0" dirty="0" smtClean="0"/>
              <a:t>스피커를 이용해 국민비서 상담 서비스를 이용할 수 있습니다</a:t>
            </a:r>
            <a:r>
              <a:rPr lang="en-US" altLang="ko-KR" baseline="0" dirty="0" smtClean="0"/>
              <a:t>.</a:t>
            </a:r>
          </a:p>
          <a:p>
            <a:r>
              <a:rPr lang="ko-KR" altLang="en-US" baseline="0" dirty="0" smtClean="0"/>
              <a:t>이때 </a:t>
            </a:r>
            <a:r>
              <a:rPr lang="en-US" altLang="ko-KR" baseline="0" dirty="0" smtClean="0"/>
              <a:t>STT</a:t>
            </a:r>
            <a:r>
              <a:rPr lang="ko-KR" altLang="en-US" baseline="0" dirty="0" smtClean="0"/>
              <a:t>와 </a:t>
            </a:r>
            <a:r>
              <a:rPr lang="en-US" altLang="ko-KR" baseline="0" dirty="0" smtClean="0"/>
              <a:t>TTS </a:t>
            </a:r>
            <a:r>
              <a:rPr lang="ko-KR" altLang="en-US" baseline="0" dirty="0" smtClean="0"/>
              <a:t>기술을 이용해 음성과 텍스트간 변환을 하게 됩니다</a:t>
            </a:r>
            <a:r>
              <a:rPr lang="en-US" altLang="ko-KR" baseline="0" dirty="0" smtClean="0"/>
              <a: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AI</a:t>
            </a:r>
            <a:r>
              <a:rPr lang="ko-KR" altLang="en-US" dirty="0" smtClean="0"/>
              <a:t>스피커 채널을 통해 음성이 전달되고</a:t>
            </a:r>
            <a:r>
              <a:rPr lang="en-US" altLang="ko-KR" dirty="0" smtClean="0"/>
              <a:t>, </a:t>
            </a:r>
            <a:r>
              <a:rPr lang="ko-KR" altLang="en-US" dirty="0" smtClean="0"/>
              <a:t>음성 데이터가 처리된 후 </a:t>
            </a:r>
            <a:r>
              <a:rPr lang="ko-KR" altLang="en-US" dirty="0" err="1" smtClean="0"/>
              <a:t>챗봇</a:t>
            </a:r>
            <a:r>
              <a:rPr lang="ko-KR" altLang="en-US" dirty="0" smtClean="0"/>
              <a:t> 엔진과 소통하게 됩니다</a:t>
            </a:r>
            <a:r>
              <a:rPr lang="en-US" altLang="ko-KR" dirty="0" smtClean="0"/>
              <a: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Next is the AI </a:t>
            </a:r>
            <a:r>
              <a:rPr lang="en-US" altLang="ko-KR" dirty="0" err="1" smtClean="0"/>
              <a:t>speaker.You</a:t>
            </a:r>
            <a:r>
              <a:rPr lang="en-US" altLang="ko-KR" dirty="0" smtClean="0"/>
              <a:t> can use AI speakers such as NAVER Clover and </a:t>
            </a:r>
            <a:r>
              <a:rPr lang="en-US" altLang="ko-KR" dirty="0" err="1" smtClean="0"/>
              <a:t>Kakao</a:t>
            </a:r>
            <a:r>
              <a:rPr lang="en-US" altLang="ko-KR" dirty="0" smtClean="0"/>
              <a:t> to access the National Secretary Consultation </a:t>
            </a:r>
            <a:r>
              <a:rPr lang="en-US" altLang="ko-KR" dirty="0" err="1" smtClean="0"/>
              <a:t>Service.In</a:t>
            </a:r>
            <a:r>
              <a:rPr lang="en-US" altLang="ko-KR" dirty="0" smtClean="0"/>
              <a:t> this case, speech-to-text and text-to-speech technologies are used to convert between voice and </a:t>
            </a:r>
            <a:r>
              <a:rPr lang="en-US" altLang="ko-KR" dirty="0" err="1" smtClean="0"/>
              <a:t>text.Voice</a:t>
            </a:r>
            <a:r>
              <a:rPr lang="en-US" altLang="ko-KR" dirty="0" smtClean="0"/>
              <a:t> is transmitted through the AI speaker channel, and after the voice data is processed, it communicates with the </a:t>
            </a:r>
            <a:r>
              <a:rPr lang="en-US" altLang="ko-KR" dirty="0" err="1" smtClean="0"/>
              <a:t>chatbot</a:t>
            </a:r>
            <a:r>
              <a:rPr lang="en-US" altLang="ko-KR" dirty="0" smtClean="0"/>
              <a:t> engine.</a:t>
            </a:r>
            <a:endParaRPr lang="ko-KR" altLang="en-US" dirty="0" smtClean="0"/>
          </a:p>
          <a:p>
            <a:endParaRPr lang="en-US" altLang="ko-KR" baseline="0" dirty="0" smtClean="0"/>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15</a:t>
            </a:fld>
            <a:endParaRPr lang="ko-KR" altLang="en-US"/>
          </a:p>
        </p:txBody>
      </p:sp>
    </p:spTree>
    <p:extLst>
      <p:ext uri="{BB962C8B-B14F-4D97-AF65-F5344CB8AC3E}">
        <p14:creationId xmlns:p14="http://schemas.microsoft.com/office/powerpoint/2010/main" val="707224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이제 국민비서 상담 서비스 예시를 보여드리겠습니다</a:t>
            </a:r>
            <a:r>
              <a:rPr lang="en-US" altLang="ko-KR" dirty="0" smtClean="0"/>
              <a:t>.</a:t>
            </a:r>
          </a:p>
          <a:p>
            <a:endParaRPr lang="en-US" altLang="ko-KR" dirty="0" smtClean="0"/>
          </a:p>
          <a:p>
            <a:r>
              <a:rPr lang="ko-KR" altLang="en-US" dirty="0" smtClean="0"/>
              <a:t>다음 화면은 국민비서 상담 서비스 예시화면입니다</a:t>
            </a:r>
            <a:r>
              <a:rPr lang="en-US" altLang="ko-KR" dirty="0" smtClean="0"/>
              <a:t>.</a:t>
            </a:r>
          </a:p>
          <a:p>
            <a:endParaRPr lang="en-US" altLang="ko-KR" dirty="0" smtClean="0"/>
          </a:p>
          <a:p>
            <a:r>
              <a:rPr lang="en-US" altLang="ko-KR" dirty="0" smtClean="0"/>
              <a:t>Now, I will show you an example of the National Secretary Consultation </a:t>
            </a:r>
            <a:r>
              <a:rPr lang="en-US" altLang="ko-KR" dirty="0" err="1" smtClean="0"/>
              <a:t>Service.The</a:t>
            </a:r>
            <a:r>
              <a:rPr lang="en-US" altLang="ko-KR" dirty="0" smtClean="0"/>
              <a:t> following screen is an example of the National Secretary Consultation Service.</a:t>
            </a:r>
          </a:p>
          <a:p>
            <a:endParaRPr lang="en-US" altLang="ko-KR" dirty="0" smtClean="0"/>
          </a:p>
          <a:p>
            <a:r>
              <a:rPr lang="en-US" altLang="ko-KR" dirty="0" smtClean="0"/>
              <a:t>The National Secretary can provide support in multiple </a:t>
            </a:r>
            <a:r>
              <a:rPr lang="en-US" altLang="ko-KR" dirty="0" err="1" smtClean="0"/>
              <a:t>languages.This</a:t>
            </a:r>
            <a:r>
              <a:rPr lang="en-US" altLang="ko-KR" dirty="0" smtClean="0"/>
              <a:t> is the screen when English is selected.</a:t>
            </a:r>
          </a:p>
          <a:p>
            <a:endParaRPr lang="en-US" altLang="ko-KR" dirty="0" smtClean="0"/>
          </a:p>
          <a:p>
            <a:r>
              <a:rPr lang="en-US" altLang="ko-KR" dirty="0" smtClean="0"/>
              <a:t> you can select the service you want or search for it.</a:t>
            </a:r>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16</a:t>
            </a:fld>
            <a:endParaRPr lang="ko-KR" altLang="en-US"/>
          </a:p>
        </p:txBody>
      </p:sp>
    </p:spTree>
    <p:extLst>
      <p:ext uri="{BB962C8B-B14F-4D97-AF65-F5344CB8AC3E}">
        <p14:creationId xmlns:p14="http://schemas.microsoft.com/office/powerpoint/2010/main" val="597088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‘civil affairs office guide’</a:t>
            </a:r>
            <a:r>
              <a:rPr lang="ko-KR" altLang="en-US" dirty="0" smtClean="0"/>
              <a:t>를 </a:t>
            </a:r>
            <a:r>
              <a:rPr lang="ko-KR" altLang="en-US" dirty="0" err="1" smtClean="0"/>
              <a:t>선택했을때는</a:t>
            </a:r>
            <a:r>
              <a:rPr lang="ko-KR" altLang="en-US" dirty="0" smtClean="0"/>
              <a:t> 다음과 같은 화면이 출력됩니다</a:t>
            </a:r>
            <a:r>
              <a:rPr lang="en-US" altLang="ko-KR" dirty="0" smtClean="0"/>
              <a:t>.</a:t>
            </a:r>
          </a:p>
          <a:p>
            <a:endParaRPr lang="en-US" altLang="ko-KR" dirty="0" smtClean="0"/>
          </a:p>
          <a:p>
            <a:r>
              <a:rPr lang="ko-KR" altLang="en-US" dirty="0" err="1" smtClean="0"/>
              <a:t>구삐는</a:t>
            </a:r>
            <a:r>
              <a:rPr lang="ko-KR" altLang="en-US" dirty="0" smtClean="0"/>
              <a:t> 더 자세한 상담을 위한 질의를 추천해주게 됩니다</a:t>
            </a:r>
            <a:r>
              <a:rPr lang="en-US" altLang="ko-KR" dirty="0" smtClean="0"/>
              <a:t>.</a:t>
            </a:r>
          </a:p>
          <a:p>
            <a:endParaRPr lang="en-US" altLang="ko-KR" dirty="0" smtClean="0"/>
          </a:p>
          <a:p>
            <a:r>
              <a:rPr lang="en-US" altLang="ko-KR" dirty="0" smtClean="0"/>
              <a:t>When you select 'civil affairs office guide', the following screen will be displayed. </a:t>
            </a:r>
            <a:r>
              <a:rPr lang="en-US" altLang="ko-KR" dirty="0" err="1" smtClean="0"/>
              <a:t>gupi</a:t>
            </a:r>
            <a:r>
              <a:rPr lang="en-US" altLang="ko-KR" dirty="0" smtClean="0"/>
              <a:t> will recommend a question for a more detailed consultation.</a:t>
            </a:r>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17</a:t>
            </a:fld>
            <a:endParaRPr lang="ko-KR" altLang="en-US"/>
          </a:p>
        </p:txBody>
      </p:sp>
    </p:spTree>
    <p:extLst>
      <p:ext uri="{BB962C8B-B14F-4D97-AF65-F5344CB8AC3E}">
        <p14:creationId xmlns:p14="http://schemas.microsoft.com/office/powerpoint/2010/main" val="2495579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그리고</a:t>
            </a:r>
            <a:r>
              <a:rPr lang="en-US" altLang="ko-KR" baseline="0" dirty="0" smtClean="0"/>
              <a:t> </a:t>
            </a:r>
            <a:r>
              <a:rPr lang="ko-KR" altLang="en-US" baseline="0" dirty="0" smtClean="0"/>
              <a:t>해당 단어를 해석할 수 없는 경우</a:t>
            </a:r>
            <a:r>
              <a:rPr lang="en-US" altLang="ko-KR" baseline="0" dirty="0" smtClean="0"/>
              <a:t>, </a:t>
            </a:r>
            <a:r>
              <a:rPr lang="ko-KR" altLang="en-US" baseline="0" dirty="0" smtClean="0"/>
              <a:t>국민비서 </a:t>
            </a:r>
            <a:r>
              <a:rPr lang="ko-KR" altLang="en-US" baseline="0" dirty="0" err="1" smtClean="0"/>
              <a:t>콜센터로</a:t>
            </a:r>
            <a:r>
              <a:rPr lang="ko-KR" altLang="en-US" baseline="0" dirty="0" smtClean="0"/>
              <a:t> 연결해주는 화면이 뜹니다</a:t>
            </a:r>
            <a:r>
              <a:rPr lang="en-US" altLang="ko-KR" baseline="0" dirty="0" smtClean="0"/>
              <a:t>.</a:t>
            </a:r>
          </a:p>
          <a:p>
            <a:endParaRPr lang="en-US" altLang="ko-KR" baseline="0" dirty="0" smtClean="0"/>
          </a:p>
          <a:p>
            <a:r>
              <a:rPr lang="ko-KR" altLang="en-US" baseline="0" dirty="0" smtClean="0"/>
              <a:t>국민비서는 </a:t>
            </a:r>
            <a:r>
              <a:rPr lang="ko-KR" altLang="en-US" baseline="0" dirty="0" err="1" smtClean="0"/>
              <a:t>콜센터를</a:t>
            </a:r>
            <a:r>
              <a:rPr lang="ko-KR" altLang="en-US" baseline="0" dirty="0" smtClean="0"/>
              <a:t> 운영하고 있으며</a:t>
            </a:r>
            <a:r>
              <a:rPr lang="en-US" altLang="ko-KR" baseline="0" dirty="0" smtClean="0"/>
              <a:t>, </a:t>
            </a:r>
            <a:r>
              <a:rPr lang="ko-KR" altLang="en-US" baseline="0" dirty="0" err="1" smtClean="0"/>
              <a:t>상담사가</a:t>
            </a:r>
            <a:r>
              <a:rPr lang="ko-KR" altLang="en-US" baseline="0" dirty="0" smtClean="0"/>
              <a:t> 국민비서에 관련된 </a:t>
            </a:r>
            <a:r>
              <a:rPr lang="ko-KR" altLang="en-US" baseline="0" dirty="0" err="1" smtClean="0"/>
              <a:t>여러가지</a:t>
            </a:r>
            <a:r>
              <a:rPr lang="ko-KR" altLang="en-US" baseline="0" dirty="0" smtClean="0"/>
              <a:t> 사항을 답변해드리고 있습니다</a:t>
            </a:r>
            <a:r>
              <a:rPr lang="en-US" altLang="ko-KR" baseline="0" dirty="0" smtClean="0"/>
              <a:t>.</a:t>
            </a:r>
          </a:p>
          <a:p>
            <a:endParaRPr lang="en-US" altLang="ko-KR" baseline="0" dirty="0" smtClean="0"/>
          </a:p>
          <a:p>
            <a:r>
              <a:rPr lang="en-US" altLang="ko-KR" dirty="0" smtClean="0"/>
              <a:t>And if the word cannot be interpreted, a screen will appear that connects you to the National Secretary Call </a:t>
            </a:r>
            <a:r>
              <a:rPr lang="en-US" altLang="ko-KR" dirty="0" err="1" smtClean="0"/>
              <a:t>Center.The</a:t>
            </a:r>
            <a:r>
              <a:rPr lang="en-US" altLang="ko-KR" dirty="0" smtClean="0"/>
              <a:t> National Secretary operates a call center, and the counselors answer various questions related to the National Secretary.</a:t>
            </a:r>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18</a:t>
            </a:fld>
            <a:endParaRPr lang="ko-KR" altLang="en-US"/>
          </a:p>
        </p:txBody>
      </p:sp>
    </p:spTree>
    <p:extLst>
      <p:ext uri="{BB962C8B-B14F-4D97-AF65-F5344CB8AC3E}">
        <p14:creationId xmlns:p14="http://schemas.microsoft.com/office/powerpoint/2010/main" val="2508412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그리고 </a:t>
            </a:r>
            <a:r>
              <a:rPr lang="ko-KR" altLang="en-US" dirty="0" err="1" smtClean="0"/>
              <a:t>콜센터</a:t>
            </a:r>
            <a:r>
              <a:rPr lang="ko-KR" altLang="en-US" dirty="0" smtClean="0"/>
              <a:t> 연결 버튼을 클릭하면 </a:t>
            </a:r>
            <a:r>
              <a:rPr lang="en-US" altLang="ko-KR" dirty="0" err="1" smtClean="0"/>
              <a:t>yes,no</a:t>
            </a:r>
            <a:r>
              <a:rPr lang="en-US" altLang="ko-KR" baseline="0" dirty="0" smtClean="0"/>
              <a:t> </a:t>
            </a:r>
            <a:r>
              <a:rPr lang="ko-KR" altLang="en-US" baseline="0" dirty="0" smtClean="0"/>
              <a:t>버튼이 화면에 나타나고</a:t>
            </a:r>
            <a:r>
              <a:rPr lang="en-US" altLang="ko-KR" baseline="0" dirty="0" smtClean="0"/>
              <a:t>, </a:t>
            </a:r>
            <a:r>
              <a:rPr lang="ko-KR" altLang="en-US" baseline="0" dirty="0" smtClean="0"/>
              <a:t>상담 가능시간이 </a:t>
            </a:r>
            <a:r>
              <a:rPr lang="ko-KR" altLang="en-US" baseline="0" dirty="0" err="1" smtClean="0"/>
              <a:t>아닐경우</a:t>
            </a:r>
            <a:r>
              <a:rPr lang="en-US" altLang="ko-KR" baseline="0" dirty="0" smtClean="0"/>
              <a:t>, </a:t>
            </a:r>
            <a:r>
              <a:rPr lang="ko-KR" altLang="en-US" baseline="0" dirty="0" smtClean="0"/>
              <a:t>대화 </a:t>
            </a:r>
            <a:r>
              <a:rPr lang="ko-KR" altLang="en-US" baseline="0" dirty="0" err="1" smtClean="0"/>
              <a:t>초기창으로</a:t>
            </a:r>
            <a:r>
              <a:rPr lang="ko-KR" altLang="en-US" baseline="0" dirty="0" smtClean="0"/>
              <a:t> 돌아가게 됩니다</a:t>
            </a:r>
            <a:r>
              <a:rPr lang="en-US" altLang="ko-KR" baseline="0" dirty="0" smtClean="0"/>
              <a:t>.</a:t>
            </a:r>
          </a:p>
          <a:p>
            <a:endParaRPr lang="en-US" altLang="ko-KR" baseline="0" dirty="0" smtClean="0"/>
          </a:p>
          <a:p>
            <a:r>
              <a:rPr lang="en-US" altLang="ko-KR" dirty="0" smtClean="0"/>
              <a:t>And when you click the call center connection button, the yes and no buttons will appear on the screen, and if the available time is not available, you will be returned to the initial window of the conversation.</a:t>
            </a:r>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19</a:t>
            </a:fld>
            <a:endParaRPr lang="ko-KR" altLang="en-US"/>
          </a:p>
        </p:txBody>
      </p:sp>
    </p:spTree>
    <p:extLst>
      <p:ext uri="{BB962C8B-B14F-4D97-AF65-F5344CB8AC3E}">
        <p14:creationId xmlns:p14="http://schemas.microsoft.com/office/powerpoint/2010/main" val="201864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rtl="0"/>
            <a:r>
              <a:rPr lang="en-US" b="0" i="0" u="none" baseline="0" dirty="0"/>
              <a:t>In today’s presentation, I will discuss the following topics.</a:t>
            </a:r>
          </a:p>
          <a:p>
            <a:pPr algn="l" rtl="0"/>
            <a:endParaRPr lang="en-US" b="0" i="0" u="none" baseline="0" dirty="0"/>
          </a:p>
          <a:p>
            <a:pPr algn="l" rtl="0"/>
            <a:r>
              <a:rPr lang="en-US" b="0" i="0" u="none" baseline="0" dirty="0"/>
              <a:t>In Chapter 1, I will explain what the National Assistant Service is.</a:t>
            </a:r>
          </a:p>
          <a:p>
            <a:pPr algn="l" rtl="0"/>
            <a:r>
              <a:rPr lang="en-US" b="0" i="0" u="none" baseline="0" dirty="0"/>
              <a:t>In Chapter 2, I will outline the current operational status of the National Assistant Service.</a:t>
            </a:r>
          </a:p>
          <a:p>
            <a:pPr algn="l" rtl="0"/>
            <a:r>
              <a:rPr lang="en-US" b="0" i="0" u="none" baseline="0" dirty="0"/>
              <a:t>In Chapter 3, I </a:t>
            </a:r>
            <a:r>
              <a:rPr lang="en-US" b="0" i="0" u="none" baseline="0" dirty="0" smtClean="0"/>
              <a:t>will </a:t>
            </a:r>
            <a:r>
              <a:rPr lang="en-US" altLang="ko-KR" b="0" i="0" u="none" baseline="0" dirty="0" smtClean="0"/>
              <a:t>explain inquiry services that includes AI technology</a:t>
            </a:r>
            <a:r>
              <a:rPr lang="en-US" b="0" i="0" u="none" baseline="0" dirty="0" smtClean="0"/>
              <a:t>.</a:t>
            </a:r>
            <a:endParaRPr lang="en-US" b="0" i="0" u="none"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en-US" b="0" i="0" u="none" baseline="0" dirty="0"/>
              <a:t>In Chapter 4, </a:t>
            </a:r>
            <a:r>
              <a:rPr lang="en-US" altLang="ko-KR" b="0" i="0" u="none" baseline="0" dirty="0" smtClean="0"/>
              <a:t>I will go over some cases regarding the key Virtual Assistant inquiry Services.</a:t>
            </a:r>
            <a:endParaRPr lang="en-US" b="0" i="0" u="none"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0" i="0" u="none" baseline="0" dirty="0" smtClean="0"/>
              <a:t>In Chapter 5, I will describe the future development of Virtual Assistant service and its future plans,</a:t>
            </a:r>
            <a:endParaRPr lang="en-US" b="0" i="0" u="none" baseline="0" dirty="0"/>
          </a:p>
          <a:p>
            <a:pPr algn="l" rtl="0"/>
            <a:r>
              <a:rPr lang="en-US" b="0" i="0" u="none" baseline="0" dirty="0"/>
              <a:t>followed by a Q&amp;A session to answer any questions you may have about the </a:t>
            </a:r>
            <a:r>
              <a:rPr lang="en-US" altLang="ko-KR" b="0" i="0" u="none" baseline="0" dirty="0" smtClean="0"/>
              <a:t>Virtual Assistant </a:t>
            </a:r>
            <a:r>
              <a:rPr lang="en-US" b="0" i="0" u="none" baseline="0" dirty="0" smtClean="0"/>
              <a:t>Service</a:t>
            </a:r>
            <a:r>
              <a:rPr lang="en-US" b="0" i="0" u="none" baseline="0" dirty="0"/>
              <a:t>.</a:t>
            </a:r>
          </a:p>
          <a:p>
            <a:pPr algn="l" rtl="0"/>
            <a:endParaRPr lang="en-US" b="0" i="0" u="none" baseline="0" dirty="0"/>
          </a:p>
          <a:p>
            <a:pPr algn="l" rtl="0"/>
            <a:r>
              <a:rPr lang="en-US" b="0" i="0" u="none" baseline="0" dirty="0"/>
              <a:t>By the way, the image you see on the screen is the character for the Virtual Assistant Service, </a:t>
            </a:r>
          </a:p>
          <a:p>
            <a:pPr algn="l" rtl="0"/>
            <a:r>
              <a:rPr lang="en-US" b="0" i="0" u="none" baseline="0" dirty="0"/>
              <a:t>selected among nationwide submissions. </a:t>
            </a:r>
          </a:p>
          <a:p>
            <a:pPr algn="l" rtl="0"/>
            <a:endParaRPr lang="en-US" b="0" i="0" u="none" baseline="0" dirty="0"/>
          </a:p>
          <a:p>
            <a:pPr algn="l" rtl="0"/>
            <a:r>
              <a:rPr lang="en-US" b="0" i="0" u="none" baseline="0" dirty="0"/>
              <a:t>It’s name is </a:t>
            </a:r>
            <a:r>
              <a:rPr lang="en-US" b="0" i="0" u="none" baseline="0" dirty="0" err="1"/>
              <a:t>GoodPy</a:t>
            </a:r>
            <a:r>
              <a:rPr lang="en-US" b="0" i="0" u="none" baseline="0" dirty="0"/>
              <a:t>. It is a short for “Good </a:t>
            </a:r>
            <a:r>
              <a:rPr lang="en-US" b="0" i="0" u="none" baseline="0" dirty="0" err="1"/>
              <a:t>Biseo</a:t>
            </a:r>
            <a:r>
              <a:rPr lang="en-US" b="0" i="0" u="none" baseline="0" dirty="0"/>
              <a:t>,” which means “Good Secretary.” We chose this name to make the Virtual Assistant Service feel more approachable and close to people’s life.</a:t>
            </a:r>
          </a:p>
        </p:txBody>
      </p:sp>
      <p:sp>
        <p:nvSpPr>
          <p:cNvPr id="4" name="슬라이드 번호 개체 틀 3"/>
          <p:cNvSpPr>
            <a:spLocks noGrp="1"/>
          </p:cNvSpPr>
          <p:nvPr>
            <p:ph type="sldNum" sz="quarter" idx="5"/>
          </p:nvPr>
        </p:nvSpPr>
        <p:spPr/>
        <p:txBody>
          <a:bodyPr/>
          <a:lstStyle/>
          <a:p>
            <a:pPr algn="l" rtl="0"/>
            <a:fld id="{78B60C14-BD65-400B-ABC7-47A88DCD54CD}" type="slidenum">
              <a:rPr/>
              <a:t>2</a:t>
            </a:fld>
            <a:endParaRPr lang="en-US" altLang="en-US" dirty="0"/>
          </a:p>
        </p:txBody>
      </p:sp>
    </p:spTree>
    <p:extLst>
      <p:ext uri="{BB962C8B-B14F-4D97-AF65-F5344CB8AC3E}">
        <p14:creationId xmlns:p14="http://schemas.microsoft.com/office/powerpoint/2010/main" val="3513868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rtl="0"/>
            <a:r>
              <a:rPr lang="ko-KR" altLang="en-US" b="0" i="0" u="none" baseline="0" dirty="0" smtClean="0"/>
              <a:t>다음은 </a:t>
            </a:r>
            <a:r>
              <a:rPr lang="ko-KR" altLang="en-US" b="0" i="0" u="none" baseline="0" dirty="0" err="1" smtClean="0"/>
              <a:t>콜센터</a:t>
            </a:r>
            <a:r>
              <a:rPr lang="ko-KR" altLang="en-US" b="0" i="0" u="none" baseline="0" dirty="0" smtClean="0"/>
              <a:t> 사례 중 하나입니다</a:t>
            </a:r>
            <a:r>
              <a:rPr lang="en-US" altLang="ko-KR" b="0" i="0" u="none" baseline="0" dirty="0" smtClean="0"/>
              <a:t>.</a:t>
            </a:r>
          </a:p>
          <a:p>
            <a:pPr algn="l" rtl="0"/>
            <a:r>
              <a:rPr lang="en-US" altLang="ko-KR" b="0" i="0" u="none" baseline="0" dirty="0" smtClean="0"/>
              <a:t>Here is one example of a call center.</a:t>
            </a:r>
          </a:p>
          <a:p>
            <a:pPr algn="l" rtl="0"/>
            <a:endParaRPr lang="en-US" b="0" i="0" u="none" baseline="0" dirty="0"/>
          </a:p>
          <a:p>
            <a:pPr algn="l" rtl="0"/>
            <a:r>
              <a:rPr lang="en-US" b="0" i="0" u="none" baseline="0" dirty="0"/>
              <a:t> - During a Smart K Factory chatbot inquiry service, if the chatbot does not or cannot response to an inquiry, this feature refers the user to a call center service representative.</a:t>
            </a:r>
          </a:p>
          <a:p>
            <a:pPr algn="l" rtl="0"/>
            <a:endParaRPr lang="en-US" b="0" i="0" u="none" baseline="0" dirty="0"/>
          </a:p>
          <a:p>
            <a:pPr algn="l" rtl="0"/>
            <a:r>
              <a:rPr lang="en-US" b="0" i="0" u="none" baseline="0" dirty="0"/>
              <a:t> - In such cases, the Virtual Assistant delivers the history of previous conversations to the institution's service representative to help them quickly understand the user's intention and minimize inconvenience.</a:t>
            </a:r>
          </a:p>
          <a:p>
            <a:pPr algn="l" rtl="0"/>
            <a:endParaRPr lang="en-US" b="0" i="0" u="none" baseline="0" dirty="0"/>
          </a:p>
          <a:p>
            <a:pPr algn="l" rtl="0"/>
            <a:r>
              <a:rPr lang="en-US" b="0" i="0" u="none" baseline="0" dirty="0"/>
              <a:t> * Smart K Factory : A manufacturing and transaction support platform designed to make it easy to find the manufacturing plants of the user’s choice across the country and match the desired manufacturing plants.</a:t>
            </a:r>
          </a:p>
        </p:txBody>
      </p:sp>
      <p:sp>
        <p:nvSpPr>
          <p:cNvPr id="4" name="슬라이드 번호 개체 틀 3"/>
          <p:cNvSpPr>
            <a:spLocks noGrp="1"/>
          </p:cNvSpPr>
          <p:nvPr>
            <p:ph type="sldNum" sz="quarter" idx="5"/>
          </p:nvPr>
        </p:nvSpPr>
        <p:spPr/>
        <p:txBody>
          <a:bodyPr/>
          <a:lstStyle/>
          <a:p>
            <a:pPr algn="l" rtl="0"/>
            <a:fld id="{78B60C14-BD65-400B-ABC7-47A88DCD54CD}" type="slidenum">
              <a:rPr/>
              <a:t>20</a:t>
            </a:fld>
            <a:endParaRPr lang="en-US" altLang="en-US" dirty="0"/>
          </a:p>
        </p:txBody>
      </p:sp>
    </p:spTree>
    <p:extLst>
      <p:ext uri="{BB962C8B-B14F-4D97-AF65-F5344CB8AC3E}">
        <p14:creationId xmlns:p14="http://schemas.microsoft.com/office/powerpoint/2010/main" val="612089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addition, if a word is difficult to understand with just one word, </a:t>
            </a:r>
            <a:r>
              <a:rPr lang="en-US" altLang="ko-KR" dirty="0" err="1" smtClean="0"/>
              <a:t>Gupie</a:t>
            </a:r>
            <a:r>
              <a:rPr lang="en-US" altLang="ko-KR" dirty="0" smtClean="0"/>
              <a:t> recommends a phrase that includes the word.</a:t>
            </a:r>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21</a:t>
            </a:fld>
            <a:endParaRPr lang="ko-KR" altLang="en-US"/>
          </a:p>
        </p:txBody>
      </p:sp>
    </p:spTree>
    <p:extLst>
      <p:ext uri="{BB962C8B-B14F-4D97-AF65-F5344CB8AC3E}">
        <p14:creationId xmlns:p14="http://schemas.microsoft.com/office/powerpoint/2010/main" val="219972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addition, a screen that links to the relevant site from the National Secretary will appear, and clicking on it will take you to the site.</a:t>
            </a:r>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22</a:t>
            </a:fld>
            <a:endParaRPr lang="ko-KR" altLang="en-US"/>
          </a:p>
        </p:txBody>
      </p:sp>
    </p:spTree>
    <p:extLst>
      <p:ext uri="{BB962C8B-B14F-4D97-AF65-F5344CB8AC3E}">
        <p14:creationId xmlns:p14="http://schemas.microsoft.com/office/powerpoint/2010/main" val="172834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다음은 </a:t>
            </a:r>
            <a:r>
              <a:rPr lang="en-US" altLang="ko-KR" dirty="0" err="1" smtClean="0"/>
              <a:t>ai</a:t>
            </a:r>
            <a:r>
              <a:rPr lang="ko-KR" altLang="en-US" dirty="0" smtClean="0"/>
              <a:t>스피커 예시를 보여드리겠습니다</a:t>
            </a:r>
            <a:r>
              <a:rPr lang="en-US" altLang="ko-KR" dirty="0" smtClean="0"/>
              <a:t>.</a:t>
            </a:r>
          </a:p>
          <a:p>
            <a:endParaRPr lang="en-US" altLang="ko-KR" dirty="0" smtClean="0"/>
          </a:p>
          <a:p>
            <a:r>
              <a:rPr lang="ko-KR" altLang="en-US" dirty="0" smtClean="0"/>
              <a:t>국민비서 상담서비스는 </a:t>
            </a:r>
            <a:r>
              <a:rPr lang="en-US" altLang="ko-KR" dirty="0" err="1" smtClean="0"/>
              <a:t>ai</a:t>
            </a:r>
            <a:r>
              <a:rPr lang="ko-KR" altLang="en-US" dirty="0" smtClean="0"/>
              <a:t>스피커</a:t>
            </a:r>
            <a:r>
              <a:rPr lang="ko-KR" altLang="en-US" baseline="0" dirty="0" smtClean="0"/>
              <a:t> </a:t>
            </a:r>
            <a:r>
              <a:rPr lang="en-US" altLang="ko-KR" baseline="0" dirty="0" smtClean="0"/>
              <a:t>4</a:t>
            </a:r>
            <a:r>
              <a:rPr lang="ko-KR" altLang="en-US" baseline="0" dirty="0" smtClean="0"/>
              <a:t>종과 </a:t>
            </a:r>
            <a:r>
              <a:rPr lang="ko-KR" altLang="en-US" baseline="0" dirty="0" err="1" smtClean="0"/>
              <a:t>앱</a:t>
            </a:r>
            <a:r>
              <a:rPr lang="ko-KR" altLang="en-US" baseline="0" dirty="0" smtClean="0"/>
              <a:t> </a:t>
            </a:r>
            <a:r>
              <a:rPr lang="en-US" altLang="ko-KR" baseline="0" dirty="0" smtClean="0"/>
              <a:t>3</a:t>
            </a:r>
            <a:r>
              <a:rPr lang="ko-KR" altLang="en-US" baseline="0" dirty="0" smtClean="0"/>
              <a:t>종 사용 가능합니다</a:t>
            </a:r>
            <a:r>
              <a:rPr lang="en-US" altLang="ko-KR" baseline="0" dirty="0" smtClean="0"/>
              <a:t>.</a:t>
            </a:r>
            <a:r>
              <a:rPr lang="ko-KR" altLang="en-US" baseline="0" dirty="0" smtClean="0"/>
              <a:t> </a:t>
            </a:r>
            <a:endParaRPr lang="en-US" altLang="ko-KR" dirty="0" smtClean="0"/>
          </a:p>
          <a:p>
            <a:endParaRPr lang="en-US" altLang="ko-KR" dirty="0" smtClean="0"/>
          </a:p>
          <a:p>
            <a:r>
              <a:rPr lang="ko-KR" altLang="en-US" dirty="0" smtClean="0"/>
              <a:t>위 예시는 </a:t>
            </a:r>
            <a:r>
              <a:rPr lang="ko-KR" altLang="en-US" dirty="0" err="1" smtClean="0"/>
              <a:t>네이버</a:t>
            </a:r>
            <a:r>
              <a:rPr lang="ko-KR" altLang="en-US" dirty="0" smtClean="0"/>
              <a:t> </a:t>
            </a:r>
            <a:r>
              <a:rPr lang="ko-KR" altLang="en-US" dirty="0" err="1" smtClean="0"/>
              <a:t>클로버앱을</a:t>
            </a:r>
            <a:r>
              <a:rPr lang="ko-KR" altLang="en-US" dirty="0" smtClean="0"/>
              <a:t> 사용했습니다</a:t>
            </a:r>
            <a:r>
              <a:rPr lang="en-US" altLang="ko-KR" dirty="0" smtClean="0"/>
              <a:t>.</a:t>
            </a:r>
          </a:p>
          <a:p>
            <a:endParaRPr lang="en-US" altLang="ko-KR" dirty="0" smtClean="0"/>
          </a:p>
          <a:p>
            <a:r>
              <a:rPr lang="ko-KR" altLang="en-US" dirty="0" err="1" smtClean="0"/>
              <a:t>클로버앱에</a:t>
            </a:r>
            <a:r>
              <a:rPr lang="ko-KR" altLang="en-US" dirty="0" smtClean="0"/>
              <a:t> 접속하여 마이크 버튼을 클릭한 후 국민비서 시작해줘 라는 문장을 말하면 국민비서 상담서비스가 시작됩니다</a:t>
            </a:r>
            <a:r>
              <a:rPr lang="en-US" altLang="ko-KR" dirty="0" smtClean="0"/>
              <a:t>.</a:t>
            </a:r>
          </a:p>
          <a:p>
            <a:endParaRPr lang="en-US" altLang="ko-KR" dirty="0" smtClean="0"/>
          </a:p>
          <a:p>
            <a:r>
              <a:rPr lang="ko-KR" altLang="en-US" dirty="0" smtClean="0"/>
              <a:t>이후 국민비서가 </a:t>
            </a:r>
            <a:r>
              <a:rPr lang="ko-KR" altLang="en-US" dirty="0" err="1" smtClean="0"/>
              <a:t>몇가지</a:t>
            </a:r>
            <a:r>
              <a:rPr lang="ko-KR" altLang="en-US" dirty="0" smtClean="0"/>
              <a:t> 질의를 추천해주므로</a:t>
            </a:r>
            <a:r>
              <a:rPr lang="en-US" altLang="ko-KR" dirty="0" smtClean="0"/>
              <a:t>, </a:t>
            </a:r>
            <a:r>
              <a:rPr lang="ko-KR" altLang="en-US" dirty="0" smtClean="0"/>
              <a:t>여기서 선택하거나</a:t>
            </a:r>
            <a:r>
              <a:rPr lang="en-US" altLang="ko-KR" dirty="0" smtClean="0"/>
              <a:t>, </a:t>
            </a:r>
            <a:r>
              <a:rPr lang="ko-KR" altLang="en-US" dirty="0" smtClean="0"/>
              <a:t>또는 본인이 </a:t>
            </a:r>
            <a:r>
              <a:rPr lang="ko-KR" altLang="en-US" dirty="0" err="1" smtClean="0"/>
              <a:t>관심있는</a:t>
            </a:r>
            <a:r>
              <a:rPr lang="ko-KR" altLang="en-US" dirty="0" smtClean="0"/>
              <a:t> 분야에 대한 단어를 말하면 상담이 가능합니다</a:t>
            </a:r>
            <a:r>
              <a:rPr lang="en-US" altLang="ko-KR" dirty="0" smtClean="0"/>
              <a:t>.</a:t>
            </a:r>
          </a:p>
          <a:p>
            <a:endParaRPr lang="en-US" altLang="ko-KR" dirty="0" smtClean="0"/>
          </a:p>
          <a:p>
            <a:r>
              <a:rPr lang="ko-KR" altLang="en-US" dirty="0" smtClean="0"/>
              <a:t>이후 대화를 종료하고 싶을 경우 </a:t>
            </a:r>
            <a:r>
              <a:rPr lang="en-US" altLang="ko-KR" dirty="0" smtClean="0"/>
              <a:t>x</a:t>
            </a:r>
            <a:r>
              <a:rPr lang="ko-KR" altLang="en-US" dirty="0" smtClean="0"/>
              <a:t>버튼을 클릭하면 됩니다</a:t>
            </a:r>
            <a:r>
              <a:rPr lang="en-US" altLang="ko-KR" dirty="0" smtClean="0"/>
              <a:t>.</a:t>
            </a:r>
          </a:p>
          <a:p>
            <a:endParaRPr lang="en-US" altLang="ko-KR" dirty="0" smtClean="0"/>
          </a:p>
          <a:p>
            <a:r>
              <a:rPr lang="en-US" altLang="ko-KR" dirty="0" smtClean="0"/>
              <a:t>Here is an example of an AI </a:t>
            </a:r>
            <a:r>
              <a:rPr lang="en-US" altLang="ko-KR" dirty="0" err="1" smtClean="0"/>
              <a:t>speaker.The</a:t>
            </a:r>
            <a:r>
              <a:rPr lang="en-US" altLang="ko-KR" dirty="0" smtClean="0"/>
              <a:t> National Secretary Consultation Service is available with four AI speakers and three </a:t>
            </a:r>
            <a:r>
              <a:rPr lang="en-US" altLang="ko-KR" dirty="0" err="1" smtClean="0"/>
              <a:t>apps.The</a:t>
            </a:r>
            <a:r>
              <a:rPr lang="en-US" altLang="ko-KR" dirty="0" smtClean="0"/>
              <a:t> example above uses the </a:t>
            </a:r>
            <a:r>
              <a:rPr lang="en-US" altLang="ko-KR" dirty="0" err="1" smtClean="0"/>
              <a:t>Naver</a:t>
            </a:r>
            <a:r>
              <a:rPr lang="en-US" altLang="ko-KR" dirty="0" smtClean="0"/>
              <a:t> Clover </a:t>
            </a:r>
            <a:r>
              <a:rPr lang="en-US" altLang="ko-KR" dirty="0" err="1" smtClean="0"/>
              <a:t>app.When</a:t>
            </a:r>
            <a:r>
              <a:rPr lang="en-US" altLang="ko-KR" dirty="0" smtClean="0"/>
              <a:t> you access the Clover app and click the microphone button, and then say the phrase “Please start the National Secretary,” the National Secretary consultation service </a:t>
            </a:r>
            <a:r>
              <a:rPr lang="en-US" altLang="ko-KR" dirty="0" err="1" smtClean="0"/>
              <a:t>starts.After</a:t>
            </a:r>
            <a:r>
              <a:rPr lang="en-US" altLang="ko-KR" dirty="0" smtClean="0"/>
              <a:t> that, the National Secretary will recommend some questions, so you can choose from them or say a word about the field you are interested in for </a:t>
            </a:r>
            <a:r>
              <a:rPr lang="en-US" altLang="ko-KR" dirty="0" err="1" smtClean="0"/>
              <a:t>consultation.If</a:t>
            </a:r>
            <a:r>
              <a:rPr lang="en-US" altLang="ko-KR" dirty="0" smtClean="0"/>
              <a:t> you want to end the conversation, click the X button.</a:t>
            </a:r>
          </a:p>
          <a:p>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23</a:t>
            </a:fld>
            <a:endParaRPr lang="ko-KR" altLang="en-US"/>
          </a:p>
        </p:txBody>
      </p:sp>
    </p:spTree>
    <p:extLst>
      <p:ext uri="{BB962C8B-B14F-4D97-AF65-F5344CB8AC3E}">
        <p14:creationId xmlns:p14="http://schemas.microsoft.com/office/powerpoint/2010/main" val="1824342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rtl="0"/>
            <a:r>
              <a:rPr lang="ko-KR" altLang="en-US" b="0" i="0" u="none" baseline="0" dirty="0" smtClean="0"/>
              <a:t>마지막으로 국민비서의 발전방안 및 </a:t>
            </a:r>
            <a:r>
              <a:rPr lang="ko-KR" altLang="en-US" b="0" i="0" u="none" baseline="0" dirty="0" err="1" smtClean="0"/>
              <a:t>향후계획에</a:t>
            </a:r>
            <a:r>
              <a:rPr lang="ko-KR" altLang="en-US" b="0" i="0" u="none" baseline="0" dirty="0" smtClean="0"/>
              <a:t> 대해 </a:t>
            </a:r>
            <a:r>
              <a:rPr lang="ko-KR" altLang="en-US" b="0" i="0" u="none" baseline="0" dirty="0" err="1" smtClean="0"/>
              <a:t>말씀드리겠습니다</a:t>
            </a:r>
            <a:r>
              <a:rPr lang="en-US" altLang="ko-KR" b="0" i="0" u="none" baseline="0" dirty="0" smtClean="0"/>
              <a:t>.</a:t>
            </a:r>
          </a:p>
          <a:p>
            <a:pPr algn="l" rtl="0"/>
            <a:endParaRPr lang="en-US" b="0" i="0" u="none" baseline="0" dirty="0" smtClean="0"/>
          </a:p>
          <a:p>
            <a:pPr algn="l" rtl="0"/>
            <a:r>
              <a:rPr lang="en-US" b="0" i="0" u="none" baseline="0" dirty="0" smtClean="0"/>
              <a:t>Finally, I will talk about improvement of service and future plans for the National Secretary.</a:t>
            </a:r>
          </a:p>
          <a:p>
            <a:pPr algn="l" rtl="0"/>
            <a:endParaRPr lang="en-US" b="0" i="0" u="none" baseline="0" dirty="0" smtClean="0"/>
          </a:p>
          <a:p>
            <a:pPr algn="l" rtl="0"/>
            <a:r>
              <a:rPr lang="en-US" b="0" i="0" u="none" baseline="0" dirty="0" smtClean="0"/>
              <a:t>In </a:t>
            </a:r>
            <a:r>
              <a:rPr lang="en-US" b="0" i="0" u="none" baseline="0" dirty="0"/>
              <a:t>order to provide administrative information for people’s everyday life, the Virtual Assistant Service needs to be scaled up with new services based on the stabilization of existing services to ensure public service </a:t>
            </a:r>
            <a:r>
              <a:rPr lang="en-US" b="0" i="0" u="none" baseline="0" dirty="0" smtClean="0"/>
              <a:t>continuity</a:t>
            </a:r>
          </a:p>
          <a:p>
            <a:pPr algn="l" rtl="0"/>
            <a:endParaRPr lang="en-US" b="0" i="0" u="none" baseline="0" dirty="0" smtClean="0"/>
          </a:p>
          <a:p>
            <a:pPr algn="l" rtl="0"/>
            <a:r>
              <a:rPr lang="ko-KR" altLang="en-US" b="0" i="0" u="none" baseline="0" dirty="0" smtClean="0"/>
              <a:t>또한</a:t>
            </a:r>
            <a:r>
              <a:rPr lang="en-US" altLang="ko-KR" b="0" i="0" u="none" baseline="0" dirty="0" smtClean="0"/>
              <a:t>, </a:t>
            </a:r>
            <a:r>
              <a:rPr lang="ko-KR" altLang="en-US" b="0" i="0" u="none" baseline="0" dirty="0" smtClean="0"/>
              <a:t>현재 국민비서 상담 서비스는 </a:t>
            </a:r>
            <a:r>
              <a:rPr lang="ko-KR" altLang="en-US" b="0" i="0" u="none" baseline="0" dirty="0" err="1" smtClean="0"/>
              <a:t>생성형</a:t>
            </a:r>
            <a:r>
              <a:rPr lang="ko-KR" altLang="en-US" b="0" i="0" u="none" baseline="0" dirty="0" smtClean="0"/>
              <a:t> </a:t>
            </a:r>
            <a:r>
              <a:rPr lang="en-US" altLang="ko-KR" b="0" i="0" u="none" baseline="0" dirty="0" err="1" smtClean="0"/>
              <a:t>ai</a:t>
            </a:r>
            <a:r>
              <a:rPr lang="ko-KR" altLang="en-US" b="0" i="0" u="none" baseline="0" dirty="0" smtClean="0"/>
              <a:t> 기술은 적용되지 않았기 때문에</a:t>
            </a:r>
            <a:r>
              <a:rPr lang="en-US" altLang="ko-KR" b="0" i="0" u="none" baseline="0" dirty="0" smtClean="0"/>
              <a:t>, </a:t>
            </a:r>
            <a:r>
              <a:rPr lang="en-US" altLang="ko-KR" b="0" i="0" u="none" baseline="0" dirty="0" err="1" smtClean="0"/>
              <a:t>gpt</a:t>
            </a:r>
            <a:r>
              <a:rPr lang="ko-KR" altLang="en-US" b="0" i="0" u="none" baseline="0" dirty="0" smtClean="0"/>
              <a:t>등의 </a:t>
            </a:r>
            <a:r>
              <a:rPr lang="ko-KR" altLang="en-US" b="0" i="0" u="none" baseline="0" dirty="0" err="1" smtClean="0"/>
              <a:t>생성형</a:t>
            </a:r>
            <a:r>
              <a:rPr lang="ko-KR" altLang="en-US" b="0" i="0" u="none" baseline="0" dirty="0" smtClean="0"/>
              <a:t> </a:t>
            </a:r>
            <a:r>
              <a:rPr lang="en-US" altLang="ko-KR" b="0" i="0" u="none" baseline="0" dirty="0" err="1" smtClean="0"/>
              <a:t>ai</a:t>
            </a:r>
            <a:r>
              <a:rPr lang="ko-KR" altLang="en-US" b="0" i="0" u="none" baseline="0" dirty="0" smtClean="0"/>
              <a:t>도입도 신중히 검토 중입니다</a:t>
            </a:r>
            <a:r>
              <a:rPr lang="en-US" altLang="ko-KR" b="0" i="0" u="none" baseline="0" dirty="0" smtClean="0"/>
              <a:t>.</a:t>
            </a:r>
          </a:p>
          <a:p>
            <a:pPr algn="l" rtl="0"/>
            <a:endParaRPr lang="en-US" b="0" i="0" u="none" baseline="0" dirty="0" smtClean="0"/>
          </a:p>
          <a:p>
            <a:pPr algn="l" rtl="0"/>
            <a:r>
              <a:rPr lang="en-US" b="0" i="0" u="none" baseline="0" dirty="0" smtClean="0"/>
              <a:t>In addition, since the current National Secretary Consultation Service does not apply generative AI technology, the introduction of generative AI such as GPT is also being carefully considered.</a:t>
            </a:r>
            <a:endParaRPr lang="en-US" b="0" i="0" u="none" baseline="0" dirty="0"/>
          </a:p>
        </p:txBody>
      </p:sp>
      <p:sp>
        <p:nvSpPr>
          <p:cNvPr id="4" name="슬라이드 번호 개체 틀 3"/>
          <p:cNvSpPr>
            <a:spLocks noGrp="1"/>
          </p:cNvSpPr>
          <p:nvPr>
            <p:ph type="sldNum" sz="quarter" idx="5"/>
          </p:nvPr>
        </p:nvSpPr>
        <p:spPr/>
        <p:txBody>
          <a:bodyPr/>
          <a:lstStyle/>
          <a:p>
            <a:pPr algn="l" rtl="0"/>
            <a:fld id="{78B60C14-BD65-400B-ABC7-47A88DCD54CD}" type="slidenum">
              <a:rPr/>
              <a:t>24</a:t>
            </a:fld>
            <a:endParaRPr lang="en-US" altLang="en-US" dirty="0"/>
          </a:p>
        </p:txBody>
      </p:sp>
    </p:spTree>
    <p:extLst>
      <p:ext uri="{BB962C8B-B14F-4D97-AF65-F5344CB8AC3E}">
        <p14:creationId xmlns:p14="http://schemas.microsoft.com/office/powerpoint/2010/main" val="1137610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b="0" i="0" u="none" baseline="0" dirty="0"/>
              <a:t>We will continue to further develop the National Assistant Service ecosystem by continuously identifying the needs of organizations and people using the National Assistant, increasing the identification of new services, providing convenience for users, upgrading its features and identifying new hidden services (core contents).</a:t>
            </a:r>
            <a:endParaRPr lang="en-US" altLang="en-US" dirty="0"/>
          </a:p>
        </p:txBody>
      </p:sp>
      <p:sp>
        <p:nvSpPr>
          <p:cNvPr id="4" name="슬라이드 번호 개체 틀 3"/>
          <p:cNvSpPr>
            <a:spLocks noGrp="1"/>
          </p:cNvSpPr>
          <p:nvPr>
            <p:ph type="sldNum" sz="quarter" idx="5"/>
          </p:nvPr>
        </p:nvSpPr>
        <p:spPr/>
        <p:txBody>
          <a:bodyPr/>
          <a:lstStyle/>
          <a:p>
            <a:pPr algn="l" rtl="0"/>
            <a:fld id="{78B60C14-BD65-400B-ABC7-47A88DCD54CD}" type="slidenum">
              <a:rPr/>
              <a:t>25</a:t>
            </a:fld>
            <a:endParaRPr lang="en-US" altLang="en-US" dirty="0"/>
          </a:p>
        </p:txBody>
      </p:sp>
    </p:spTree>
    <p:extLst>
      <p:ext uri="{BB962C8B-B14F-4D97-AF65-F5344CB8AC3E}">
        <p14:creationId xmlns:p14="http://schemas.microsoft.com/office/powerpoint/2010/main" val="368910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rtl="0"/>
            <a:r>
              <a:rPr lang="en-US" b="0" i="0" u="none" baseline="0" dirty="0"/>
              <a:t>We will continue to </a:t>
            </a:r>
            <a:r>
              <a:rPr lang="en-US" b="0" i="0" u="none" baseline="0" dirty="0" smtClean="0"/>
              <a:t>improve </a:t>
            </a:r>
            <a:r>
              <a:rPr lang="en-US" b="0" i="0" u="none" baseline="0" dirty="0"/>
              <a:t>the quality of the National Secretariat Service to enhance people’s experience.</a:t>
            </a:r>
          </a:p>
          <a:p>
            <a:pPr algn="l" rtl="0"/>
            <a:endParaRPr lang="en-US" b="0" i="0" u="none" baseline="0" dirty="0"/>
          </a:p>
          <a:p>
            <a:pPr algn="l" rtl="0"/>
            <a:r>
              <a:rPr lang="en-US" b="0" i="0" u="none" baseline="0" dirty="0"/>
              <a:t>We will ensure that the “Good Service” </a:t>
            </a:r>
            <a:r>
              <a:rPr lang="en-US" b="0" i="0" u="none" baseline="0" dirty="0" err="1"/>
              <a:t>GoodPy</a:t>
            </a:r>
            <a:r>
              <a:rPr lang="en-US" b="0" i="0" u="none" baseline="0" dirty="0"/>
              <a:t> lives up to its reputation as the leading administrative service of the Republic of Korea.</a:t>
            </a:r>
          </a:p>
          <a:p>
            <a:endParaRPr lang="en-US" altLang="en-US" dirty="0"/>
          </a:p>
        </p:txBody>
      </p:sp>
      <p:sp>
        <p:nvSpPr>
          <p:cNvPr id="4" name="슬라이드 번호 개체 틀 3"/>
          <p:cNvSpPr>
            <a:spLocks noGrp="1"/>
          </p:cNvSpPr>
          <p:nvPr>
            <p:ph type="sldNum" sz="quarter" idx="5"/>
          </p:nvPr>
        </p:nvSpPr>
        <p:spPr/>
        <p:txBody>
          <a:bodyPr/>
          <a:lstStyle/>
          <a:p>
            <a:pPr algn="l" rtl="0"/>
            <a:fld id="{78B60C14-BD65-400B-ABC7-47A88DCD54CD}" type="slidenum">
              <a:rPr/>
              <a:t>26</a:t>
            </a:fld>
            <a:endParaRPr lang="en-US" altLang="en-US" dirty="0"/>
          </a:p>
        </p:txBody>
      </p:sp>
    </p:spTree>
    <p:extLst>
      <p:ext uri="{BB962C8B-B14F-4D97-AF65-F5344CB8AC3E}">
        <p14:creationId xmlns:p14="http://schemas.microsoft.com/office/powerpoint/2010/main" val="2216156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rtl="0"/>
            <a:r>
              <a:rPr lang="en-US" b="0" i="0" u="none" baseline="0" dirty="0" smtClean="0"/>
              <a:t>Thank </a:t>
            </a:r>
            <a:r>
              <a:rPr lang="en-US" b="0" i="0" u="none" baseline="0" dirty="0"/>
              <a:t>you for listening.</a:t>
            </a:r>
          </a:p>
          <a:p>
            <a:endParaRPr lang="en-US" altLang="ko-KR" dirty="0"/>
          </a:p>
          <a:p>
            <a:endParaRPr lang="en-US" altLang="ko-KR" dirty="0"/>
          </a:p>
          <a:p>
            <a:pPr algn="l" rtl="0"/>
            <a:r>
              <a:rPr lang="en-US" b="0" i="0" u="none" baseline="0" dirty="0"/>
              <a:t>--------------------- (Q&amp;A) --------------------------</a:t>
            </a:r>
            <a:endParaRPr lang="en-US" altLang="en-US" dirty="0"/>
          </a:p>
        </p:txBody>
      </p:sp>
      <p:sp>
        <p:nvSpPr>
          <p:cNvPr id="4" name="슬라이드 번호 개체 틀 3"/>
          <p:cNvSpPr>
            <a:spLocks noGrp="1"/>
          </p:cNvSpPr>
          <p:nvPr>
            <p:ph type="sldNum" sz="quarter" idx="5"/>
          </p:nvPr>
        </p:nvSpPr>
        <p:spPr/>
        <p:txBody>
          <a:bodyPr/>
          <a:lstStyle/>
          <a:p>
            <a:pPr algn="l" rtl="0"/>
            <a:fld id="{78B60C14-BD65-400B-ABC7-47A88DCD54CD}" type="slidenum">
              <a:rPr/>
              <a:t>27</a:t>
            </a:fld>
            <a:endParaRPr lang="en-US" altLang="en-US" dirty="0"/>
          </a:p>
        </p:txBody>
      </p:sp>
    </p:spTree>
    <p:extLst>
      <p:ext uri="{BB962C8B-B14F-4D97-AF65-F5344CB8AC3E}">
        <p14:creationId xmlns:p14="http://schemas.microsoft.com/office/powerpoint/2010/main" val="10782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rtl="0"/>
            <a:r>
              <a:rPr lang="en-US" b="0" i="0" u="none" baseline="0" dirty="0"/>
              <a:t>The Virtual Assistant Service was born out of the question, “How can we provide help people access various administrative information easily and conveniently using apps that people frequently use?"</a:t>
            </a:r>
          </a:p>
          <a:p>
            <a:pPr algn="l" rtl="0"/>
            <a:r>
              <a:rPr lang="en-US" b="0" i="0" u="none" baseline="0" dirty="0"/>
              <a:t>The Virtual Assistant serves as an "online assistant" which the government uses to proactively provides citizens with the administrative information they need in personalized services.</a:t>
            </a:r>
          </a:p>
          <a:p>
            <a:pPr algn="l" rtl="0"/>
            <a:endParaRPr lang="en-US" b="0" i="0" u="none" baseline="0" dirty="0"/>
          </a:p>
          <a:p>
            <a:pPr marL="0" indent="0" algn="l" rtl="0">
              <a:buNone/>
            </a:pPr>
            <a:r>
              <a:rPr lang="en-US" altLang="ko-KR" dirty="0"/>
              <a:t>The Virtual Assistant Service is mainly composed of the Notification Service, which notifies users of timely day-to-day and administrative information using the apps of their choice, and the Inquiry Service, which provides 24/7 inquiry through chatbots and AI speakers.</a:t>
            </a:r>
          </a:p>
          <a:p>
            <a:pPr marL="0" indent="0" algn="l" rtl="0">
              <a:buNone/>
            </a:pPr>
            <a:endParaRPr lang="en-US" altLang="ko-KR" dirty="0"/>
          </a:p>
          <a:p>
            <a:pPr algn="l" rtl="0"/>
            <a:r>
              <a:rPr lang="en-US" b="0" i="0" u="none" baseline="0" dirty="0"/>
              <a:t>The Virtual Assistant Notification Service notifies people of personalized life administrative information such as health checkup dates, customs clearance information for direct purchases from overseas, and traffic fines in advance through private sector apps used by citizens. People can use the service to make payments via bank transfer if necessary.</a:t>
            </a:r>
          </a:p>
          <a:p>
            <a:pPr algn="l" rtl="0"/>
            <a:endParaRPr lang="en-US" altLang="ko-KR" dirty="0"/>
          </a:p>
          <a:p>
            <a:pPr algn="l" rtl="0"/>
            <a:r>
              <a:rPr lang="en-US" b="0" i="0" u="none" baseline="0" dirty="0"/>
              <a:t>The government provides a wide range of administrative information, such as benefits information and notifications. However, it is delivered in different ways depending on the institution or the service involved such as mail, email, and text message. The National Assistant Service allows users to choose which services that they want to be notified, using the app they prefer.</a:t>
            </a:r>
          </a:p>
          <a:p>
            <a:pPr algn="l" rtl="0"/>
            <a:endParaRPr lang="en-US" b="0" i="0" u="none" baseline="0" dirty="0"/>
          </a:p>
          <a:p>
            <a:pPr algn="l" rtl="0"/>
            <a:r>
              <a:rPr lang="en-US" b="0" i="0" u="none" baseline="0" dirty="0"/>
              <a:t>The Inquiry Service allows users to use chatbots to ask questions about administrative services such as civil complaint inquiry, e-customs clearance (overseas direct purchase), and natural recreational forests, or use </a:t>
            </a:r>
          </a:p>
          <a:p>
            <a:pPr algn="l" rtl="0"/>
            <a:r>
              <a:rPr lang="en-US" b="0" i="0" u="none" baseline="0" dirty="0"/>
              <a:t>AI speakers to receive voice notification on civil complaint services</a:t>
            </a:r>
            <a:r>
              <a:rPr lang="en-US" b="0" i="0" u="none" baseline="0" dirty="0" smtClean="0"/>
              <a:t>.</a:t>
            </a:r>
          </a:p>
          <a:p>
            <a:pPr algn="l" rtl="0"/>
            <a:endParaRPr lang="en-US" b="0" i="0" u="none" baseline="0" dirty="0" smtClean="0"/>
          </a:p>
          <a:p>
            <a:pPr algn="l" rtl="0"/>
            <a:r>
              <a:rPr lang="en-US" b="0" i="0" u="none" baseline="0" dirty="0" smtClean="0"/>
              <a:t>Since only </a:t>
            </a:r>
            <a:r>
              <a:rPr lang="en-US" altLang="ko-KR" b="0" i="0" u="none" baseline="0" dirty="0" smtClean="0"/>
              <a:t>The Inquiry </a:t>
            </a:r>
            <a:r>
              <a:rPr lang="en-US" b="0" i="0" u="none" baseline="0" dirty="0" smtClean="0"/>
              <a:t>service uses AI technology among the notification and </a:t>
            </a:r>
            <a:r>
              <a:rPr lang="en-US" altLang="ko-KR" b="0" i="0" u="none" baseline="0" dirty="0" smtClean="0"/>
              <a:t>Inquiry</a:t>
            </a:r>
            <a:r>
              <a:rPr lang="en-US" b="0" i="0" u="none" baseline="0" dirty="0" smtClean="0"/>
              <a:t> services, we will explain the </a:t>
            </a:r>
            <a:r>
              <a:rPr lang="en-US" altLang="ko-KR" b="0" i="0" u="none" baseline="0" dirty="0" smtClean="0"/>
              <a:t>Inquiry</a:t>
            </a:r>
            <a:r>
              <a:rPr lang="en-US" b="0" i="0" u="none" baseline="0" dirty="0" smtClean="0"/>
              <a:t> service in more detail in CHAPTER 3.</a:t>
            </a:r>
            <a:endParaRPr lang="en-US" b="0" i="0" u="none" baseline="0" dirty="0"/>
          </a:p>
        </p:txBody>
      </p:sp>
      <p:sp>
        <p:nvSpPr>
          <p:cNvPr id="4" name="슬라이드 번호 개체 틀 3"/>
          <p:cNvSpPr>
            <a:spLocks noGrp="1"/>
          </p:cNvSpPr>
          <p:nvPr>
            <p:ph type="sldNum" sz="quarter" idx="5"/>
          </p:nvPr>
        </p:nvSpPr>
        <p:spPr/>
        <p:txBody>
          <a:bodyPr/>
          <a:lstStyle/>
          <a:p>
            <a:pPr algn="l" rtl="0"/>
            <a:fld id="{78B60C14-BD65-400B-ABC7-47A88DCD54CD}" type="slidenum">
              <a:rPr/>
              <a:t>3</a:t>
            </a:fld>
            <a:endParaRPr lang="en-US" altLang="en-US" dirty="0"/>
          </a:p>
        </p:txBody>
      </p:sp>
    </p:spTree>
    <p:extLst>
      <p:ext uri="{BB962C8B-B14F-4D97-AF65-F5344CB8AC3E}">
        <p14:creationId xmlns:p14="http://schemas.microsoft.com/office/powerpoint/2010/main" val="298120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rtl="0"/>
            <a:r>
              <a:rPr lang="en-US" b="0" i="0" u="none" baseline="0" dirty="0"/>
              <a:t>2. Virtual Assistant Status and history:</a:t>
            </a:r>
          </a:p>
          <a:p>
            <a:pPr algn="l" rtl="0"/>
            <a:r>
              <a:rPr lang="en-US" b="0" i="0" u="none" baseline="0" dirty="0"/>
              <a:t> - Launched the Intelligent Virtual Assistant Development Project in 2020, launched the service in March 2021, and currently operates more than 70 notification services as of '24</a:t>
            </a:r>
          </a:p>
          <a:p>
            <a:pPr algn="l" rtl="0"/>
            <a:r>
              <a:rPr lang="en-US" b="0" i="0" u="none" baseline="0" dirty="0"/>
              <a:t> - In particular, the 'COVID-19 Vaccination' notification service in 2021 gained traction and response from the entire nation, resulting in a sharp increase in users.</a:t>
            </a:r>
            <a:endParaRPr lang="en-US" altLang="ko-KR" dirty="0"/>
          </a:p>
          <a:p>
            <a:pPr algn="l" rtl="0"/>
            <a:r>
              <a:rPr lang="en-US" b="0" i="0" u="none" baseline="0" dirty="0"/>
              <a:t> - We have added new services and improved features every year (*This year, we added 22 notification services and 13 inquiry services)</a:t>
            </a:r>
          </a:p>
          <a:p>
            <a:endParaRPr lang="en-US" altLang="ko-KR" b="0" dirty="0"/>
          </a:p>
          <a:p>
            <a:pPr marL="0" marR="0" indent="0" algn="l" defTabSz="914400" rtl="0" eaLnBrk="1" fontAlgn="auto" latinLnBrk="1" hangingPunct="1">
              <a:lnSpc>
                <a:spcPct val="100000"/>
              </a:lnSpc>
              <a:spcBef>
                <a:spcPts val="0"/>
              </a:spcBef>
              <a:spcAft>
                <a:spcPts val="0"/>
              </a:spcAft>
              <a:buClrTx/>
              <a:buSzTx/>
              <a:buFontTx/>
              <a:buNone/>
              <a:tabLst/>
              <a:defRPr/>
            </a:pPr>
            <a:r>
              <a:rPr lang="en-US" sz="1200" b="0" i="0" u="none" spc="-41" baseline="0" dirty="0">
                <a:latin typeface="Pretendard ExtraBold" panose="02000903000000020004" pitchFamily="50" charset="-127"/>
                <a:ea typeface="Pretendard ExtraBold" panose="02000903000000020004" pitchFamily="50" charset="-127"/>
                <a:cs typeface="Pretendard ExtraBold" panose="02000903000000020004" pitchFamily="50" charset="-127"/>
              </a:rPr>
              <a:t>(As of Oct. 2024), Virtual Assistant applicants surpassed 16.8 million, and the cumulative number of Virtual Assistant Notifications reached 826.56 </a:t>
            </a:r>
            <a:r>
              <a:rPr lang="en-US" sz="1200" b="0" i="0" u="none" spc="-41" baseline="0" dirty="0" smtClean="0">
                <a:latin typeface="Pretendard ExtraBold" panose="02000903000000020004" pitchFamily="50" charset="-127"/>
                <a:ea typeface="Pretendard ExtraBold" panose="02000903000000020004" pitchFamily="50" charset="-127"/>
                <a:cs typeface="Pretendard ExtraBold" panose="02000903000000020004" pitchFamily="50" charset="-127"/>
              </a:rPr>
              <a:t>million, </a:t>
            </a:r>
            <a:r>
              <a:rPr lang="en-US" altLang="ko-KR" sz="1200" b="0" i="0" u="none" spc="-41" baseline="0" dirty="0" smtClean="0">
                <a:latin typeface="Pretendard ExtraBold" panose="02000903000000020004" pitchFamily="50" charset="-127"/>
                <a:ea typeface="Pretendard ExtraBold" panose="02000903000000020004" pitchFamily="50" charset="-127"/>
                <a:cs typeface="Pretendard ExtraBold" panose="02000903000000020004" pitchFamily="50" charset="-127"/>
              </a:rPr>
              <a:t>the cumulative number of Virtual Assistant inquiry case reached 653 million,  </a:t>
            </a:r>
          </a:p>
          <a:p>
            <a:pPr algn="l" rtl="0"/>
            <a:endParaRPr lang="en-US" sz="1200" b="0" i="0" u="none" spc="-41" baseline="0" dirty="0" smtClean="0">
              <a:latin typeface="Pretendard ExtraBold" panose="02000903000000020004" pitchFamily="50" charset="-127"/>
              <a:ea typeface="Pretendard ExtraBold" panose="02000903000000020004" pitchFamily="50" charset="-127"/>
              <a:cs typeface="Pretendard ExtraBold" panose="02000903000000020004" pitchFamily="50" charset="-127"/>
            </a:endParaRPr>
          </a:p>
          <a:p>
            <a:pPr algn="l" rtl="0"/>
            <a:r>
              <a:rPr lang="en-US" sz="1200" b="0" i="0" u="none" spc="-41" baseline="0" dirty="0" smtClean="0">
                <a:latin typeface="Pretendard ExtraBold" panose="02000903000000020004" pitchFamily="50" charset="-127"/>
                <a:ea typeface="Pretendard ExtraBold" panose="02000903000000020004" pitchFamily="50" charset="-127"/>
                <a:cs typeface="Pretendard ExtraBold" panose="02000903000000020004" pitchFamily="50" charset="-127"/>
              </a:rPr>
              <a:t>※ </a:t>
            </a:r>
            <a:r>
              <a:rPr lang="en-US" sz="1200" b="0" i="0" u="none" spc="-41" baseline="0" dirty="0">
                <a:latin typeface="Pretendard ExtraBold" panose="02000903000000020004" pitchFamily="50" charset="-127"/>
                <a:ea typeface="Pretendard ExtraBold" panose="02000903000000020004" pitchFamily="50" charset="-127"/>
                <a:cs typeface="Pretendard ExtraBold" panose="02000903000000020004" pitchFamily="50" charset="-127"/>
              </a:rPr>
              <a:t>It has become the representative administrative service of the government used by </a:t>
            </a:r>
            <a:r>
              <a:rPr lang="en-US" sz="1200" b="0" i="0" u="none" spc="-41" baseline="0" dirty="0">
                <a:solidFill>
                  <a:srgbClr val="FF0000"/>
                </a:solidFill>
                <a:latin typeface="Pretendard ExtraBold" panose="02000903000000020004" pitchFamily="50" charset="-127"/>
                <a:ea typeface="Pretendard ExtraBold" panose="02000903000000020004" pitchFamily="50" charset="-127"/>
                <a:cs typeface="Pretendard ExtraBold" panose="02000903000000020004" pitchFamily="50" charset="-127"/>
              </a:rPr>
              <a:t>more than one out of every three people </a:t>
            </a:r>
            <a:r>
              <a:rPr lang="en-US" sz="1200" b="0" i="0" u="none" spc="-41" baseline="0" dirty="0">
                <a:latin typeface="Pretendard ExtraBold" panose="02000903000000020004" pitchFamily="50" charset="-127"/>
                <a:ea typeface="Pretendard ExtraBold" panose="02000903000000020004" pitchFamily="50" charset="-127"/>
                <a:cs typeface="Pretendard ExtraBold" panose="02000903000000020004" pitchFamily="50" charset="-127"/>
              </a:rPr>
              <a:t>in South Korea </a:t>
            </a:r>
            <a:r>
              <a:rPr lang="en-US" sz="1200" b="0" i="0" u="none" spc="-41" baseline="0" dirty="0">
                <a:solidFill>
                  <a:schemeClr val="accent1"/>
                </a:solidFill>
                <a:latin typeface="Pretendard ExtraBold" panose="02000903000000020004" pitchFamily="50" charset="-127"/>
                <a:ea typeface="Pretendard ExtraBold" panose="02000903000000020004" pitchFamily="50" charset="-127"/>
                <a:cs typeface="Pretendard ExtraBold" panose="02000903000000020004" pitchFamily="50" charset="-127"/>
              </a:rPr>
              <a:t>(* Korea’s population in 2023: 51.33 million).</a:t>
            </a:r>
            <a:endParaRPr lang="en-US" altLang="en-US" b="0" dirty="0">
              <a:solidFill>
                <a:schemeClr val="accent1"/>
              </a:solidFill>
            </a:endParaRPr>
          </a:p>
        </p:txBody>
      </p:sp>
      <p:sp>
        <p:nvSpPr>
          <p:cNvPr id="4" name="슬라이드 번호 개체 틀 3"/>
          <p:cNvSpPr>
            <a:spLocks noGrp="1"/>
          </p:cNvSpPr>
          <p:nvPr>
            <p:ph type="sldNum" sz="quarter" idx="5"/>
          </p:nvPr>
        </p:nvSpPr>
        <p:spPr/>
        <p:txBody>
          <a:bodyPr/>
          <a:lstStyle/>
          <a:p>
            <a:pPr algn="l" rtl="0"/>
            <a:fld id="{78B60C14-BD65-400B-ABC7-47A88DCD54CD}" type="slidenum">
              <a:rPr/>
              <a:t>4</a:t>
            </a:fld>
            <a:endParaRPr lang="en-US" altLang="en-US"/>
          </a:p>
        </p:txBody>
      </p:sp>
    </p:spTree>
    <p:extLst>
      <p:ext uri="{BB962C8B-B14F-4D97-AF65-F5344CB8AC3E}">
        <p14:creationId xmlns:p14="http://schemas.microsoft.com/office/powerpoint/2010/main" val="183330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rtl="0">
              <a:defRPr/>
            </a:pPr>
            <a:r>
              <a:rPr lang="en-US" sz="1200" b="0" i="0" u="none" spc="-16" baseline="0" dirty="0">
                <a:latin typeface="Pretendard" panose="02000503000000020004" pitchFamily="2" charset="-127"/>
                <a:ea typeface="Pretendard" panose="02000503000000020004" pitchFamily="2" charset="-127"/>
                <a:cs typeface="Pretendard" panose="02000503000000020004" pitchFamily="2" charset="-127"/>
              </a:rPr>
              <a:t>In just over three years since its launch in March 2021, the Virtual Assistant Service has achieved a stellar growth, surpassing 16 million Notification Service members</a:t>
            </a:r>
            <a:r>
              <a:rPr lang="en-US" sz="1200" b="0" i="0" u="none" spc="-16" baseline="0" dirty="0" smtClean="0">
                <a:latin typeface="Pretendard" panose="02000503000000020004" pitchFamily="2" charset="-127"/>
                <a:ea typeface="Pretendard" panose="02000503000000020004" pitchFamily="2" charset="-127"/>
                <a:cs typeface="Pretendard" panose="02000503000000020004" pitchFamily="2" charset="-127"/>
              </a:rPr>
              <a:t>.</a:t>
            </a:r>
            <a:endParaRPr lang="en-US" sz="1200" b="0" i="0" u="none" spc="-16" baseline="0" dirty="0">
              <a:latin typeface="Pretendard" panose="02000503000000020004" pitchFamily="2" charset="-127"/>
              <a:ea typeface="Pretendard" panose="02000503000000020004" pitchFamily="2" charset="-127"/>
              <a:cs typeface="Pretendard" panose="02000503000000020004" pitchFamily="2" charset="-127"/>
            </a:endParaRPr>
          </a:p>
        </p:txBody>
      </p:sp>
      <p:sp>
        <p:nvSpPr>
          <p:cNvPr id="4" name="슬라이드 번호 개체 틀 3"/>
          <p:cNvSpPr>
            <a:spLocks noGrp="1"/>
          </p:cNvSpPr>
          <p:nvPr>
            <p:ph type="sldNum" sz="quarter" idx="5"/>
          </p:nvPr>
        </p:nvSpPr>
        <p:spPr/>
        <p:txBody>
          <a:bodyPr/>
          <a:lstStyle/>
          <a:p>
            <a:pPr algn="l" rtl="0"/>
            <a:fld id="{78B60C14-BD65-400B-ABC7-47A88DCD54CD}" type="slidenum">
              <a:rPr/>
              <a:t>5</a:t>
            </a:fld>
            <a:endParaRPr lang="en-US" altLang="en-US" dirty="0"/>
          </a:p>
        </p:txBody>
      </p:sp>
    </p:spTree>
    <p:extLst>
      <p:ext uri="{BB962C8B-B14F-4D97-AF65-F5344CB8AC3E}">
        <p14:creationId xmlns:p14="http://schemas.microsoft.com/office/powerpoint/2010/main" val="77210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국민비서 상담서비스는  국민이 행정 및</a:t>
            </a:r>
            <a:r>
              <a:rPr lang="ko-KR" altLang="en-US" baseline="0" dirty="0" smtClean="0"/>
              <a:t> 공공서비스에 대한 문의를 </a:t>
            </a:r>
            <a:r>
              <a:rPr lang="en-US" altLang="ko-KR" baseline="0" dirty="0" smtClean="0"/>
              <a:t>24</a:t>
            </a:r>
            <a:r>
              <a:rPr lang="ko-KR" altLang="en-US" baseline="0" dirty="0" smtClean="0"/>
              <a:t>시간 지원하는 </a:t>
            </a:r>
            <a:r>
              <a:rPr lang="en-US" altLang="ko-KR" baseline="0" dirty="0" smtClean="0"/>
              <a:t>AI</a:t>
            </a:r>
            <a:r>
              <a:rPr lang="ko-KR" altLang="en-US" baseline="0" dirty="0" smtClean="0"/>
              <a:t>기반 서비스입니다</a:t>
            </a:r>
            <a:r>
              <a:rPr lang="en-US" altLang="ko-KR" baseline="0" dirty="0" smtClean="0"/>
              <a:t>.</a:t>
            </a:r>
          </a:p>
          <a:p>
            <a:endParaRPr lang="en-US" altLang="ko-KR" baseline="0" dirty="0" smtClean="0"/>
          </a:p>
          <a:p>
            <a:r>
              <a:rPr lang="ko-KR" altLang="en-US" baseline="0" dirty="0" smtClean="0"/>
              <a:t>이 서비스는 자연어처리</a:t>
            </a:r>
            <a:r>
              <a:rPr lang="en-US" altLang="ko-KR" baseline="0" dirty="0" smtClean="0"/>
              <a:t>(NLP)</a:t>
            </a:r>
            <a:r>
              <a:rPr lang="ko-KR" altLang="en-US" baseline="0" dirty="0" smtClean="0"/>
              <a:t>기술을 활용하여 사용자의 질문을 이해하고 적절한 답변을  제공합니다</a:t>
            </a:r>
            <a:r>
              <a:rPr lang="en-US" altLang="ko-KR" baseline="0" dirty="0" smtClean="0"/>
              <a:t>.</a:t>
            </a:r>
          </a:p>
          <a:p>
            <a:endParaRPr lang="en-US" altLang="ko-KR" baseline="0" dirty="0" smtClean="0"/>
          </a:p>
          <a:p>
            <a:r>
              <a:rPr lang="ko-KR" altLang="en-US" baseline="0" dirty="0" smtClean="0"/>
              <a:t>특히 </a:t>
            </a:r>
            <a:r>
              <a:rPr lang="ko-KR" altLang="en-US" baseline="0" dirty="0" err="1" smtClean="0"/>
              <a:t>구글에서</a:t>
            </a:r>
            <a:r>
              <a:rPr lang="ko-KR" altLang="en-US" baseline="0" dirty="0" smtClean="0"/>
              <a:t> 개발한 </a:t>
            </a:r>
            <a:r>
              <a:rPr lang="en-US" altLang="ko-KR" baseline="0" dirty="0" smtClean="0"/>
              <a:t>BERT</a:t>
            </a:r>
            <a:r>
              <a:rPr lang="ko-KR" altLang="en-US" baseline="0" dirty="0" smtClean="0"/>
              <a:t>모델이 핵심 기술로 활용되고 있습니다</a:t>
            </a:r>
            <a:r>
              <a:rPr lang="en-US" altLang="ko-KR" baseline="0" dirty="0" smtClean="0"/>
              <a:t>.</a:t>
            </a:r>
          </a:p>
          <a:p>
            <a:endParaRPr lang="en-US" altLang="ko-KR" baseline="0" dirty="0" smtClean="0"/>
          </a:p>
          <a:p>
            <a:r>
              <a:rPr lang="en-US" altLang="ko-KR" baseline="0" dirty="0" smtClean="0"/>
              <a:t>The National Secretary Consultation Service is an AI-based service that provides 24-hour support for citizens' inquiries about administrative and public </a:t>
            </a:r>
            <a:r>
              <a:rPr lang="en-US" altLang="ko-KR" baseline="0" dirty="0" err="1" smtClean="0"/>
              <a:t>services.This</a:t>
            </a:r>
            <a:r>
              <a:rPr lang="en-US" altLang="ko-KR" baseline="0" dirty="0" smtClean="0"/>
              <a:t> service uses (NLP) technology to understand the user's question and provide an appropriate </a:t>
            </a:r>
            <a:r>
              <a:rPr lang="en-US" altLang="ko-KR" baseline="0" dirty="0" err="1" smtClean="0"/>
              <a:t>answer.In</a:t>
            </a:r>
            <a:r>
              <a:rPr lang="en-US" altLang="ko-KR" baseline="0" dirty="0" smtClean="0"/>
              <a:t> particular, the BERT model developed by Google is used as the core technology.</a:t>
            </a:r>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6</a:t>
            </a:fld>
            <a:endParaRPr lang="ko-KR" altLang="en-US"/>
          </a:p>
        </p:txBody>
      </p:sp>
    </p:spTree>
    <p:extLst>
      <p:ext uri="{BB962C8B-B14F-4D97-AF65-F5344CB8AC3E}">
        <p14:creationId xmlns:p14="http://schemas.microsoft.com/office/powerpoint/2010/main" val="96752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Let me briefly explain NLP and BERT.</a:t>
            </a:r>
          </a:p>
          <a:p>
            <a:endParaRPr lang="en-US" altLang="ko-KR" dirty="0" smtClean="0"/>
          </a:p>
          <a:p>
            <a:r>
              <a:rPr lang="en-US" altLang="ko-KR" dirty="0" smtClean="0"/>
              <a:t>NLP refers to the totality of technologies that enable machines to understand, generate, and interact with human language.</a:t>
            </a:r>
          </a:p>
          <a:p>
            <a:endParaRPr lang="en-US" altLang="ko-KR" dirty="0" smtClean="0"/>
          </a:p>
          <a:p>
            <a:r>
              <a:rPr lang="en-US" altLang="ko-KR" dirty="0" smtClean="0"/>
              <a:t>As you can see on the screen, the process of delivering, </a:t>
            </a:r>
            <a:r>
              <a:rPr lang="en-US" altLang="ko-KR" dirty="0" err="1" smtClean="0"/>
              <a:t>enconding</a:t>
            </a:r>
            <a:r>
              <a:rPr lang="en-US" altLang="ko-KR" dirty="0" smtClean="0"/>
              <a:t>,</a:t>
            </a:r>
            <a:r>
              <a:rPr lang="en-US" altLang="ko-KR" baseline="0" dirty="0" smtClean="0"/>
              <a:t> receiving</a:t>
            </a:r>
            <a:r>
              <a:rPr lang="en-US" altLang="ko-KR" dirty="0" smtClean="0"/>
              <a:t> and decoding messages so that computers can understand human language takes place.</a:t>
            </a:r>
          </a:p>
          <a:p>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7</a:t>
            </a:fld>
            <a:endParaRPr lang="ko-KR" altLang="en-US"/>
          </a:p>
        </p:txBody>
      </p:sp>
    </p:spTree>
    <p:extLst>
      <p:ext uri="{BB962C8B-B14F-4D97-AF65-F5344CB8AC3E}">
        <p14:creationId xmlns:p14="http://schemas.microsoft.com/office/powerpoint/2010/main" val="18386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bert</a:t>
            </a:r>
            <a:r>
              <a:rPr lang="en-US" altLang="ko-KR" dirty="0" smtClean="0"/>
              <a:t> is a natural language processing model released by Google in 2018. It is a transformer-based model designed to understand context in both directions. </a:t>
            </a:r>
          </a:p>
          <a:p>
            <a:endParaRPr lang="en-US" altLang="ko-KR" dirty="0" smtClean="0"/>
          </a:p>
          <a:p>
            <a:r>
              <a:rPr lang="en-US" altLang="ko-KR" dirty="0" err="1" smtClean="0"/>
              <a:t>bert</a:t>
            </a:r>
            <a:r>
              <a:rPr lang="en-US" altLang="ko-KR" dirty="0" smtClean="0"/>
              <a:t> is pre-trained on a large amount of text data. Then, the pre-trained </a:t>
            </a:r>
            <a:r>
              <a:rPr lang="en-US" altLang="ko-KR" dirty="0" err="1" smtClean="0"/>
              <a:t>bert</a:t>
            </a:r>
            <a:r>
              <a:rPr lang="en-US" altLang="ko-KR" dirty="0" smtClean="0"/>
              <a:t> is transferred to a specific task.</a:t>
            </a:r>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8</a:t>
            </a:fld>
            <a:endParaRPr lang="ko-KR" altLang="en-US"/>
          </a:p>
        </p:txBody>
      </p:sp>
    </p:spTree>
    <p:extLst>
      <p:ext uri="{BB962C8B-B14F-4D97-AF65-F5344CB8AC3E}">
        <p14:creationId xmlns:p14="http://schemas.microsoft.com/office/powerpoint/2010/main" val="24113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b="1" spc="-63" dirty="0" smtClean="0">
                <a:ln>
                  <a:solidFill>
                    <a:prstClr val="white">
                      <a:alpha val="0"/>
                    </a:prstClr>
                  </a:solidFill>
                </a:ln>
                <a:latin typeface="나눔스퀘어 Bold" panose="020B0600000101010101" pitchFamily="50" charset="-127"/>
                <a:ea typeface="나눔스퀘어 Bold" panose="020B0600000101010101" pitchFamily="50" charset="-127"/>
              </a:rPr>
              <a:t>이제 이 기술들을 이용한 국민비서 상담서비스의 작동방식을 </a:t>
            </a:r>
            <a:r>
              <a:rPr lang="ko-KR" altLang="en-US" sz="1200" b="1" spc="-63" dirty="0" err="1" smtClean="0">
                <a:ln>
                  <a:solidFill>
                    <a:prstClr val="white">
                      <a:alpha val="0"/>
                    </a:prstClr>
                  </a:solidFill>
                </a:ln>
                <a:latin typeface="나눔스퀘어 Bold" panose="020B0600000101010101" pitchFamily="50" charset="-127"/>
                <a:ea typeface="나눔스퀘어 Bold" panose="020B0600000101010101" pitchFamily="50" charset="-127"/>
              </a:rPr>
              <a:t>설명드리겠습니다</a:t>
            </a:r>
            <a:r>
              <a:rPr lang="en-US" altLang="ko-KR" sz="1200" b="1" spc="-63" dirty="0" smtClean="0">
                <a:ln>
                  <a:solidFill>
                    <a:prstClr val="white">
                      <a:alpha val="0"/>
                    </a:prstClr>
                  </a:solidFill>
                </a:ln>
                <a:latin typeface="나눔스퀘어 Bold" panose="020B0600000101010101" pitchFamily="50" charset="-127"/>
                <a:ea typeface="나눔스퀘어 Bold" panose="020B0600000101010101" pitchFamily="50" charset="-127"/>
              </a:rPr>
              <a: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dirty="0" smtClean="0"/>
              <a:t>Now, I will explain how virtual</a:t>
            </a:r>
            <a:r>
              <a:rPr lang="en-US" altLang="ko-KR" b="1" baseline="0" dirty="0" smtClean="0"/>
              <a:t> </a:t>
            </a:r>
            <a:r>
              <a:rPr lang="en-US" altLang="ko-KR" b="1" baseline="0" dirty="0" err="1" smtClean="0"/>
              <a:t>assistna</a:t>
            </a:r>
            <a:r>
              <a:rPr lang="en-US" altLang="ko-KR" b="1" baseline="0" dirty="0" smtClean="0"/>
              <a:t> inquiry service </a:t>
            </a:r>
            <a:r>
              <a:rPr lang="en-US" altLang="ko-KR" b="1" dirty="0" smtClean="0"/>
              <a:t>using these technologies works.</a:t>
            </a:r>
            <a:endParaRPr lang="en-US" altLang="ko-KR" dirty="0" smtClean="0"/>
          </a:p>
          <a:p>
            <a:endParaRPr lang="en-US" altLang="ko-KR" sz="1200" b="1" spc="-63" dirty="0" smtClean="0">
              <a:ln>
                <a:solidFill>
                  <a:prstClr val="white">
                    <a:alpha val="0"/>
                  </a:prstClr>
                </a:solidFill>
              </a:ln>
              <a:latin typeface="나눔스퀘어 Bold" panose="020B0600000101010101" pitchFamily="50" charset="-127"/>
              <a:ea typeface="나눔스퀘어 Bold" panose="020B0600000101010101" pitchFamily="50" charset="-127"/>
            </a:endParaRPr>
          </a:p>
          <a:p>
            <a:r>
              <a:rPr lang="en-US" altLang="ko-KR" sz="1200" b="1" spc="-63" dirty="0" smtClean="0">
                <a:ln>
                  <a:solidFill>
                    <a:prstClr val="white">
                      <a:alpha val="0"/>
                    </a:prstClr>
                  </a:solidFill>
                </a:ln>
                <a:latin typeface="나눔스퀘어 Bold" panose="020B0600000101010101" pitchFamily="50" charset="-127"/>
                <a:ea typeface="나눔스퀘어 Bold" panose="020B0600000101010101" pitchFamily="50" charset="-127"/>
              </a:rPr>
              <a:t>Virtual</a:t>
            </a:r>
            <a:r>
              <a:rPr lang="en-US" altLang="ko-KR" sz="1200" b="1" spc="-63" baseline="0" dirty="0" smtClean="0">
                <a:ln>
                  <a:solidFill>
                    <a:prstClr val="white">
                      <a:alpha val="0"/>
                    </a:prstClr>
                  </a:solidFill>
                </a:ln>
                <a:latin typeface="나눔스퀘어 Bold" panose="020B0600000101010101" pitchFamily="50" charset="-127"/>
                <a:ea typeface="나눔스퀘어 Bold" panose="020B0600000101010101" pitchFamily="50" charset="-127"/>
              </a:rPr>
              <a:t> assistant </a:t>
            </a:r>
            <a:r>
              <a:rPr lang="en-US" altLang="ko-KR" sz="1200" b="1" spc="-63" baseline="0" dirty="0" err="1" smtClean="0">
                <a:ln>
                  <a:solidFill>
                    <a:prstClr val="white">
                      <a:alpha val="0"/>
                    </a:prstClr>
                  </a:solidFill>
                </a:ln>
                <a:latin typeface="나눔스퀘어 Bold" panose="020B0600000101010101" pitchFamily="50" charset="-127"/>
                <a:ea typeface="나눔스퀘어 Bold" panose="020B0600000101010101" pitchFamily="50" charset="-127"/>
              </a:rPr>
              <a:t>inquriy</a:t>
            </a:r>
            <a:r>
              <a:rPr lang="en-US" altLang="ko-KR" sz="1200" b="1" spc="-63" baseline="0" dirty="0" smtClean="0">
                <a:ln>
                  <a:solidFill>
                    <a:prstClr val="white">
                      <a:alpha val="0"/>
                    </a:prstClr>
                  </a:solidFill>
                </a:ln>
                <a:latin typeface="나눔스퀘어 Bold" panose="020B0600000101010101" pitchFamily="50" charset="-127"/>
                <a:ea typeface="나눔스퀘어 Bold" panose="020B0600000101010101" pitchFamily="50" charset="-127"/>
              </a:rPr>
              <a:t> services</a:t>
            </a:r>
            <a:r>
              <a:rPr lang="ko-KR" altLang="en-US" sz="1200" b="1" spc="-63" dirty="0" smtClean="0">
                <a:ln>
                  <a:solidFill>
                    <a:prstClr val="white">
                      <a:alpha val="0"/>
                    </a:prstClr>
                  </a:solidFill>
                </a:ln>
                <a:latin typeface="나눔스퀘어 Bold" panose="020B0600000101010101" pitchFamily="50" charset="-127"/>
                <a:ea typeface="나눔스퀘어 Bold" panose="020B0600000101010101" pitchFamily="50" charset="-127"/>
              </a:rPr>
              <a:t> </a:t>
            </a:r>
            <a:r>
              <a:rPr lang="en-US" altLang="ko-KR" sz="1200" b="1" spc="-63" dirty="0" smtClean="0">
                <a:ln>
                  <a:solidFill>
                    <a:prstClr val="white">
                      <a:alpha val="0"/>
                    </a:prstClr>
                  </a:solidFill>
                </a:ln>
                <a:latin typeface="나눔스퀘어 Bold" panose="020B0600000101010101" pitchFamily="50" charset="-127"/>
                <a:ea typeface="나눔스퀘어 Bold" panose="020B0600000101010101" pitchFamily="50" charset="-127"/>
              </a:rPr>
              <a:t> </a:t>
            </a:r>
            <a:r>
              <a:rPr lang="ko-KR" altLang="en-US" sz="1200" b="1" spc="-63" dirty="0" smtClean="0">
                <a:ln>
                  <a:solidFill>
                    <a:prstClr val="white">
                      <a:alpha val="0"/>
                    </a:prstClr>
                  </a:solidFill>
                </a:ln>
                <a:latin typeface="나눔스퀘어 Bold" panose="020B0600000101010101" pitchFamily="50" charset="-127"/>
                <a:ea typeface="나눔스퀘어 Bold" panose="020B0600000101010101" pitchFamily="50" charset="-127"/>
              </a:rPr>
              <a:t>consists of </a:t>
            </a:r>
            <a:r>
              <a:rPr lang="en-US" altLang="ko-KR" sz="1200" b="1" spc="-63" dirty="0" smtClean="0">
                <a:ln>
                  <a:solidFill>
                    <a:prstClr val="white">
                      <a:alpha val="0"/>
                    </a:prstClr>
                  </a:solidFill>
                </a:ln>
                <a:latin typeface="나눔스퀘어 Bold" panose="020B0600000101010101" pitchFamily="50" charset="-127"/>
                <a:ea typeface="나눔스퀘어 Bold" panose="020B0600000101010101" pitchFamily="50" charset="-127"/>
              </a:rPr>
              <a:t>a</a:t>
            </a:r>
            <a:r>
              <a:rPr lang="ko-KR" altLang="en-US" sz="1200" b="1" spc="-63" dirty="0" smtClean="0">
                <a:ln>
                  <a:solidFill>
                    <a:prstClr val="white">
                      <a:alpha val="0"/>
                    </a:prstClr>
                  </a:solidFill>
                </a:ln>
                <a:latin typeface="나눔스퀘어 Bold" panose="020B0600000101010101" pitchFamily="50" charset="-127"/>
                <a:ea typeface="나눔스퀘어 Bold" panose="020B0600000101010101" pitchFamily="50" charset="-127"/>
              </a:rPr>
              <a:t> common chatbot and an </a:t>
            </a:r>
            <a:r>
              <a:rPr lang="en-US" altLang="ko-KR" sz="1200" b="1" spc="-63" dirty="0" smtClean="0">
                <a:ln>
                  <a:solidFill>
                    <a:prstClr val="white">
                      <a:alpha val="0"/>
                    </a:prstClr>
                  </a:solidFill>
                </a:ln>
                <a:latin typeface="나눔스퀘어 Bold" panose="020B0600000101010101" pitchFamily="50" charset="-127"/>
                <a:ea typeface="나눔스퀘어 Bold" panose="020B0600000101010101" pitchFamily="50" charset="-127"/>
              </a:rPr>
              <a:t>service</a:t>
            </a:r>
            <a:r>
              <a:rPr lang="en-US" altLang="ko-KR" sz="1200" b="1" spc="-63" baseline="0" dirty="0" smtClean="0">
                <a:ln>
                  <a:solidFill>
                    <a:prstClr val="white">
                      <a:alpha val="0"/>
                    </a:prstClr>
                  </a:solidFill>
                </a:ln>
                <a:latin typeface="나눔스퀘어 Bold" panose="020B0600000101010101" pitchFamily="50" charset="-127"/>
                <a:ea typeface="나눔스퀘어 Bold" panose="020B0600000101010101" pitchFamily="50" charset="-127"/>
              </a:rPr>
              <a:t> </a:t>
            </a:r>
            <a:r>
              <a:rPr lang="ko-KR" altLang="en-US" sz="1200" b="1" spc="-63" dirty="0" smtClean="0">
                <a:ln>
                  <a:solidFill>
                    <a:prstClr val="white">
                      <a:alpha val="0"/>
                    </a:prstClr>
                  </a:solidFill>
                </a:ln>
                <a:latin typeface="나눔스퀘어 Bold" panose="020B0600000101010101" pitchFamily="50" charset="-127"/>
                <a:ea typeface="나눔스퀘어 Bold" panose="020B0600000101010101" pitchFamily="50" charset="-127"/>
              </a:rPr>
              <a:t>chatbot</a:t>
            </a:r>
            <a:endParaRPr lang="en-US" altLang="ko-KR" sz="1200" b="1" spc="-63" dirty="0" smtClean="0">
              <a:ln>
                <a:solidFill>
                  <a:prstClr val="white">
                    <a:alpha val="0"/>
                  </a:prstClr>
                </a:solidFill>
              </a:ln>
              <a:latin typeface="나눔스퀘어 Bold" panose="020B0600000101010101" pitchFamily="50" charset="-127"/>
              <a:ea typeface="나눔스퀘어 Bold" panose="020B0600000101010101" pitchFamily="50" charset="-127"/>
            </a:endParaRPr>
          </a:p>
          <a:p>
            <a:endParaRPr lang="en-US" altLang="ko-KR" sz="1200" b="1" spc="-63" dirty="0" smtClean="0">
              <a:ln>
                <a:solidFill>
                  <a:prstClr val="white">
                    <a:alpha val="0"/>
                  </a:prstClr>
                </a:solidFill>
              </a:ln>
              <a:latin typeface="나눔스퀘어 Bold" panose="020B0600000101010101" pitchFamily="50" charset="-127"/>
              <a:ea typeface="나눔스퀘어 Bold" panose="020B0600000101010101" pitchFamily="50" charset="-127"/>
            </a:endParaRPr>
          </a:p>
          <a:p>
            <a:r>
              <a:rPr lang="en-US" altLang="ko-KR" sz="1200" b="1" spc="-63" dirty="0" smtClean="0">
                <a:ln>
                  <a:solidFill>
                    <a:prstClr val="white">
                      <a:alpha val="0"/>
                    </a:prstClr>
                  </a:solidFill>
                </a:ln>
                <a:latin typeface="나눔스퀘어 Bold" panose="020B0600000101010101" pitchFamily="50" charset="-127"/>
                <a:ea typeface="나눔스퀘어 Bold" panose="020B0600000101010101" pitchFamily="50" charset="-127"/>
              </a:rPr>
              <a:t>The common </a:t>
            </a:r>
            <a:r>
              <a:rPr lang="en-US" altLang="ko-KR" sz="1200" b="1" spc="-63" dirty="0" err="1" smtClean="0">
                <a:ln>
                  <a:solidFill>
                    <a:prstClr val="white">
                      <a:alpha val="0"/>
                    </a:prstClr>
                  </a:solidFill>
                </a:ln>
                <a:latin typeface="나눔스퀘어 Bold" panose="020B0600000101010101" pitchFamily="50" charset="-127"/>
                <a:ea typeface="나눔스퀘어 Bold" panose="020B0600000101010101" pitchFamily="50" charset="-127"/>
              </a:rPr>
              <a:t>chatbot</a:t>
            </a:r>
            <a:r>
              <a:rPr lang="en-US" altLang="ko-KR" sz="1200" b="1" spc="-63" dirty="0" smtClean="0">
                <a:ln>
                  <a:solidFill>
                    <a:prstClr val="white">
                      <a:alpha val="0"/>
                    </a:prstClr>
                  </a:solidFill>
                </a:ln>
                <a:latin typeface="나눔스퀘어 Bold" panose="020B0600000101010101" pitchFamily="50" charset="-127"/>
                <a:ea typeface="나눔스퀘어 Bold" panose="020B0600000101010101" pitchFamily="50" charset="-127"/>
              </a:rPr>
              <a:t> is the initial screen of the National Secretary Consultation Service, which displays a welcome greeting and a guide menu.</a:t>
            </a:r>
          </a:p>
          <a:p>
            <a:endParaRPr lang="en-US" altLang="ko-KR" sz="1200" b="1" spc="-63" dirty="0" smtClean="0">
              <a:ln>
                <a:solidFill>
                  <a:prstClr val="white">
                    <a:alpha val="0"/>
                  </a:prstClr>
                </a:solidFill>
              </a:ln>
              <a:ea typeface="나눔스퀘어 Bold" panose="020B0600000101010101" pitchFamily="50" charset="-127"/>
            </a:endParaRPr>
          </a:p>
          <a:p>
            <a:r>
              <a:rPr lang="en-US" altLang="ko-KR" sz="1200" b="1" spc="-63" dirty="0" smtClean="0">
                <a:ln>
                  <a:solidFill>
                    <a:prstClr val="white">
                      <a:alpha val="0"/>
                    </a:prstClr>
                  </a:solidFill>
                </a:ln>
                <a:ea typeface="나눔스퀘어 Bold" panose="020B0600000101010101" pitchFamily="50" charset="-127"/>
              </a:rPr>
              <a:t>And when a user decides on one of the various consultation services by selecting a menu or entering a word, they are directed to the corresponding </a:t>
            </a:r>
            <a:r>
              <a:rPr lang="en-US" altLang="ko-KR" sz="1200" b="1" spc="-63" dirty="0" err="1" smtClean="0">
                <a:ln>
                  <a:solidFill>
                    <a:prstClr val="white">
                      <a:alpha val="0"/>
                    </a:prstClr>
                  </a:solidFill>
                </a:ln>
                <a:ea typeface="나눔스퀘어 Bold" panose="020B0600000101010101" pitchFamily="50" charset="-127"/>
              </a:rPr>
              <a:t>chatbot</a:t>
            </a:r>
            <a:r>
              <a:rPr lang="en-US" altLang="ko-KR" sz="1200" b="1" spc="-63" dirty="0" smtClean="0">
                <a:ln>
                  <a:solidFill>
                    <a:prstClr val="white">
                      <a:alpha val="0"/>
                    </a:prstClr>
                  </a:solidFill>
                </a:ln>
                <a:ea typeface="나눔스퀘어 Bold" panose="020B0600000101010101" pitchFamily="50" charset="-127"/>
              </a:rPr>
              <a:t>.</a:t>
            </a:r>
          </a:p>
          <a:p>
            <a:endParaRPr lang="ko-KR" altLang="en-US" dirty="0"/>
          </a:p>
        </p:txBody>
      </p:sp>
      <p:sp>
        <p:nvSpPr>
          <p:cNvPr id="4" name="슬라이드 번호 개체 틀 3"/>
          <p:cNvSpPr>
            <a:spLocks noGrp="1"/>
          </p:cNvSpPr>
          <p:nvPr>
            <p:ph type="sldNum" sz="quarter" idx="10"/>
          </p:nvPr>
        </p:nvSpPr>
        <p:spPr/>
        <p:txBody>
          <a:bodyPr/>
          <a:lstStyle/>
          <a:p>
            <a:fld id="{78B60C14-BD65-400B-ABC7-47A88DCD54CD}" type="slidenum">
              <a:rPr lang="ko-KR" altLang="en-US" smtClean="0"/>
              <a:t>9</a:t>
            </a:fld>
            <a:endParaRPr lang="ko-KR" altLang="en-US"/>
          </a:p>
        </p:txBody>
      </p:sp>
    </p:spTree>
    <p:extLst>
      <p:ext uri="{BB962C8B-B14F-4D97-AF65-F5344CB8AC3E}">
        <p14:creationId xmlns:p14="http://schemas.microsoft.com/office/powerpoint/2010/main" val="110914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ko-KR" altLang="en-US"/>
              <a:t>마스터 제목 스타일 편집</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82B13CBA-5D0D-4E67-9937-B2DBAD829969}" type="datetime1">
              <a:rPr lang="ko-KR" altLang="en-US" smtClean="0"/>
              <a:t>2024-12-01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1648603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제목 및 캡션">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ko-KR" altLang="en-US"/>
              <a:t>마스터 제목 스타일 편집</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C5C6E463-A616-435B-996A-76BC803C04B5}" type="datetime1">
              <a:rPr lang="ko-KR" altLang="en-US" smtClean="0"/>
              <a:t>2024-12-01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309815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캡션 있는 인용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ko-KR" altLang="en-US"/>
              <a:t>마스터 제목 스타일 편집</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 편집</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345DF76F-1420-42F7-8A1B-74243EAA7784}" type="datetime1">
              <a:rPr lang="ko-KR" altLang="en-US" smtClean="0"/>
              <a:t>2024-12-01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BDABAFB-C3AC-492A-B8FB-DC38191634D8}" type="slidenum">
              <a:rPr lang="ko-KR" altLang="en-US" smtClean="0"/>
              <a:t>‹#›</a:t>
            </a:fld>
            <a:endParaRPr lang="ko-KR"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0860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명함">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ko-KR" altLang="en-US"/>
              <a:t>마스터 제목 스타일 편집</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5EB49F05-632D-4DEC-BC2F-3B97EF9EC49B}" type="datetime1">
              <a:rPr lang="ko-KR" altLang="en-US" smtClean="0"/>
              <a:t>2024-12-01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1675569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인용문 있는 명함">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ko-KR" altLang="en-US"/>
              <a:t>마스터 제목 스타일 편집</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 편집</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92263CE6-E4F2-4926-A7E8-DEAB748EAAB7}" type="datetime1">
              <a:rPr lang="ko-KR" altLang="en-US" smtClean="0"/>
              <a:t>2024-12-01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BDABAFB-C3AC-492A-B8FB-DC38191634D8}" type="slidenum">
              <a:rPr lang="ko-KR" altLang="en-US" smtClean="0"/>
              <a:t>‹#›</a:t>
            </a:fld>
            <a:endParaRPr lang="ko-KR"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2558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참 또는 거짓">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ko-KR" altLang="en-US"/>
              <a:t>마스터 제목 스타일 편집</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 편집</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530D7A12-1FEE-4F63-94E1-8A8C59BCE5AE}" type="datetime1">
              <a:rPr lang="ko-KR" altLang="en-US" smtClean="0"/>
              <a:t>2024-12-01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1098493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D853807B-964A-4841-87B6-95F5D72C0ED4}" type="datetime1">
              <a:rPr lang="ko-KR" altLang="en-US" smtClean="0"/>
              <a:t>2024-12-01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350990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B8F44612-4653-41BD-86FF-802F0DD304DA}" type="datetime1">
              <a:rPr lang="ko-KR" altLang="en-US" smtClean="0"/>
              <a:t>2024-12-01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411767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10"/>
          </p:nvPr>
        </p:nvSpPr>
        <p:spPr/>
        <p:txBody>
          <a:bodyPr/>
          <a:lstStyle/>
          <a:p>
            <a:fld id="{A3DE8E37-CA1D-4818-863E-F78EA620B303}" type="datetime1">
              <a:rPr lang="ko-KR" altLang="en-US" smtClean="0"/>
              <a:t>2024-12-01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a:xfrm>
            <a:off x="11297287" y="6343114"/>
            <a:ext cx="683339" cy="365125"/>
          </a:xfrm>
        </p:spPr>
        <p:txBody>
          <a:bodyPr/>
          <a:lstStyle>
            <a:lvl1pPr>
              <a:defRPr sz="1200">
                <a:solidFill>
                  <a:srgbClr val="22065A"/>
                </a:solidFill>
              </a:defRPr>
            </a:lvl1pPr>
          </a:lstStyle>
          <a:p>
            <a:r>
              <a:rPr lang="en-US" altLang="ko-KR" dirty="0"/>
              <a:t>-</a:t>
            </a:r>
            <a:fld id="{CBDABAFB-C3AC-492A-B8FB-DC38191634D8}" type="slidenum">
              <a:rPr lang="ko-KR" altLang="en-US" smtClean="0"/>
              <a:pPr/>
              <a:t>‹#›</a:t>
            </a:fld>
            <a:r>
              <a:rPr lang="en-US" altLang="ko-KR" dirty="0"/>
              <a:t>-</a:t>
            </a:r>
            <a:endParaRPr lang="ko-KR" altLang="en-US" dirty="0"/>
          </a:p>
        </p:txBody>
      </p:sp>
    </p:spTree>
    <p:extLst>
      <p:ext uri="{BB962C8B-B14F-4D97-AF65-F5344CB8AC3E}">
        <p14:creationId xmlns:p14="http://schemas.microsoft.com/office/powerpoint/2010/main" val="64738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ko-KR" altLang="en-US"/>
              <a:t>마스터 제목 스타일 편집</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344232A4-436A-4A52-AE8F-A3EE15DF45DC}" type="datetime1">
              <a:rPr lang="ko-KR" altLang="en-US" smtClean="0"/>
              <a:t>2024-12-01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402085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180FBAB0-8210-4BF5-BF38-7DF1A6468562}" type="datetime1">
              <a:rPr lang="ko-KR" altLang="en-US" smtClean="0"/>
              <a:t>2024-12-01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148171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a:t>마스터 제목 스타일 편집</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F6B665BF-949F-42DE-A859-F0C6E978C1A9}" type="datetime1">
              <a:rPr lang="ko-KR" altLang="en-US" smtClean="0"/>
              <a:t>2024-12-01</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423031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6F548DDB-84E0-4F77-97FD-3243DA8781E1}" type="datetime1">
              <a:rPr lang="ko-KR" altLang="en-US" smtClean="0"/>
              <a:t>2024-12-01</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294672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2B4B3-C7B5-4915-AC01-0C13222C9E96}" type="datetime1">
              <a:rPr lang="ko-KR" altLang="en-US" smtClean="0"/>
              <a:t>2024-12-01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323771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ko-KR" altLang="en-US"/>
              <a:t>마스터 제목 스타일 편집</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A6CF5875-651B-4F27-97AF-5DCA69345805}" type="datetime1">
              <a:rPr lang="ko-KR" altLang="en-US" smtClean="0"/>
              <a:t>2024-12-01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323727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B5C1D087-8CF0-445F-8B6A-EA71119ED9F4}" type="datetime1">
              <a:rPr lang="ko-KR" altLang="en-US" smtClean="0"/>
              <a:t>2024-12-01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219033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59AB30-5FC8-499B-B0B0-8B6C2C43F744}" type="datetime1">
              <a:rPr lang="ko-KR" altLang="en-US" smtClean="0"/>
              <a:t>2024-12-01</a:t>
            </a:fld>
            <a:endParaRPr lang="ko-KR"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BDABAFB-C3AC-492A-B8FB-DC38191634D8}" type="slidenum">
              <a:rPr lang="ko-KR" altLang="en-US" smtClean="0"/>
              <a:t>‹#›</a:t>
            </a:fld>
            <a:endParaRPr lang="ko-KR" altLang="en-US"/>
          </a:p>
        </p:txBody>
      </p:sp>
    </p:spTree>
    <p:extLst>
      <p:ext uri="{BB962C8B-B14F-4D97-AF65-F5344CB8AC3E}">
        <p14:creationId xmlns:p14="http://schemas.microsoft.com/office/powerpoint/2010/main" val="1515169277"/>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Lst>
  <p:hf hdr="0" ftr="0" dt="0"/>
  <p:txStyles>
    <p:title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457200" rtl="0" eaLnBrk="1" latinLnBrk="1"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1"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1" hangingPunct="1">
        <a:defRPr sz="1800" kern="1200">
          <a:solidFill>
            <a:schemeClr val="tx1"/>
          </a:solidFill>
          <a:latin typeface="+mn-lt"/>
          <a:ea typeface="+mn-ea"/>
          <a:cs typeface="+mn-cs"/>
        </a:defRPr>
      </a:lvl1pPr>
      <a:lvl2pPr marL="457200" algn="l" defTabSz="457200" rtl="0" eaLnBrk="1" latinLnBrk="1" hangingPunct="1">
        <a:defRPr sz="1800" kern="1200">
          <a:solidFill>
            <a:schemeClr val="tx1"/>
          </a:solidFill>
          <a:latin typeface="+mn-lt"/>
          <a:ea typeface="+mn-ea"/>
          <a:cs typeface="+mn-cs"/>
        </a:defRPr>
      </a:lvl2pPr>
      <a:lvl3pPr marL="914400" algn="l" defTabSz="457200" rtl="0" eaLnBrk="1" latinLnBrk="1" hangingPunct="1">
        <a:defRPr sz="1800" kern="1200">
          <a:solidFill>
            <a:schemeClr val="tx1"/>
          </a:solidFill>
          <a:latin typeface="+mn-lt"/>
          <a:ea typeface="+mn-ea"/>
          <a:cs typeface="+mn-cs"/>
        </a:defRPr>
      </a:lvl3pPr>
      <a:lvl4pPr marL="1371600" algn="l" defTabSz="457200" rtl="0" eaLnBrk="1" latinLnBrk="1" hangingPunct="1">
        <a:defRPr sz="1800" kern="1200">
          <a:solidFill>
            <a:schemeClr val="tx1"/>
          </a:solidFill>
          <a:latin typeface="+mn-lt"/>
          <a:ea typeface="+mn-ea"/>
          <a:cs typeface="+mn-cs"/>
        </a:defRPr>
      </a:lvl4pPr>
      <a:lvl5pPr marL="1828800" algn="l" defTabSz="457200" rtl="0" eaLnBrk="1" latinLnBrk="1" hangingPunct="1">
        <a:defRPr sz="1800" kern="1200">
          <a:solidFill>
            <a:schemeClr val="tx1"/>
          </a:solidFill>
          <a:latin typeface="+mn-lt"/>
          <a:ea typeface="+mn-ea"/>
          <a:cs typeface="+mn-cs"/>
        </a:defRPr>
      </a:lvl5pPr>
      <a:lvl6pPr marL="2286000" algn="l" defTabSz="457200" rtl="0" eaLnBrk="1" latinLnBrk="1" hangingPunct="1">
        <a:defRPr sz="1800" kern="1200">
          <a:solidFill>
            <a:schemeClr val="tx1"/>
          </a:solidFill>
          <a:latin typeface="+mn-lt"/>
          <a:ea typeface="+mn-ea"/>
          <a:cs typeface="+mn-cs"/>
        </a:defRPr>
      </a:lvl6pPr>
      <a:lvl7pPr marL="2743200" algn="l" defTabSz="457200" rtl="0" eaLnBrk="1" latinLnBrk="1" hangingPunct="1">
        <a:defRPr sz="1800" kern="1200">
          <a:solidFill>
            <a:schemeClr val="tx1"/>
          </a:solidFill>
          <a:latin typeface="+mn-lt"/>
          <a:ea typeface="+mn-ea"/>
          <a:cs typeface="+mn-cs"/>
        </a:defRPr>
      </a:lvl7pPr>
      <a:lvl8pPr marL="3200400" algn="l" defTabSz="457200" rtl="0" eaLnBrk="1" latinLnBrk="1" hangingPunct="1">
        <a:defRPr sz="1800" kern="1200">
          <a:solidFill>
            <a:schemeClr val="tx1"/>
          </a:solidFill>
          <a:latin typeface="+mn-lt"/>
          <a:ea typeface="+mn-ea"/>
          <a:cs typeface="+mn-cs"/>
        </a:defRPr>
      </a:lvl8pPr>
      <a:lvl9pPr marL="3657600" algn="l" defTabSz="4572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e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7.png"/><Relationship Id="rId3" Type="http://schemas.openxmlformats.org/officeDocument/2006/relationships/image" Target="../media/image61.png"/><Relationship Id="rId7" Type="http://schemas.openxmlformats.org/officeDocument/2006/relationships/image" Target="../media/image152.svg"/><Relationship Id="rId12" Type="http://schemas.openxmlformats.org/officeDocument/2006/relationships/image" Target="../media/image66.png"/><Relationship Id="rId2" Type="http://schemas.openxmlformats.org/officeDocument/2006/relationships/notesSlide" Target="../notesSlides/notesSlide26.xml"/><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5.png"/><Relationship Id="rId5" Type="http://schemas.openxmlformats.org/officeDocument/2006/relationships/image" Target="../media/image62.png"/><Relationship Id="rId15" Type="http://schemas.openxmlformats.org/officeDocument/2006/relationships/image" Target="../media/image159.svg"/><Relationship Id="rId10" Type="http://schemas.openxmlformats.org/officeDocument/2006/relationships/image" Target="../media/image154.svg"/><Relationship Id="rId4" Type="http://schemas.openxmlformats.org/officeDocument/2006/relationships/image" Target="../media/image149.svg"/><Relationship Id="rId9" Type="http://schemas.openxmlformats.org/officeDocument/2006/relationships/image" Target="../media/image64.png"/><Relationship Id="rId1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9.sv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jpeg"/><Relationship Id="rId10" Type="http://schemas.openxmlformats.org/officeDocument/2006/relationships/image" Target="../media/image2.png"/><Relationship Id="rId4" Type="http://schemas.openxmlformats.org/officeDocument/2006/relationships/image" Target="../media/image9.jpe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8AE589B1-43CB-4FCB-90E4-604D98CAC2B7}"/>
              </a:ext>
            </a:extLst>
          </p:cNvPr>
          <p:cNvSpPr>
            <a:spLocks noGrp="1"/>
          </p:cNvSpPr>
          <p:nvPr>
            <p:ph type="ctrTitle"/>
          </p:nvPr>
        </p:nvSpPr>
        <p:spPr>
          <a:xfrm>
            <a:off x="1148646" y="1406892"/>
            <a:ext cx="8582453" cy="1137716"/>
          </a:xfrm>
        </p:spPr>
        <p:txBody>
          <a:bodyPr/>
          <a:lstStyle/>
          <a:p>
            <a:pPr algn="ctr" rtl="0" latinLnBrk="0">
              <a:lnSpc>
                <a:spcPts val="4200"/>
              </a:lnSpc>
            </a:pPr>
            <a:r>
              <a:rPr lang="en-US" sz="4000" b="0" i="0" u="none" baseline="0" dirty="0">
                <a:latin typeface="Times New Roman" panose="02020603050405020304" pitchFamily="18" charset="0"/>
                <a:cs typeface="Times New Roman" panose="02020603050405020304" pitchFamily="18" charset="0"/>
              </a:rPr>
              <a:t>Virtual </a:t>
            </a:r>
            <a:r>
              <a:rPr lang="en-US" sz="4000" b="0" i="0" u="none" baseline="0" dirty="0" smtClean="0">
                <a:latin typeface="Times New Roman" panose="02020603050405020304" pitchFamily="18" charset="0"/>
                <a:cs typeface="Times New Roman" panose="02020603050405020304" pitchFamily="18" charset="0"/>
              </a:rPr>
              <a:t>Assistant</a:t>
            </a:r>
            <a:r>
              <a:rPr lang="en-US" sz="4000" b="0" i="0" u="none" dirty="0" smtClean="0">
                <a:latin typeface="Times New Roman" panose="02020603050405020304" pitchFamily="18" charset="0"/>
                <a:cs typeface="Times New Roman" panose="02020603050405020304" pitchFamily="18" charset="0"/>
              </a:rPr>
              <a:t> For Citizens, </a:t>
            </a:r>
            <a:r>
              <a:rPr lang="en-US" sz="4000" b="0" i="0" u="none" dirty="0" err="1" smtClean="0">
                <a:latin typeface="Times New Roman" panose="02020603050405020304" pitchFamily="18" charset="0"/>
                <a:cs typeface="Times New Roman" panose="02020603050405020304" pitchFamily="18" charset="0"/>
              </a:rPr>
              <a:t>Goodpy</a:t>
            </a:r>
            <a:endParaRPr lang="en-US" sz="4000" b="0" i="0" u="none" baseline="0" dirty="0">
              <a:latin typeface="Times New Roman" panose="02020603050405020304" pitchFamily="18" charset="0"/>
              <a:cs typeface="Times New Roman" panose="02020603050405020304" pitchFamily="18" charset="0"/>
            </a:endParaRPr>
          </a:p>
        </p:txBody>
      </p:sp>
      <p:sp>
        <p:nvSpPr>
          <p:cNvPr id="3" name="부제목 2">
            <a:extLst>
              <a:ext uri="{FF2B5EF4-FFF2-40B4-BE49-F238E27FC236}">
                <a16:creationId xmlns="" xmlns:a16="http://schemas.microsoft.com/office/drawing/2014/main" id="{7FC62EA2-DC6A-43A2-BF59-D7813A3338C4}"/>
              </a:ext>
            </a:extLst>
          </p:cNvPr>
          <p:cNvSpPr>
            <a:spLocks noGrp="1"/>
          </p:cNvSpPr>
          <p:nvPr>
            <p:ph type="subTitle" idx="1"/>
          </p:nvPr>
        </p:nvSpPr>
        <p:spPr>
          <a:xfrm>
            <a:off x="1744563" y="2863285"/>
            <a:ext cx="7675206" cy="977621"/>
          </a:xfrm>
        </p:spPr>
        <p:txBody>
          <a:bodyPr>
            <a:normAutofit/>
          </a:bodyPr>
          <a:lstStyle/>
          <a:p>
            <a:pPr algn="r" rtl="0" latinLnBrk="0"/>
            <a:r>
              <a:rPr lang="en-US" sz="1600" b="1" i="0" u="none" baseline="0" dirty="0">
                <a:solidFill>
                  <a:srgbClr val="002060"/>
                </a:solidFill>
                <a:latin typeface="Times New Roman" panose="02020603050405020304" pitchFamily="18" charset="0"/>
                <a:cs typeface="Times New Roman" panose="02020603050405020304" pitchFamily="18" charset="0"/>
              </a:rPr>
              <a:t>(2nd UNDP-ACSH Capacity Building Workshop, 2024)</a:t>
            </a:r>
            <a:endParaRPr lang="en-US" altLang="en-US" sz="1600" b="1" dirty="0">
              <a:solidFill>
                <a:srgbClr val="002060"/>
              </a:solidFill>
              <a:latin typeface="Times New Roman" panose="02020603050405020304" pitchFamily="18" charset="0"/>
              <a:cs typeface="Times New Roman" panose="02020603050405020304" pitchFamily="18" charset="0"/>
            </a:endParaRPr>
          </a:p>
        </p:txBody>
      </p:sp>
      <p:sp>
        <p:nvSpPr>
          <p:cNvPr id="4" name="타원 3">
            <a:extLst>
              <a:ext uri="{FF2B5EF4-FFF2-40B4-BE49-F238E27FC236}">
                <a16:creationId xmlns="" xmlns:a16="http://schemas.microsoft.com/office/drawing/2014/main" id="{D7EF9B28-543D-4A1D-8A77-4462CA155712}"/>
              </a:ext>
            </a:extLst>
          </p:cNvPr>
          <p:cNvSpPr/>
          <p:nvPr/>
        </p:nvSpPr>
        <p:spPr>
          <a:xfrm>
            <a:off x="6894178" y="3352096"/>
            <a:ext cx="429480" cy="366403"/>
          </a:xfrm>
          <a:prstGeom prst="ellipse">
            <a:avLst/>
          </a:prstGeom>
          <a:solidFill>
            <a:schemeClr val="bg1"/>
          </a:solidFill>
          <a:ln w="34925">
            <a:solidFill>
              <a:srgbClr val="0055DE"/>
            </a:solidFill>
          </a:ln>
          <a:effectLst>
            <a:outerShdw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chemeClr val="tx1"/>
              </a:solidFill>
              <a:latin typeface="Times New Roman" panose="02020603050405020304" pitchFamily="18" charset="0"/>
              <a:cs typeface="Times New Roman" panose="02020603050405020304" pitchFamily="18" charset="0"/>
            </a:endParaRPr>
          </a:p>
        </p:txBody>
      </p:sp>
      <p:sp>
        <p:nvSpPr>
          <p:cNvPr id="5" name="타원 4">
            <a:extLst>
              <a:ext uri="{FF2B5EF4-FFF2-40B4-BE49-F238E27FC236}">
                <a16:creationId xmlns="" xmlns:a16="http://schemas.microsoft.com/office/drawing/2014/main" id="{5FF53D85-892E-43D3-A4B9-6AD5F7AF697B}"/>
              </a:ext>
            </a:extLst>
          </p:cNvPr>
          <p:cNvSpPr/>
          <p:nvPr/>
        </p:nvSpPr>
        <p:spPr>
          <a:xfrm>
            <a:off x="7608110" y="4124658"/>
            <a:ext cx="668081" cy="732123"/>
          </a:xfrm>
          <a:prstGeom prst="ellipse">
            <a:avLst/>
          </a:prstGeom>
          <a:solidFill>
            <a:schemeClr val="bg1"/>
          </a:solidFill>
          <a:ln w="34925">
            <a:solidFill>
              <a:srgbClr val="0055DE"/>
            </a:solidFill>
          </a:ln>
          <a:effectLst>
            <a:outerShdw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chemeClr val="tx1"/>
              </a:solidFill>
              <a:latin typeface="Times New Roman" panose="02020603050405020304" pitchFamily="18" charset="0"/>
              <a:cs typeface="Times New Roman" panose="02020603050405020304" pitchFamily="18" charset="0"/>
            </a:endParaRPr>
          </a:p>
        </p:txBody>
      </p:sp>
      <p:sp>
        <p:nvSpPr>
          <p:cNvPr id="6" name="타원 5">
            <a:extLst>
              <a:ext uri="{FF2B5EF4-FFF2-40B4-BE49-F238E27FC236}">
                <a16:creationId xmlns="" xmlns:a16="http://schemas.microsoft.com/office/drawing/2014/main" id="{92439F1A-9F07-4DEB-BD6A-2816139DB64B}"/>
              </a:ext>
            </a:extLst>
          </p:cNvPr>
          <p:cNvSpPr/>
          <p:nvPr/>
        </p:nvSpPr>
        <p:spPr>
          <a:xfrm>
            <a:off x="9273636" y="4181595"/>
            <a:ext cx="900878" cy="927434"/>
          </a:xfrm>
          <a:prstGeom prst="ellipse">
            <a:avLst/>
          </a:prstGeom>
          <a:solidFill>
            <a:schemeClr val="bg1"/>
          </a:solidFill>
          <a:ln w="34925">
            <a:solidFill>
              <a:srgbClr val="0055DE"/>
            </a:solidFill>
          </a:ln>
          <a:effectLst>
            <a:outerShdw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chemeClr val="tx1"/>
              </a:solidFill>
              <a:latin typeface="Times New Roman" panose="02020603050405020304" pitchFamily="18" charset="0"/>
              <a:cs typeface="Times New Roman" panose="02020603050405020304" pitchFamily="18" charset="0"/>
            </a:endParaRPr>
          </a:p>
        </p:txBody>
      </p:sp>
      <p:pic>
        <p:nvPicPr>
          <p:cNvPr id="10" name="그림 9" descr="스크린샷, 디자인이(가) 표시된 사진&#10;&#10;자동 생성된 설명">
            <a:extLst>
              <a:ext uri="{FF2B5EF4-FFF2-40B4-BE49-F238E27FC236}">
                <a16:creationId xmlns="" xmlns:a16="http://schemas.microsoft.com/office/drawing/2014/main" id="{F3178F2E-80E5-4F26-8995-095EE581827E}"/>
              </a:ext>
            </a:extLst>
          </p:cNvPr>
          <p:cNvPicPr>
            <a:picLocks noChangeAspect="1"/>
          </p:cNvPicPr>
          <p:nvPr/>
        </p:nvPicPr>
        <p:blipFill>
          <a:blip r:embed="rId3">
            <a:duotone>
              <a:schemeClr val="bg2">
                <a:shade val="45000"/>
                <a:satMod val="135000"/>
              </a:schemeClr>
              <a:prstClr val="white"/>
            </a:duotone>
          </a:blip>
          <a:stretch>
            <a:fillRect/>
          </a:stretch>
        </p:blipFill>
        <p:spPr>
          <a:xfrm>
            <a:off x="7101097" y="3447711"/>
            <a:ext cx="362308" cy="376823"/>
          </a:xfrm>
          <a:prstGeom prst="rect">
            <a:avLst/>
          </a:prstGeom>
        </p:spPr>
      </p:pic>
      <p:pic>
        <p:nvPicPr>
          <p:cNvPr id="12" name="그림 11" descr="스크린샷, 만화 영화, 디자인이(가) 표시된 사진&#10;&#10;자동 생성된 설명">
            <a:extLst>
              <a:ext uri="{FF2B5EF4-FFF2-40B4-BE49-F238E27FC236}">
                <a16:creationId xmlns="" xmlns:a16="http://schemas.microsoft.com/office/drawing/2014/main" id="{205B0AD2-377B-4DA9-9048-47EF7EA30DF5}"/>
              </a:ext>
            </a:extLst>
          </p:cNvPr>
          <p:cNvPicPr>
            <a:picLocks noChangeAspect="1"/>
          </p:cNvPicPr>
          <p:nvPr/>
        </p:nvPicPr>
        <p:blipFill>
          <a:blip r:embed="rId4">
            <a:duotone>
              <a:schemeClr val="accent3">
                <a:shade val="45000"/>
                <a:satMod val="135000"/>
              </a:schemeClr>
              <a:prstClr val="white"/>
            </a:duotone>
          </a:blip>
          <a:stretch>
            <a:fillRect/>
          </a:stretch>
        </p:blipFill>
        <p:spPr>
          <a:xfrm>
            <a:off x="9419769" y="4475289"/>
            <a:ext cx="831572" cy="633919"/>
          </a:xfrm>
          <a:prstGeom prst="rect">
            <a:avLst/>
          </a:prstGeom>
        </p:spPr>
      </p:pic>
      <p:grpSp>
        <p:nvGrpSpPr>
          <p:cNvPr id="14" name="그룹 13">
            <a:extLst>
              <a:ext uri="{FF2B5EF4-FFF2-40B4-BE49-F238E27FC236}">
                <a16:creationId xmlns="" xmlns:a16="http://schemas.microsoft.com/office/drawing/2014/main" id="{52FC1B08-7055-450B-A196-126B457D3564}"/>
              </a:ext>
            </a:extLst>
          </p:cNvPr>
          <p:cNvGrpSpPr/>
          <p:nvPr/>
        </p:nvGrpSpPr>
        <p:grpSpPr>
          <a:xfrm>
            <a:off x="7796206" y="4563491"/>
            <a:ext cx="257597" cy="336080"/>
            <a:chOff x="9194260" y="2130557"/>
            <a:chExt cx="525405" cy="665854"/>
          </a:xfrm>
          <a:solidFill>
            <a:srgbClr val="EAEBEE"/>
          </a:solidFill>
        </p:grpSpPr>
        <p:sp>
          <p:nvSpPr>
            <p:cNvPr id="15" name="자유형: 도형 14">
              <a:extLst>
                <a:ext uri="{FF2B5EF4-FFF2-40B4-BE49-F238E27FC236}">
                  <a16:creationId xmlns="" xmlns:a16="http://schemas.microsoft.com/office/drawing/2014/main" id="{0D4F10CE-47B2-4E8F-B97D-8DBD45404626}"/>
                </a:ext>
              </a:extLst>
            </p:cNvPr>
            <p:cNvSpPr/>
            <p:nvPr/>
          </p:nvSpPr>
          <p:spPr>
            <a:xfrm>
              <a:off x="9278382" y="2130557"/>
              <a:ext cx="126800" cy="87504"/>
            </a:xfrm>
            <a:custGeom>
              <a:avLst/>
              <a:gdLst>
                <a:gd name="connsiteX0" fmla="*/ 63231 w 126800"/>
                <a:gd name="connsiteY0" fmla="*/ 61968 h 87504"/>
                <a:gd name="connsiteX1" fmla="*/ 126800 w 126800"/>
                <a:gd name="connsiteY1" fmla="*/ 55526 h 87504"/>
                <a:gd name="connsiteX2" fmla="*/ 125259 w 126800"/>
                <a:gd name="connsiteY2" fmla="*/ 47553 h 87504"/>
                <a:gd name="connsiteX3" fmla="*/ 47553 w 126800"/>
                <a:gd name="connsiteY3" fmla="*/ 2091 h 87504"/>
                <a:gd name="connsiteX4" fmla="*/ 2091 w 126800"/>
                <a:gd name="connsiteY4" fmla="*/ 79798 h 87504"/>
                <a:gd name="connsiteX5" fmla="*/ 4652 w 126800"/>
                <a:gd name="connsiteY5" fmla="*/ 87504 h 87504"/>
                <a:gd name="connsiteX6" fmla="*/ 63220 w 126800"/>
                <a:gd name="connsiteY6" fmla="*/ 61979 h 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00" h="87504">
                  <a:moveTo>
                    <a:pt x="63231" y="61968"/>
                  </a:moveTo>
                  <a:cubicBezTo>
                    <a:pt x="84188" y="56479"/>
                    <a:pt x="105500" y="54339"/>
                    <a:pt x="126800" y="55526"/>
                  </a:cubicBezTo>
                  <a:cubicBezTo>
                    <a:pt x="126457" y="52876"/>
                    <a:pt x="125958" y="50203"/>
                    <a:pt x="125259" y="47553"/>
                  </a:cubicBezTo>
                  <a:cubicBezTo>
                    <a:pt x="116355" y="13534"/>
                    <a:pt x="81571" y="-6813"/>
                    <a:pt x="47553" y="2091"/>
                  </a:cubicBezTo>
                  <a:cubicBezTo>
                    <a:pt x="13545" y="10995"/>
                    <a:pt x="-6813" y="45779"/>
                    <a:pt x="2091" y="79798"/>
                  </a:cubicBezTo>
                  <a:cubicBezTo>
                    <a:pt x="2789" y="82459"/>
                    <a:pt x="3654" y="85020"/>
                    <a:pt x="4652" y="87504"/>
                  </a:cubicBezTo>
                  <a:cubicBezTo>
                    <a:pt x="22648" y="76028"/>
                    <a:pt x="42274" y="67457"/>
                    <a:pt x="63220" y="61979"/>
                  </a:cubicBezTo>
                  <a:close/>
                </a:path>
              </a:pathLst>
            </a:custGeom>
            <a:grp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sp>
          <p:nvSpPr>
            <p:cNvPr id="16" name="자유형: 도형 15">
              <a:extLst>
                <a:ext uri="{FF2B5EF4-FFF2-40B4-BE49-F238E27FC236}">
                  <a16:creationId xmlns="" xmlns:a16="http://schemas.microsoft.com/office/drawing/2014/main" id="{6C4FDC28-4E9D-4F16-9418-394ED4685287}"/>
                </a:ext>
              </a:extLst>
            </p:cNvPr>
            <p:cNvSpPr/>
            <p:nvPr/>
          </p:nvSpPr>
          <p:spPr>
            <a:xfrm>
              <a:off x="9194260" y="2210654"/>
              <a:ext cx="525394" cy="531897"/>
            </a:xfrm>
            <a:custGeom>
              <a:avLst/>
              <a:gdLst>
                <a:gd name="connsiteX0" fmla="*/ 479137 w 525394"/>
                <a:gd name="connsiteY0" fmla="*/ 313986 h 531897"/>
                <a:gd name="connsiteX1" fmla="*/ 410766 w 525394"/>
                <a:gd name="connsiteY1" fmla="*/ 252591 h 531897"/>
                <a:gd name="connsiteX2" fmla="*/ 381072 w 525394"/>
                <a:gd name="connsiteY2" fmla="*/ 139135 h 531897"/>
                <a:gd name="connsiteX3" fmla="*/ 211732 w 525394"/>
                <a:gd name="connsiteY3" fmla="*/ 310 h 531897"/>
                <a:gd name="connsiteX4" fmla="*/ 211732 w 525394"/>
                <a:gd name="connsiteY4" fmla="*/ 310 h 531897"/>
                <a:gd name="connsiteX5" fmla="*/ 211732 w 525394"/>
                <a:gd name="connsiteY5" fmla="*/ 310 h 531897"/>
                <a:gd name="connsiteX6" fmla="*/ 197628 w 525394"/>
                <a:gd name="connsiteY6" fmla="*/ 33 h 531897"/>
                <a:gd name="connsiteX7" fmla="*/ 197229 w 525394"/>
                <a:gd name="connsiteY7" fmla="*/ 33 h 531897"/>
                <a:gd name="connsiteX8" fmla="*/ 194013 w 525394"/>
                <a:gd name="connsiteY8" fmla="*/ 122 h 531897"/>
                <a:gd name="connsiteX9" fmla="*/ 193303 w 525394"/>
                <a:gd name="connsiteY9" fmla="*/ 155 h 531897"/>
                <a:gd name="connsiteX10" fmla="*/ 183934 w 525394"/>
                <a:gd name="connsiteY10" fmla="*/ 787 h 531897"/>
                <a:gd name="connsiteX11" fmla="*/ 182603 w 525394"/>
                <a:gd name="connsiteY11" fmla="*/ 909 h 531897"/>
                <a:gd name="connsiteX12" fmla="*/ 180186 w 525394"/>
                <a:gd name="connsiteY12" fmla="*/ 1164 h 531897"/>
                <a:gd name="connsiteX13" fmla="*/ 178345 w 525394"/>
                <a:gd name="connsiteY13" fmla="*/ 1375 h 531897"/>
                <a:gd name="connsiteX14" fmla="*/ 176139 w 525394"/>
                <a:gd name="connsiteY14" fmla="*/ 1652 h 531897"/>
                <a:gd name="connsiteX15" fmla="*/ 173843 w 525394"/>
                <a:gd name="connsiteY15" fmla="*/ 1985 h 531897"/>
                <a:gd name="connsiteX16" fmla="*/ 172036 w 525394"/>
                <a:gd name="connsiteY16" fmla="*/ 2251 h 531897"/>
                <a:gd name="connsiteX17" fmla="*/ 168066 w 525394"/>
                <a:gd name="connsiteY17" fmla="*/ 2916 h 531897"/>
                <a:gd name="connsiteX18" fmla="*/ 166614 w 525394"/>
                <a:gd name="connsiteY18" fmla="*/ 3193 h 531897"/>
                <a:gd name="connsiteX19" fmla="*/ 163764 w 525394"/>
                <a:gd name="connsiteY19" fmla="*/ 3748 h 531897"/>
                <a:gd name="connsiteX20" fmla="*/ 162201 w 525394"/>
                <a:gd name="connsiteY20" fmla="*/ 4069 h 531897"/>
                <a:gd name="connsiteX21" fmla="*/ 159296 w 525394"/>
                <a:gd name="connsiteY21" fmla="*/ 4712 h 531897"/>
                <a:gd name="connsiteX22" fmla="*/ 157932 w 525394"/>
                <a:gd name="connsiteY22" fmla="*/ 5023 h 531897"/>
                <a:gd name="connsiteX23" fmla="*/ 153707 w 525394"/>
                <a:gd name="connsiteY23" fmla="*/ 6076 h 531897"/>
                <a:gd name="connsiteX24" fmla="*/ 153707 w 525394"/>
                <a:gd name="connsiteY24" fmla="*/ 6076 h 531897"/>
                <a:gd name="connsiteX25" fmla="*/ 149505 w 525394"/>
                <a:gd name="connsiteY25" fmla="*/ 7229 h 531897"/>
                <a:gd name="connsiteX26" fmla="*/ 148163 w 525394"/>
                <a:gd name="connsiteY26" fmla="*/ 7629 h 531897"/>
                <a:gd name="connsiteX27" fmla="*/ 145313 w 525394"/>
                <a:gd name="connsiteY27" fmla="*/ 8493 h 531897"/>
                <a:gd name="connsiteX28" fmla="*/ 143794 w 525394"/>
                <a:gd name="connsiteY28" fmla="*/ 8970 h 531897"/>
                <a:gd name="connsiteX29" fmla="*/ 141033 w 525394"/>
                <a:gd name="connsiteY29" fmla="*/ 9879 h 531897"/>
                <a:gd name="connsiteX30" fmla="*/ 139625 w 525394"/>
                <a:gd name="connsiteY30" fmla="*/ 10356 h 531897"/>
                <a:gd name="connsiteX31" fmla="*/ 135833 w 525394"/>
                <a:gd name="connsiteY31" fmla="*/ 11720 h 531897"/>
                <a:gd name="connsiteX32" fmla="*/ 134125 w 525394"/>
                <a:gd name="connsiteY32" fmla="*/ 12374 h 531897"/>
                <a:gd name="connsiteX33" fmla="*/ 131963 w 525394"/>
                <a:gd name="connsiteY33" fmla="*/ 13217 h 531897"/>
                <a:gd name="connsiteX34" fmla="*/ 129901 w 525394"/>
                <a:gd name="connsiteY34" fmla="*/ 14049 h 531897"/>
                <a:gd name="connsiteX35" fmla="*/ 128193 w 525394"/>
                <a:gd name="connsiteY35" fmla="*/ 14758 h 531897"/>
                <a:gd name="connsiteX36" fmla="*/ 125953 w 525394"/>
                <a:gd name="connsiteY36" fmla="*/ 15712 h 531897"/>
                <a:gd name="connsiteX37" fmla="*/ 124745 w 525394"/>
                <a:gd name="connsiteY37" fmla="*/ 16255 h 531897"/>
                <a:gd name="connsiteX38" fmla="*/ 116262 w 525394"/>
                <a:gd name="connsiteY38" fmla="*/ 20302 h 531897"/>
                <a:gd name="connsiteX39" fmla="*/ 115630 w 525394"/>
                <a:gd name="connsiteY39" fmla="*/ 20624 h 531897"/>
                <a:gd name="connsiteX40" fmla="*/ 112769 w 525394"/>
                <a:gd name="connsiteY40" fmla="*/ 22121 h 531897"/>
                <a:gd name="connsiteX41" fmla="*/ 112437 w 525394"/>
                <a:gd name="connsiteY41" fmla="*/ 22298 h 531897"/>
                <a:gd name="connsiteX42" fmla="*/ 20659 w 525394"/>
                <a:gd name="connsiteY42" fmla="*/ 233463 h 531897"/>
                <a:gd name="connsiteX43" fmla="*/ 50353 w 525394"/>
                <a:gd name="connsiteY43" fmla="*/ 346919 h 531897"/>
                <a:gd name="connsiteX44" fmla="*/ 20825 w 525394"/>
                <a:gd name="connsiteY44" fmla="*/ 433939 h 531897"/>
                <a:gd name="connsiteX45" fmla="*/ 1809 w 525394"/>
                <a:gd name="connsiteY45" fmla="*/ 490878 h 531897"/>
                <a:gd name="connsiteX46" fmla="*/ 1809 w 525394"/>
                <a:gd name="connsiteY46" fmla="*/ 490878 h 531897"/>
                <a:gd name="connsiteX47" fmla="*/ 68826 w 525394"/>
                <a:gd name="connsiteY47" fmla="*/ 530097 h 531897"/>
                <a:gd name="connsiteX48" fmla="*/ 484381 w 525394"/>
                <a:gd name="connsiteY48" fmla="*/ 421321 h 531897"/>
                <a:gd name="connsiteX49" fmla="*/ 523590 w 525394"/>
                <a:gd name="connsiteY49" fmla="*/ 354303 h 531897"/>
                <a:gd name="connsiteX50" fmla="*/ 523590 w 525394"/>
                <a:gd name="connsiteY50" fmla="*/ 354303 h 531897"/>
                <a:gd name="connsiteX51" fmla="*/ 479115 w 525394"/>
                <a:gd name="connsiteY51" fmla="*/ 313986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394" h="531897">
                  <a:moveTo>
                    <a:pt x="479137" y="313986"/>
                  </a:moveTo>
                  <a:cubicBezTo>
                    <a:pt x="447125" y="309196"/>
                    <a:pt x="419482" y="285889"/>
                    <a:pt x="410766" y="252591"/>
                  </a:cubicBezTo>
                  <a:lnTo>
                    <a:pt x="381072" y="139135"/>
                  </a:lnTo>
                  <a:cubicBezTo>
                    <a:pt x="360115" y="59067"/>
                    <a:pt x="290126" y="4879"/>
                    <a:pt x="211732" y="310"/>
                  </a:cubicBezTo>
                  <a:lnTo>
                    <a:pt x="211732" y="310"/>
                  </a:lnTo>
                  <a:cubicBezTo>
                    <a:pt x="211732" y="310"/>
                    <a:pt x="211732" y="310"/>
                    <a:pt x="211732" y="310"/>
                  </a:cubicBezTo>
                  <a:cubicBezTo>
                    <a:pt x="207053" y="33"/>
                    <a:pt x="202351" y="-56"/>
                    <a:pt x="197628" y="33"/>
                  </a:cubicBezTo>
                  <a:cubicBezTo>
                    <a:pt x="197495" y="33"/>
                    <a:pt x="197362" y="33"/>
                    <a:pt x="197229" y="33"/>
                  </a:cubicBezTo>
                  <a:cubicBezTo>
                    <a:pt x="196153" y="55"/>
                    <a:pt x="195089" y="89"/>
                    <a:pt x="194013" y="122"/>
                  </a:cubicBezTo>
                  <a:cubicBezTo>
                    <a:pt x="193780" y="122"/>
                    <a:pt x="193536" y="144"/>
                    <a:pt x="193303" y="155"/>
                  </a:cubicBezTo>
                  <a:cubicBezTo>
                    <a:pt x="190187" y="288"/>
                    <a:pt x="187061" y="499"/>
                    <a:pt x="183934" y="787"/>
                  </a:cubicBezTo>
                  <a:cubicBezTo>
                    <a:pt x="183490" y="831"/>
                    <a:pt x="183047" y="865"/>
                    <a:pt x="182603" y="909"/>
                  </a:cubicBezTo>
                  <a:cubicBezTo>
                    <a:pt x="181794" y="987"/>
                    <a:pt x="180995" y="1075"/>
                    <a:pt x="180186" y="1164"/>
                  </a:cubicBezTo>
                  <a:cubicBezTo>
                    <a:pt x="179576" y="1231"/>
                    <a:pt x="178955" y="1308"/>
                    <a:pt x="178345" y="1375"/>
                  </a:cubicBezTo>
                  <a:cubicBezTo>
                    <a:pt x="177613" y="1463"/>
                    <a:pt x="176870" y="1552"/>
                    <a:pt x="176139" y="1652"/>
                  </a:cubicBezTo>
                  <a:cubicBezTo>
                    <a:pt x="175374" y="1752"/>
                    <a:pt x="174608" y="1863"/>
                    <a:pt x="173843" y="1985"/>
                  </a:cubicBezTo>
                  <a:cubicBezTo>
                    <a:pt x="173245" y="2073"/>
                    <a:pt x="172635" y="2162"/>
                    <a:pt x="172036" y="2251"/>
                  </a:cubicBezTo>
                  <a:cubicBezTo>
                    <a:pt x="170716" y="2461"/>
                    <a:pt x="169386" y="2683"/>
                    <a:pt x="168066" y="2916"/>
                  </a:cubicBezTo>
                  <a:cubicBezTo>
                    <a:pt x="167579" y="3005"/>
                    <a:pt x="167091" y="3105"/>
                    <a:pt x="166614" y="3193"/>
                  </a:cubicBezTo>
                  <a:cubicBezTo>
                    <a:pt x="165660" y="3371"/>
                    <a:pt x="164718" y="3559"/>
                    <a:pt x="163764" y="3748"/>
                  </a:cubicBezTo>
                  <a:cubicBezTo>
                    <a:pt x="163243" y="3859"/>
                    <a:pt x="162722" y="3958"/>
                    <a:pt x="162201" y="4069"/>
                  </a:cubicBezTo>
                  <a:cubicBezTo>
                    <a:pt x="161236" y="4280"/>
                    <a:pt x="160260" y="4491"/>
                    <a:pt x="159296" y="4712"/>
                  </a:cubicBezTo>
                  <a:cubicBezTo>
                    <a:pt x="158841" y="4812"/>
                    <a:pt x="158386" y="4923"/>
                    <a:pt x="157932" y="5023"/>
                  </a:cubicBezTo>
                  <a:cubicBezTo>
                    <a:pt x="156524" y="5355"/>
                    <a:pt x="155115" y="5699"/>
                    <a:pt x="153707" y="6076"/>
                  </a:cubicBezTo>
                  <a:lnTo>
                    <a:pt x="153707" y="6076"/>
                  </a:lnTo>
                  <a:cubicBezTo>
                    <a:pt x="152299" y="6442"/>
                    <a:pt x="150902" y="6830"/>
                    <a:pt x="149505" y="7229"/>
                  </a:cubicBezTo>
                  <a:cubicBezTo>
                    <a:pt x="149061" y="7362"/>
                    <a:pt x="148606" y="7496"/>
                    <a:pt x="148163" y="7629"/>
                  </a:cubicBezTo>
                  <a:cubicBezTo>
                    <a:pt x="147209" y="7906"/>
                    <a:pt x="146256" y="8194"/>
                    <a:pt x="145313" y="8493"/>
                  </a:cubicBezTo>
                  <a:cubicBezTo>
                    <a:pt x="144803" y="8649"/>
                    <a:pt x="144293" y="8815"/>
                    <a:pt x="143794" y="8970"/>
                  </a:cubicBezTo>
                  <a:cubicBezTo>
                    <a:pt x="142874" y="9270"/>
                    <a:pt x="141954" y="9569"/>
                    <a:pt x="141033" y="9879"/>
                  </a:cubicBezTo>
                  <a:cubicBezTo>
                    <a:pt x="140567" y="10035"/>
                    <a:pt x="140091" y="10190"/>
                    <a:pt x="139625" y="10356"/>
                  </a:cubicBezTo>
                  <a:cubicBezTo>
                    <a:pt x="138350" y="10800"/>
                    <a:pt x="137097" y="11254"/>
                    <a:pt x="135833" y="11720"/>
                  </a:cubicBezTo>
                  <a:cubicBezTo>
                    <a:pt x="135256" y="11931"/>
                    <a:pt x="134691" y="12153"/>
                    <a:pt x="134125" y="12374"/>
                  </a:cubicBezTo>
                  <a:cubicBezTo>
                    <a:pt x="133404" y="12652"/>
                    <a:pt x="132684" y="12929"/>
                    <a:pt x="131963" y="13217"/>
                  </a:cubicBezTo>
                  <a:cubicBezTo>
                    <a:pt x="131276" y="13494"/>
                    <a:pt x="130588" y="13771"/>
                    <a:pt x="129901" y="14049"/>
                  </a:cubicBezTo>
                  <a:cubicBezTo>
                    <a:pt x="129324" y="14282"/>
                    <a:pt x="128758" y="14525"/>
                    <a:pt x="128193" y="14758"/>
                  </a:cubicBezTo>
                  <a:cubicBezTo>
                    <a:pt x="127450" y="15069"/>
                    <a:pt x="126696" y="15390"/>
                    <a:pt x="125953" y="15712"/>
                  </a:cubicBezTo>
                  <a:cubicBezTo>
                    <a:pt x="125554" y="15889"/>
                    <a:pt x="125144" y="16067"/>
                    <a:pt x="124745" y="16255"/>
                  </a:cubicBezTo>
                  <a:cubicBezTo>
                    <a:pt x="121873" y="17541"/>
                    <a:pt x="119045" y="18883"/>
                    <a:pt x="116262" y="20302"/>
                  </a:cubicBezTo>
                  <a:cubicBezTo>
                    <a:pt x="116051" y="20413"/>
                    <a:pt x="115841" y="20513"/>
                    <a:pt x="115630" y="20624"/>
                  </a:cubicBezTo>
                  <a:cubicBezTo>
                    <a:pt x="114676" y="21112"/>
                    <a:pt x="113723" y="21611"/>
                    <a:pt x="112769" y="22121"/>
                  </a:cubicBezTo>
                  <a:cubicBezTo>
                    <a:pt x="112658" y="22176"/>
                    <a:pt x="112547" y="22243"/>
                    <a:pt x="112437" y="22298"/>
                  </a:cubicBezTo>
                  <a:cubicBezTo>
                    <a:pt x="38478" y="62116"/>
                    <a:pt x="-1551" y="148616"/>
                    <a:pt x="20659" y="233463"/>
                  </a:cubicBezTo>
                  <a:lnTo>
                    <a:pt x="50353" y="346919"/>
                  </a:lnTo>
                  <a:cubicBezTo>
                    <a:pt x="59069" y="380217"/>
                    <a:pt x="46384" y="414080"/>
                    <a:pt x="20825" y="433939"/>
                  </a:cubicBezTo>
                  <a:cubicBezTo>
                    <a:pt x="3627" y="447301"/>
                    <a:pt x="-3713" y="469799"/>
                    <a:pt x="1809" y="490878"/>
                  </a:cubicBezTo>
                  <a:lnTo>
                    <a:pt x="1809" y="490878"/>
                  </a:lnTo>
                  <a:cubicBezTo>
                    <a:pt x="9493" y="520217"/>
                    <a:pt x="39498" y="537770"/>
                    <a:pt x="68826" y="530097"/>
                  </a:cubicBezTo>
                  <a:lnTo>
                    <a:pt x="484381" y="421321"/>
                  </a:lnTo>
                  <a:cubicBezTo>
                    <a:pt x="513721" y="413637"/>
                    <a:pt x="531274" y="383632"/>
                    <a:pt x="523590" y="354303"/>
                  </a:cubicBezTo>
                  <a:lnTo>
                    <a:pt x="523590" y="354303"/>
                  </a:lnTo>
                  <a:cubicBezTo>
                    <a:pt x="518079" y="333236"/>
                    <a:pt x="500659" y="317213"/>
                    <a:pt x="479115" y="313986"/>
                  </a:cubicBezTo>
                  <a:close/>
                </a:path>
              </a:pathLst>
            </a:custGeom>
            <a:grp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sp>
          <p:nvSpPr>
            <p:cNvPr id="17" name="자유형: 도형 16">
              <a:extLst>
                <a:ext uri="{FF2B5EF4-FFF2-40B4-BE49-F238E27FC236}">
                  <a16:creationId xmlns="" xmlns:a16="http://schemas.microsoft.com/office/drawing/2014/main" id="{39E79697-C747-4249-A470-5778BB7AE007}"/>
                </a:ext>
              </a:extLst>
            </p:cNvPr>
            <p:cNvSpPr/>
            <p:nvPr/>
          </p:nvSpPr>
          <p:spPr>
            <a:xfrm>
              <a:off x="9382496" y="2683979"/>
              <a:ext cx="200444" cy="112432"/>
            </a:xfrm>
            <a:custGeom>
              <a:avLst/>
              <a:gdLst>
                <a:gd name="connsiteX0" fmla="*/ 121771 w 200444"/>
                <a:gd name="connsiteY0" fmla="*/ 108964 h 112432"/>
                <a:gd name="connsiteX1" fmla="*/ 200199 w 200444"/>
                <a:gd name="connsiteY1" fmla="*/ 0 h 112432"/>
                <a:gd name="connsiteX2" fmla="*/ 0 w 200444"/>
                <a:gd name="connsiteY2" fmla="*/ 52403 h 112432"/>
                <a:gd name="connsiteX3" fmla="*/ 121760 w 200444"/>
                <a:gd name="connsiteY3" fmla="*/ 108976 h 112432"/>
              </a:gdLst>
              <a:ahLst/>
              <a:cxnLst>
                <a:cxn ang="0">
                  <a:pos x="connsiteX0" y="connsiteY0"/>
                </a:cxn>
                <a:cxn ang="0">
                  <a:pos x="connsiteX1" y="connsiteY1"/>
                </a:cxn>
                <a:cxn ang="0">
                  <a:pos x="connsiteX2" y="connsiteY2"/>
                </a:cxn>
                <a:cxn ang="0">
                  <a:pos x="connsiteX3" y="connsiteY3"/>
                </a:cxn>
              </a:cxnLst>
              <a:rect l="l" t="t" r="r" b="b"/>
              <a:pathLst>
                <a:path w="200444" h="112432">
                  <a:moveTo>
                    <a:pt x="121771" y="108964"/>
                  </a:moveTo>
                  <a:cubicBezTo>
                    <a:pt x="171513" y="95947"/>
                    <a:pt x="203592" y="49465"/>
                    <a:pt x="200199" y="0"/>
                  </a:cubicBezTo>
                  <a:lnTo>
                    <a:pt x="0" y="52403"/>
                  </a:lnTo>
                  <a:cubicBezTo>
                    <a:pt x="21289" y="97189"/>
                    <a:pt x="72029" y="121993"/>
                    <a:pt x="121760" y="108976"/>
                  </a:cubicBezTo>
                  <a:close/>
                </a:path>
              </a:pathLst>
            </a:custGeom>
            <a:grp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sp>
          <p:nvSpPr>
            <p:cNvPr id="18" name="자유형: 도형 17">
              <a:extLst>
                <a:ext uri="{FF2B5EF4-FFF2-40B4-BE49-F238E27FC236}">
                  <a16:creationId xmlns="" xmlns:a16="http://schemas.microsoft.com/office/drawing/2014/main" id="{FC2F608D-13ED-4611-B1BE-EE53188048BF}"/>
                </a:ext>
              </a:extLst>
            </p:cNvPr>
            <p:cNvSpPr/>
            <p:nvPr/>
          </p:nvSpPr>
          <p:spPr>
            <a:xfrm>
              <a:off x="9426272" y="2213282"/>
              <a:ext cx="293393" cy="460262"/>
            </a:xfrm>
            <a:custGeom>
              <a:avLst/>
              <a:gdLst>
                <a:gd name="connsiteX0" fmla="*/ 247124 w 293393"/>
                <a:gd name="connsiteY0" fmla="*/ 311359 h 460262"/>
                <a:gd name="connsiteX1" fmla="*/ 178754 w 293393"/>
                <a:gd name="connsiteY1" fmla="*/ 249963 h 460262"/>
                <a:gd name="connsiteX2" fmla="*/ 149060 w 293393"/>
                <a:gd name="connsiteY2" fmla="*/ 136508 h 460262"/>
                <a:gd name="connsiteX3" fmla="*/ 0 w 293393"/>
                <a:gd name="connsiteY3" fmla="*/ 0 h 460262"/>
                <a:gd name="connsiteX4" fmla="*/ 116538 w 293393"/>
                <a:gd name="connsiteY4" fmla="*/ 193391 h 460262"/>
                <a:gd name="connsiteX5" fmla="*/ 93563 w 293393"/>
                <a:gd name="connsiteY5" fmla="*/ 460263 h 460262"/>
                <a:gd name="connsiteX6" fmla="*/ 252380 w 293393"/>
                <a:gd name="connsiteY6" fmla="*/ 418693 h 460262"/>
                <a:gd name="connsiteX7" fmla="*/ 291588 w 293393"/>
                <a:gd name="connsiteY7" fmla="*/ 351676 h 460262"/>
                <a:gd name="connsiteX8" fmla="*/ 291588 w 293393"/>
                <a:gd name="connsiteY8" fmla="*/ 351676 h 460262"/>
                <a:gd name="connsiteX9" fmla="*/ 247113 w 293393"/>
                <a:gd name="connsiteY9" fmla="*/ 311359 h 46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93" h="460262">
                  <a:moveTo>
                    <a:pt x="247124" y="311359"/>
                  </a:moveTo>
                  <a:cubicBezTo>
                    <a:pt x="215112" y="306568"/>
                    <a:pt x="187469" y="283261"/>
                    <a:pt x="178754" y="249963"/>
                  </a:cubicBezTo>
                  <a:lnTo>
                    <a:pt x="149060" y="136508"/>
                  </a:lnTo>
                  <a:cubicBezTo>
                    <a:pt x="129932" y="63414"/>
                    <a:pt x="69934" y="11898"/>
                    <a:pt x="0" y="0"/>
                  </a:cubicBezTo>
                  <a:cubicBezTo>
                    <a:pt x="54831" y="50152"/>
                    <a:pt x="96324" y="116161"/>
                    <a:pt x="116538" y="193391"/>
                  </a:cubicBezTo>
                  <a:cubicBezTo>
                    <a:pt x="140777" y="285989"/>
                    <a:pt x="130454" y="379496"/>
                    <a:pt x="93563" y="460263"/>
                  </a:cubicBezTo>
                  <a:lnTo>
                    <a:pt x="252380" y="418693"/>
                  </a:lnTo>
                  <a:cubicBezTo>
                    <a:pt x="281720" y="411009"/>
                    <a:pt x="299272" y="381004"/>
                    <a:pt x="291588" y="351676"/>
                  </a:cubicBezTo>
                  <a:lnTo>
                    <a:pt x="291588" y="351676"/>
                  </a:lnTo>
                  <a:cubicBezTo>
                    <a:pt x="286077" y="330608"/>
                    <a:pt x="268658" y="314585"/>
                    <a:pt x="247113" y="311359"/>
                  </a:cubicBezTo>
                  <a:close/>
                </a:path>
              </a:pathLst>
            </a:custGeom>
            <a:solidFill>
              <a:srgbClr val="DBDDE1"/>
            </a:solid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grpSp>
      <p:sp>
        <p:nvSpPr>
          <p:cNvPr id="19" name="그래픽 38">
            <a:extLst>
              <a:ext uri="{FF2B5EF4-FFF2-40B4-BE49-F238E27FC236}">
                <a16:creationId xmlns="" xmlns:a16="http://schemas.microsoft.com/office/drawing/2014/main" id="{0FF0F31D-E341-465D-A73F-E8049B21B8C9}"/>
              </a:ext>
            </a:extLst>
          </p:cNvPr>
          <p:cNvSpPr/>
          <p:nvPr/>
        </p:nvSpPr>
        <p:spPr>
          <a:xfrm rot="900000">
            <a:off x="8814547" y="4563250"/>
            <a:ext cx="308941" cy="280307"/>
          </a:xfrm>
          <a:custGeom>
            <a:avLst/>
            <a:gdLst>
              <a:gd name="connsiteX0" fmla="*/ 2581561 w 2807779"/>
              <a:gd name="connsiteY0" fmla="*/ 916210 h 2474594"/>
              <a:gd name="connsiteX1" fmla="*/ 2490121 w 2807779"/>
              <a:gd name="connsiteY1" fmla="*/ 915734 h 2474594"/>
              <a:gd name="connsiteX2" fmla="*/ 1403033 w 2807779"/>
              <a:gd name="connsiteY2" fmla="*/ 0 h 2474594"/>
              <a:gd name="connsiteX3" fmla="*/ 316040 w 2807779"/>
              <a:gd name="connsiteY3" fmla="*/ 915638 h 2474594"/>
              <a:gd name="connsiteX4" fmla="*/ 226314 w 2807779"/>
              <a:gd name="connsiteY4" fmla="*/ 916115 h 2474594"/>
              <a:gd name="connsiteX5" fmla="*/ 0 w 2807779"/>
              <a:gd name="connsiteY5" fmla="*/ 1143762 h 2474594"/>
              <a:gd name="connsiteX6" fmla="*/ 0 w 2807779"/>
              <a:gd name="connsiteY6" fmla="*/ 1524953 h 2474594"/>
              <a:gd name="connsiteX7" fmla="*/ 67151 w 2807779"/>
              <a:gd name="connsiteY7" fmla="*/ 1686306 h 2474594"/>
              <a:gd name="connsiteX8" fmla="*/ 227648 w 2807779"/>
              <a:gd name="connsiteY8" fmla="*/ 1752505 h 2474594"/>
              <a:gd name="connsiteX9" fmla="*/ 228981 w 2807779"/>
              <a:gd name="connsiteY9" fmla="*/ 1752505 h 2474594"/>
              <a:gd name="connsiteX10" fmla="*/ 433197 w 2807779"/>
              <a:gd name="connsiteY10" fmla="*/ 1751362 h 2474594"/>
              <a:gd name="connsiteX11" fmla="*/ 538925 w 2807779"/>
              <a:gd name="connsiteY11" fmla="*/ 1644968 h 2474594"/>
              <a:gd name="connsiteX12" fmla="*/ 538925 w 2807779"/>
              <a:gd name="connsiteY12" fmla="*/ 1102233 h 2474594"/>
              <a:gd name="connsiteX13" fmla="*/ 1403128 w 2807779"/>
              <a:gd name="connsiteY13" fmla="*/ 240030 h 2474594"/>
              <a:gd name="connsiteX14" fmla="*/ 2267426 w 2807779"/>
              <a:gd name="connsiteY14" fmla="*/ 1104424 h 2474594"/>
              <a:gd name="connsiteX15" fmla="*/ 2267426 w 2807779"/>
              <a:gd name="connsiteY15" fmla="*/ 1845374 h 2474594"/>
              <a:gd name="connsiteX16" fmla="*/ 1913668 w 2807779"/>
              <a:gd name="connsiteY16" fmla="*/ 2199037 h 2474594"/>
              <a:gd name="connsiteX17" fmla="*/ 1717167 w 2807779"/>
              <a:gd name="connsiteY17" fmla="*/ 2199037 h 2474594"/>
              <a:gd name="connsiteX18" fmla="*/ 1582007 w 2807779"/>
              <a:gd name="connsiteY18" fmla="*/ 2091500 h 2474594"/>
              <a:gd name="connsiteX19" fmla="*/ 1224248 w 2807779"/>
              <a:gd name="connsiteY19" fmla="*/ 2091500 h 2474594"/>
              <a:gd name="connsiteX20" fmla="*/ 1082040 w 2807779"/>
              <a:gd name="connsiteY20" fmla="*/ 2233708 h 2474594"/>
              <a:gd name="connsiteX21" fmla="*/ 1082040 w 2807779"/>
              <a:gd name="connsiteY21" fmla="*/ 2332387 h 2474594"/>
              <a:gd name="connsiteX22" fmla="*/ 1224248 w 2807779"/>
              <a:gd name="connsiteY22" fmla="*/ 2474595 h 2474594"/>
              <a:gd name="connsiteX23" fmla="*/ 1582007 w 2807779"/>
              <a:gd name="connsiteY23" fmla="*/ 2474595 h 2474594"/>
              <a:gd name="connsiteX24" fmla="*/ 1717167 w 2807779"/>
              <a:gd name="connsiteY24" fmla="*/ 2367058 h 2474594"/>
              <a:gd name="connsiteX25" fmla="*/ 1913668 w 2807779"/>
              <a:gd name="connsiteY25" fmla="*/ 2367058 h 2474594"/>
              <a:gd name="connsiteX26" fmla="*/ 2435352 w 2807779"/>
              <a:gd name="connsiteY26" fmla="*/ 1845374 h 2474594"/>
              <a:gd name="connsiteX27" fmla="*/ 2435352 w 2807779"/>
              <a:gd name="connsiteY27" fmla="*/ 1751648 h 2474594"/>
              <a:gd name="connsiteX28" fmla="*/ 2578894 w 2807779"/>
              <a:gd name="connsiteY28" fmla="*/ 1752505 h 2474594"/>
              <a:gd name="connsiteX29" fmla="*/ 2580228 w 2807779"/>
              <a:gd name="connsiteY29" fmla="*/ 1752505 h 2474594"/>
              <a:gd name="connsiteX30" fmla="*/ 2740628 w 2807779"/>
              <a:gd name="connsiteY30" fmla="*/ 1686306 h 2474594"/>
              <a:gd name="connsiteX31" fmla="*/ 2807780 w 2807779"/>
              <a:gd name="connsiteY31" fmla="*/ 1524953 h 2474594"/>
              <a:gd name="connsiteX32" fmla="*/ 2807780 w 2807779"/>
              <a:gd name="connsiteY32" fmla="*/ 1143762 h 2474594"/>
              <a:gd name="connsiteX33" fmla="*/ 2581466 w 2807779"/>
              <a:gd name="connsiteY33" fmla="*/ 916115 h 24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07779" h="2474594">
                <a:moveTo>
                  <a:pt x="2581561" y="916210"/>
                </a:moveTo>
                <a:lnTo>
                  <a:pt x="2490121" y="915734"/>
                </a:lnTo>
                <a:cubicBezTo>
                  <a:pt x="2400205" y="396526"/>
                  <a:pt x="1947577" y="0"/>
                  <a:pt x="1403033" y="0"/>
                </a:cubicBezTo>
                <a:cubicBezTo>
                  <a:pt x="858488" y="0"/>
                  <a:pt x="405956" y="396526"/>
                  <a:pt x="316040" y="915638"/>
                </a:cubicBezTo>
                <a:lnTo>
                  <a:pt x="226314" y="916115"/>
                </a:lnTo>
                <a:cubicBezTo>
                  <a:pt x="101537" y="916877"/>
                  <a:pt x="0" y="1018985"/>
                  <a:pt x="0" y="1143762"/>
                </a:cubicBezTo>
                <a:lnTo>
                  <a:pt x="0" y="1524953"/>
                </a:lnTo>
                <a:cubicBezTo>
                  <a:pt x="0" y="1586008"/>
                  <a:pt x="23813" y="1643253"/>
                  <a:pt x="67151" y="1686306"/>
                </a:cubicBezTo>
                <a:cubicBezTo>
                  <a:pt x="110109" y="1729073"/>
                  <a:pt x="167069" y="1752505"/>
                  <a:pt x="227648" y="1752505"/>
                </a:cubicBezTo>
                <a:lnTo>
                  <a:pt x="228981" y="1752505"/>
                </a:lnTo>
                <a:lnTo>
                  <a:pt x="433197" y="1751362"/>
                </a:lnTo>
                <a:cubicBezTo>
                  <a:pt x="491490" y="1750981"/>
                  <a:pt x="538925" y="1703261"/>
                  <a:pt x="538925" y="1644968"/>
                </a:cubicBezTo>
                <a:lnTo>
                  <a:pt x="538925" y="1102233"/>
                </a:lnTo>
                <a:cubicBezTo>
                  <a:pt x="540163" y="626650"/>
                  <a:pt x="927259" y="240030"/>
                  <a:pt x="1403128" y="240030"/>
                </a:cubicBezTo>
                <a:cubicBezTo>
                  <a:pt x="1878997" y="240030"/>
                  <a:pt x="2267426" y="627793"/>
                  <a:pt x="2267426" y="1104424"/>
                </a:cubicBezTo>
                <a:lnTo>
                  <a:pt x="2267426" y="1845374"/>
                </a:lnTo>
                <a:cubicBezTo>
                  <a:pt x="2267426" y="2040446"/>
                  <a:pt x="2108740" y="2199037"/>
                  <a:pt x="1913668" y="2199037"/>
                </a:cubicBezTo>
                <a:lnTo>
                  <a:pt x="1717167" y="2199037"/>
                </a:lnTo>
                <a:cubicBezTo>
                  <a:pt x="1701356" y="2137791"/>
                  <a:pt x="1648206" y="2091500"/>
                  <a:pt x="1582007" y="2091500"/>
                </a:cubicBezTo>
                <a:lnTo>
                  <a:pt x="1224248" y="2091500"/>
                </a:lnTo>
                <a:cubicBezTo>
                  <a:pt x="1145762" y="2091500"/>
                  <a:pt x="1082040" y="2155127"/>
                  <a:pt x="1082040" y="2233708"/>
                </a:cubicBezTo>
                <a:lnTo>
                  <a:pt x="1082040" y="2332387"/>
                </a:lnTo>
                <a:cubicBezTo>
                  <a:pt x="1082040" y="2410873"/>
                  <a:pt x="1145667" y="2474595"/>
                  <a:pt x="1224248" y="2474595"/>
                </a:cubicBezTo>
                <a:lnTo>
                  <a:pt x="1582007" y="2474595"/>
                </a:lnTo>
                <a:cubicBezTo>
                  <a:pt x="1648206" y="2474595"/>
                  <a:pt x="1701356" y="2428399"/>
                  <a:pt x="1717167" y="2367058"/>
                </a:cubicBezTo>
                <a:lnTo>
                  <a:pt x="1913668" y="2367058"/>
                </a:lnTo>
                <a:cubicBezTo>
                  <a:pt x="2201323" y="2367058"/>
                  <a:pt x="2435352" y="2133029"/>
                  <a:pt x="2435352" y="1845374"/>
                </a:cubicBezTo>
                <a:lnTo>
                  <a:pt x="2435352" y="1751648"/>
                </a:lnTo>
                <a:lnTo>
                  <a:pt x="2578894" y="1752505"/>
                </a:lnTo>
                <a:lnTo>
                  <a:pt x="2580228" y="1752505"/>
                </a:lnTo>
                <a:cubicBezTo>
                  <a:pt x="2640711" y="1752505"/>
                  <a:pt x="2697671" y="1729073"/>
                  <a:pt x="2740628" y="1686306"/>
                </a:cubicBezTo>
                <a:cubicBezTo>
                  <a:pt x="2783872" y="1643253"/>
                  <a:pt x="2807780" y="1586008"/>
                  <a:pt x="2807780" y="1524953"/>
                </a:cubicBezTo>
                <a:lnTo>
                  <a:pt x="2807780" y="1143762"/>
                </a:lnTo>
                <a:cubicBezTo>
                  <a:pt x="2807780" y="1018985"/>
                  <a:pt x="2706243" y="916877"/>
                  <a:pt x="2581466" y="916115"/>
                </a:cubicBezTo>
                <a:close/>
              </a:path>
            </a:pathLst>
          </a:custGeom>
          <a:solidFill>
            <a:srgbClr val="EAEBEE"/>
          </a:solid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pic>
        <p:nvPicPr>
          <p:cNvPr id="20" name="그림 19">
            <a:extLst>
              <a:ext uri="{FF2B5EF4-FFF2-40B4-BE49-F238E27FC236}">
                <a16:creationId xmlns="" xmlns:a16="http://schemas.microsoft.com/office/drawing/2014/main" id="{9D037178-5401-4F50-AD22-A2AE4340E7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161" t="10246" r="28148" b="47005"/>
          <a:stretch/>
        </p:blipFill>
        <p:spPr>
          <a:xfrm>
            <a:off x="8276191" y="3207996"/>
            <a:ext cx="588302" cy="562725"/>
          </a:xfrm>
          <a:custGeom>
            <a:avLst/>
            <a:gdLst>
              <a:gd name="connsiteX0" fmla="*/ 0 w 1506338"/>
              <a:gd name="connsiteY0" fmla="*/ 0 h 1440850"/>
              <a:gd name="connsiteX1" fmla="*/ 1506338 w 1506338"/>
              <a:gd name="connsiteY1" fmla="*/ 0 h 1440850"/>
              <a:gd name="connsiteX2" fmla="*/ 1506338 w 1506338"/>
              <a:gd name="connsiteY2" fmla="*/ 1166002 h 1440850"/>
              <a:gd name="connsiteX3" fmla="*/ 1495575 w 1506338"/>
              <a:gd name="connsiteY3" fmla="*/ 1175784 h 1440850"/>
              <a:gd name="connsiteX4" fmla="*/ 757211 w 1506338"/>
              <a:gd name="connsiteY4" fmla="*/ 1440850 h 1440850"/>
              <a:gd name="connsiteX5" fmla="*/ 18847 w 1506338"/>
              <a:gd name="connsiteY5" fmla="*/ 1175784 h 1440850"/>
              <a:gd name="connsiteX6" fmla="*/ 0 w 1506338"/>
              <a:gd name="connsiteY6" fmla="*/ 1158655 h 14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338" h="1440850">
                <a:moveTo>
                  <a:pt x="0" y="0"/>
                </a:moveTo>
                <a:lnTo>
                  <a:pt x="1506338" y="0"/>
                </a:lnTo>
                <a:lnTo>
                  <a:pt x="1506338" y="1166002"/>
                </a:lnTo>
                <a:lnTo>
                  <a:pt x="1495575" y="1175784"/>
                </a:lnTo>
                <a:cubicBezTo>
                  <a:pt x="1294924" y="1341376"/>
                  <a:pt x="1037684" y="1440850"/>
                  <a:pt x="757211" y="1440850"/>
                </a:cubicBezTo>
                <a:cubicBezTo>
                  <a:pt x="476738" y="1440850"/>
                  <a:pt x="219498" y="1341376"/>
                  <a:pt x="18847" y="1175784"/>
                </a:cubicBezTo>
                <a:lnTo>
                  <a:pt x="0" y="1158655"/>
                </a:lnTo>
                <a:close/>
              </a:path>
            </a:pathLst>
          </a:custGeom>
        </p:spPr>
      </p:pic>
      <p:grpSp>
        <p:nvGrpSpPr>
          <p:cNvPr id="22" name="그룹 21">
            <a:extLst>
              <a:ext uri="{FF2B5EF4-FFF2-40B4-BE49-F238E27FC236}">
                <a16:creationId xmlns="" xmlns:a16="http://schemas.microsoft.com/office/drawing/2014/main" id="{26658EA9-6234-4BB8-BBDD-896F509208FF}"/>
              </a:ext>
            </a:extLst>
          </p:cNvPr>
          <p:cNvGrpSpPr/>
          <p:nvPr/>
        </p:nvGrpSpPr>
        <p:grpSpPr>
          <a:xfrm>
            <a:off x="8204438" y="4281440"/>
            <a:ext cx="346278" cy="240861"/>
            <a:chOff x="6809952" y="758428"/>
            <a:chExt cx="3267645" cy="2207799"/>
          </a:xfrm>
          <a:solidFill>
            <a:srgbClr val="EAEBEE"/>
          </a:solidFill>
        </p:grpSpPr>
        <p:sp>
          <p:nvSpPr>
            <p:cNvPr id="23" name="자유형: 도형 22">
              <a:extLst>
                <a:ext uri="{FF2B5EF4-FFF2-40B4-BE49-F238E27FC236}">
                  <a16:creationId xmlns="" xmlns:a16="http://schemas.microsoft.com/office/drawing/2014/main" id="{FB16D09D-8C04-49C3-9C00-C906D4A7B904}"/>
                </a:ext>
              </a:extLst>
            </p:cNvPr>
            <p:cNvSpPr/>
            <p:nvPr/>
          </p:nvSpPr>
          <p:spPr>
            <a:xfrm>
              <a:off x="8099636" y="758428"/>
              <a:ext cx="1977961" cy="1623536"/>
            </a:xfrm>
            <a:custGeom>
              <a:avLst/>
              <a:gdLst>
                <a:gd name="connsiteX0" fmla="*/ 1858042 w 1977961"/>
                <a:gd name="connsiteY0" fmla="*/ 0 h 1623536"/>
                <a:gd name="connsiteX1" fmla="*/ 119825 w 1977961"/>
                <a:gd name="connsiteY1" fmla="*/ 0 h 1623536"/>
                <a:gd name="connsiteX2" fmla="*/ 0 w 1977961"/>
                <a:gd name="connsiteY2" fmla="*/ 119825 h 1623536"/>
                <a:gd name="connsiteX3" fmla="*/ 0 w 1977961"/>
                <a:gd name="connsiteY3" fmla="*/ 405765 h 1623536"/>
                <a:gd name="connsiteX4" fmla="*/ 568357 w 1977961"/>
                <a:gd name="connsiteY4" fmla="*/ 405765 h 1623536"/>
                <a:gd name="connsiteX5" fmla="*/ 866966 w 1977961"/>
                <a:gd name="connsiteY5" fmla="*/ 704374 h 1623536"/>
                <a:gd name="connsiteX6" fmla="*/ 866966 w 1977961"/>
                <a:gd name="connsiteY6" fmla="*/ 1251585 h 1623536"/>
                <a:gd name="connsiteX7" fmla="*/ 1076611 w 1977961"/>
                <a:gd name="connsiteY7" fmla="*/ 1251585 h 1623536"/>
                <a:gd name="connsiteX8" fmla="*/ 1270349 w 1977961"/>
                <a:gd name="connsiteY8" fmla="*/ 1578102 h 1623536"/>
                <a:gd name="connsiteX9" fmla="*/ 1430179 w 1977961"/>
                <a:gd name="connsiteY9" fmla="*/ 1578102 h 1623536"/>
                <a:gd name="connsiteX10" fmla="*/ 1623918 w 1977961"/>
                <a:gd name="connsiteY10" fmla="*/ 1251585 h 1623536"/>
                <a:gd name="connsiteX11" fmla="*/ 1858137 w 1977961"/>
                <a:gd name="connsiteY11" fmla="*/ 1251585 h 1623536"/>
                <a:gd name="connsiteX12" fmla="*/ 1977962 w 1977961"/>
                <a:gd name="connsiteY12" fmla="*/ 1131761 h 1623536"/>
                <a:gd name="connsiteX13" fmla="*/ 1977962 w 1977961"/>
                <a:gd name="connsiteY13" fmla="*/ 119825 h 1623536"/>
                <a:gd name="connsiteX14" fmla="*/ 1858137 w 1977961"/>
                <a:gd name="connsiteY14" fmla="*/ 0 h 162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7961" h="1623536">
                  <a:moveTo>
                    <a:pt x="1858042" y="0"/>
                  </a:moveTo>
                  <a:lnTo>
                    <a:pt x="119825" y="0"/>
                  </a:lnTo>
                  <a:cubicBezTo>
                    <a:pt x="53721" y="0"/>
                    <a:pt x="0" y="53626"/>
                    <a:pt x="0" y="119825"/>
                  </a:cubicBezTo>
                  <a:lnTo>
                    <a:pt x="0" y="405765"/>
                  </a:lnTo>
                  <a:lnTo>
                    <a:pt x="568357" y="405765"/>
                  </a:lnTo>
                  <a:cubicBezTo>
                    <a:pt x="733044" y="405765"/>
                    <a:pt x="866966" y="539591"/>
                    <a:pt x="866966" y="704374"/>
                  </a:cubicBezTo>
                  <a:lnTo>
                    <a:pt x="866966" y="1251585"/>
                  </a:lnTo>
                  <a:lnTo>
                    <a:pt x="1076611" y="1251585"/>
                  </a:lnTo>
                  <a:lnTo>
                    <a:pt x="1270349" y="1578102"/>
                  </a:lnTo>
                  <a:cubicBezTo>
                    <a:pt x="1306354" y="1638681"/>
                    <a:pt x="1394174" y="1638681"/>
                    <a:pt x="1430179" y="1578102"/>
                  </a:cubicBezTo>
                  <a:lnTo>
                    <a:pt x="1623918" y="1251585"/>
                  </a:lnTo>
                  <a:lnTo>
                    <a:pt x="1858137" y="1251585"/>
                  </a:lnTo>
                  <a:cubicBezTo>
                    <a:pt x="1924241" y="1251585"/>
                    <a:pt x="1977962" y="1197959"/>
                    <a:pt x="1977962" y="1131761"/>
                  </a:cubicBezTo>
                  <a:lnTo>
                    <a:pt x="1977962" y="119825"/>
                  </a:lnTo>
                  <a:cubicBezTo>
                    <a:pt x="1977962" y="53721"/>
                    <a:pt x="1924336" y="0"/>
                    <a:pt x="1858137" y="0"/>
                  </a:cubicBezTo>
                  <a:close/>
                </a:path>
              </a:pathLst>
            </a:custGeom>
            <a:grp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sp>
          <p:nvSpPr>
            <p:cNvPr id="24" name="자유형: 도형 23">
              <a:extLst>
                <a:ext uri="{FF2B5EF4-FFF2-40B4-BE49-F238E27FC236}">
                  <a16:creationId xmlns="" xmlns:a16="http://schemas.microsoft.com/office/drawing/2014/main" id="{1CD0ECE7-6B75-4ECA-BD3C-808564AE51F5}"/>
                </a:ext>
              </a:extLst>
            </p:cNvPr>
            <p:cNvSpPr/>
            <p:nvPr/>
          </p:nvSpPr>
          <p:spPr>
            <a:xfrm>
              <a:off x="6809952" y="1342882"/>
              <a:ext cx="1977866" cy="1623345"/>
            </a:xfrm>
            <a:custGeom>
              <a:avLst/>
              <a:gdLst>
                <a:gd name="connsiteX0" fmla="*/ 1858042 w 1977866"/>
                <a:gd name="connsiteY0" fmla="*/ 0 h 1623345"/>
                <a:gd name="connsiteX1" fmla="*/ 119729 w 1977866"/>
                <a:gd name="connsiteY1" fmla="*/ 0 h 1623345"/>
                <a:gd name="connsiteX2" fmla="*/ 0 w 1977866"/>
                <a:gd name="connsiteY2" fmla="*/ 119729 h 1623345"/>
                <a:gd name="connsiteX3" fmla="*/ 0 w 1977866"/>
                <a:gd name="connsiteY3" fmla="*/ 1131760 h 1623345"/>
                <a:gd name="connsiteX4" fmla="*/ 119729 w 1977866"/>
                <a:gd name="connsiteY4" fmla="*/ 1251490 h 1623345"/>
                <a:gd name="connsiteX5" fmla="*/ 354044 w 1977866"/>
                <a:gd name="connsiteY5" fmla="*/ 1251490 h 1623345"/>
                <a:gd name="connsiteX6" fmla="*/ 547783 w 1977866"/>
                <a:gd name="connsiteY6" fmla="*/ 1577912 h 1623345"/>
                <a:gd name="connsiteX7" fmla="*/ 707517 w 1977866"/>
                <a:gd name="connsiteY7" fmla="*/ 1577912 h 1623345"/>
                <a:gd name="connsiteX8" fmla="*/ 901256 w 1977866"/>
                <a:gd name="connsiteY8" fmla="*/ 1251490 h 1623345"/>
                <a:gd name="connsiteX9" fmla="*/ 1858137 w 1977866"/>
                <a:gd name="connsiteY9" fmla="*/ 1251490 h 1623345"/>
                <a:gd name="connsiteX10" fmla="*/ 1977866 w 1977866"/>
                <a:gd name="connsiteY10" fmla="*/ 1131760 h 1623345"/>
                <a:gd name="connsiteX11" fmla="*/ 1977866 w 1977866"/>
                <a:gd name="connsiteY11" fmla="*/ 119729 h 1623345"/>
                <a:gd name="connsiteX12" fmla="*/ 1858137 w 1977866"/>
                <a:gd name="connsiteY12" fmla="*/ 0 h 1623345"/>
                <a:gd name="connsiteX13" fmla="*/ 487394 w 1977866"/>
                <a:gd name="connsiteY13" fmla="*/ 779335 h 1623345"/>
                <a:gd name="connsiteX14" fmla="*/ 333756 w 1977866"/>
                <a:gd name="connsiteY14" fmla="*/ 625697 h 1623345"/>
                <a:gd name="connsiteX15" fmla="*/ 487394 w 1977866"/>
                <a:gd name="connsiteY15" fmla="*/ 472059 h 1623345"/>
                <a:gd name="connsiteX16" fmla="*/ 640937 w 1977866"/>
                <a:gd name="connsiteY16" fmla="*/ 625697 h 1623345"/>
                <a:gd name="connsiteX17" fmla="*/ 487394 w 1977866"/>
                <a:gd name="connsiteY17" fmla="*/ 779335 h 1623345"/>
                <a:gd name="connsiteX18" fmla="*/ 988886 w 1977866"/>
                <a:gd name="connsiteY18" fmla="*/ 779335 h 1623345"/>
                <a:gd name="connsiteX19" fmla="*/ 835247 w 1977866"/>
                <a:gd name="connsiteY19" fmla="*/ 625697 h 1623345"/>
                <a:gd name="connsiteX20" fmla="*/ 988886 w 1977866"/>
                <a:gd name="connsiteY20" fmla="*/ 472059 h 1623345"/>
                <a:gd name="connsiteX21" fmla="*/ 1142524 w 1977866"/>
                <a:gd name="connsiteY21" fmla="*/ 625697 h 1623345"/>
                <a:gd name="connsiteX22" fmla="*/ 988886 w 1977866"/>
                <a:gd name="connsiteY22" fmla="*/ 779335 h 1623345"/>
                <a:gd name="connsiteX23" fmla="*/ 1490472 w 1977866"/>
                <a:gd name="connsiteY23" fmla="*/ 779335 h 1623345"/>
                <a:gd name="connsiteX24" fmla="*/ 1336929 w 1977866"/>
                <a:gd name="connsiteY24" fmla="*/ 625697 h 1623345"/>
                <a:gd name="connsiteX25" fmla="*/ 1490472 w 1977866"/>
                <a:gd name="connsiteY25" fmla="*/ 472059 h 1623345"/>
                <a:gd name="connsiteX26" fmla="*/ 1644110 w 1977866"/>
                <a:gd name="connsiteY26" fmla="*/ 625697 h 1623345"/>
                <a:gd name="connsiteX27" fmla="*/ 1490472 w 1977866"/>
                <a:gd name="connsiteY27" fmla="*/ 779335 h 162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7866" h="1623345">
                  <a:moveTo>
                    <a:pt x="1858042" y="0"/>
                  </a:moveTo>
                  <a:lnTo>
                    <a:pt x="119729" y="0"/>
                  </a:lnTo>
                  <a:cubicBezTo>
                    <a:pt x="53626" y="0"/>
                    <a:pt x="0" y="53626"/>
                    <a:pt x="0" y="119729"/>
                  </a:cubicBezTo>
                  <a:lnTo>
                    <a:pt x="0" y="1131760"/>
                  </a:lnTo>
                  <a:cubicBezTo>
                    <a:pt x="0" y="1197864"/>
                    <a:pt x="53626" y="1251490"/>
                    <a:pt x="119729" y="1251490"/>
                  </a:cubicBezTo>
                  <a:lnTo>
                    <a:pt x="354044" y="1251490"/>
                  </a:lnTo>
                  <a:lnTo>
                    <a:pt x="547783" y="1577912"/>
                  </a:lnTo>
                  <a:cubicBezTo>
                    <a:pt x="583787" y="1638491"/>
                    <a:pt x="671513" y="1638491"/>
                    <a:pt x="707517" y="1577912"/>
                  </a:cubicBezTo>
                  <a:lnTo>
                    <a:pt x="901256" y="1251490"/>
                  </a:lnTo>
                  <a:lnTo>
                    <a:pt x="1858137" y="1251490"/>
                  </a:lnTo>
                  <a:cubicBezTo>
                    <a:pt x="1924241" y="1251490"/>
                    <a:pt x="1977866" y="1197864"/>
                    <a:pt x="1977866" y="1131760"/>
                  </a:cubicBezTo>
                  <a:lnTo>
                    <a:pt x="1977866" y="119729"/>
                  </a:lnTo>
                  <a:cubicBezTo>
                    <a:pt x="1977866" y="53626"/>
                    <a:pt x="1924241" y="0"/>
                    <a:pt x="1858137" y="0"/>
                  </a:cubicBezTo>
                  <a:close/>
                  <a:moveTo>
                    <a:pt x="487394" y="779335"/>
                  </a:moveTo>
                  <a:cubicBezTo>
                    <a:pt x="402526" y="779335"/>
                    <a:pt x="333756" y="710565"/>
                    <a:pt x="333756" y="625697"/>
                  </a:cubicBezTo>
                  <a:cubicBezTo>
                    <a:pt x="333756" y="540830"/>
                    <a:pt x="402526" y="472059"/>
                    <a:pt x="487394" y="472059"/>
                  </a:cubicBezTo>
                  <a:cubicBezTo>
                    <a:pt x="572262" y="472059"/>
                    <a:pt x="640937" y="540830"/>
                    <a:pt x="640937" y="625697"/>
                  </a:cubicBezTo>
                  <a:cubicBezTo>
                    <a:pt x="640937" y="710565"/>
                    <a:pt x="572167" y="779335"/>
                    <a:pt x="487394" y="779335"/>
                  </a:cubicBezTo>
                  <a:close/>
                  <a:moveTo>
                    <a:pt x="988886" y="779335"/>
                  </a:moveTo>
                  <a:cubicBezTo>
                    <a:pt x="904018" y="779335"/>
                    <a:pt x="835247" y="710565"/>
                    <a:pt x="835247" y="625697"/>
                  </a:cubicBezTo>
                  <a:cubicBezTo>
                    <a:pt x="835247" y="540830"/>
                    <a:pt x="904018" y="472059"/>
                    <a:pt x="988886" y="472059"/>
                  </a:cubicBezTo>
                  <a:cubicBezTo>
                    <a:pt x="1073753" y="472059"/>
                    <a:pt x="1142524" y="540830"/>
                    <a:pt x="1142524" y="625697"/>
                  </a:cubicBezTo>
                  <a:cubicBezTo>
                    <a:pt x="1142524" y="710565"/>
                    <a:pt x="1073753" y="779335"/>
                    <a:pt x="988886" y="779335"/>
                  </a:cubicBezTo>
                  <a:close/>
                  <a:moveTo>
                    <a:pt x="1490472" y="779335"/>
                  </a:moveTo>
                  <a:cubicBezTo>
                    <a:pt x="1405700" y="779335"/>
                    <a:pt x="1336929" y="710565"/>
                    <a:pt x="1336929" y="625697"/>
                  </a:cubicBezTo>
                  <a:cubicBezTo>
                    <a:pt x="1336929" y="540830"/>
                    <a:pt x="1405700" y="472059"/>
                    <a:pt x="1490472" y="472059"/>
                  </a:cubicBezTo>
                  <a:cubicBezTo>
                    <a:pt x="1575245" y="472059"/>
                    <a:pt x="1644110" y="540830"/>
                    <a:pt x="1644110" y="625697"/>
                  </a:cubicBezTo>
                  <a:cubicBezTo>
                    <a:pt x="1644110" y="710565"/>
                    <a:pt x="1575340" y="779335"/>
                    <a:pt x="1490472" y="779335"/>
                  </a:cubicBezTo>
                  <a:close/>
                </a:path>
              </a:pathLst>
            </a:custGeom>
            <a:grp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grpSp>
      <p:grpSp>
        <p:nvGrpSpPr>
          <p:cNvPr id="25" name="그룹 24">
            <a:extLst>
              <a:ext uri="{FF2B5EF4-FFF2-40B4-BE49-F238E27FC236}">
                <a16:creationId xmlns="" xmlns:a16="http://schemas.microsoft.com/office/drawing/2014/main" id="{414CE40B-5C7A-4280-AC68-BBF2E08F9EF8}"/>
              </a:ext>
            </a:extLst>
          </p:cNvPr>
          <p:cNvGrpSpPr/>
          <p:nvPr/>
        </p:nvGrpSpPr>
        <p:grpSpPr>
          <a:xfrm>
            <a:off x="7748489" y="4369283"/>
            <a:ext cx="612449" cy="339719"/>
            <a:chOff x="9133975" y="1956487"/>
            <a:chExt cx="1386607" cy="747114"/>
          </a:xfrm>
        </p:grpSpPr>
        <p:sp>
          <p:nvSpPr>
            <p:cNvPr id="28" name="사각형: 둥근 모서리 27">
              <a:extLst>
                <a:ext uri="{FF2B5EF4-FFF2-40B4-BE49-F238E27FC236}">
                  <a16:creationId xmlns="" xmlns:a16="http://schemas.microsoft.com/office/drawing/2014/main" id="{225FC63B-7AE0-4DF3-B4A2-4D4F5E3CB35E}"/>
                </a:ext>
              </a:extLst>
            </p:cNvPr>
            <p:cNvSpPr/>
            <p:nvPr/>
          </p:nvSpPr>
          <p:spPr>
            <a:xfrm>
              <a:off x="9133975" y="2496515"/>
              <a:ext cx="624536" cy="207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n-US" altLang="en-US" sz="1138"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7" name="사각형: 둥근 모서리 26">
              <a:extLst>
                <a:ext uri="{FF2B5EF4-FFF2-40B4-BE49-F238E27FC236}">
                  <a16:creationId xmlns="" xmlns:a16="http://schemas.microsoft.com/office/drawing/2014/main" id="{A1DFC271-5DA6-45E1-B5DC-450C0EA53E70}"/>
                </a:ext>
              </a:extLst>
            </p:cNvPr>
            <p:cNvSpPr/>
            <p:nvPr/>
          </p:nvSpPr>
          <p:spPr>
            <a:xfrm>
              <a:off x="9735285" y="1956487"/>
              <a:ext cx="785297" cy="2643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endParaRPr lang="en-US" altLang="en-US" sz="1138"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grpSp>
      <p:pic>
        <p:nvPicPr>
          <p:cNvPr id="38" name="그래픽 37">
            <a:extLst>
              <a:ext uri="{FF2B5EF4-FFF2-40B4-BE49-F238E27FC236}">
                <a16:creationId xmlns="" xmlns:a16="http://schemas.microsoft.com/office/drawing/2014/main" id="{2710430F-662F-4250-B92B-C4CCAA0A60C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083472" y="4975811"/>
            <a:ext cx="2394634" cy="687185"/>
          </a:xfrm>
          <a:prstGeom prst="rect">
            <a:avLst/>
          </a:prstGeom>
        </p:spPr>
      </p:pic>
      <p:pic>
        <p:nvPicPr>
          <p:cNvPr id="51" name="Picture 66" descr="eee-01">
            <a:extLst>
              <a:ext uri="{FF2B5EF4-FFF2-40B4-BE49-F238E27FC236}">
                <a16:creationId xmlns="" xmlns:a16="http://schemas.microsoft.com/office/drawing/2014/main" id="{5A46D36A-6A6F-4ECF-8632-E45303DAC6C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712" r="35720" b="50353"/>
          <a:stretch/>
        </p:blipFill>
        <p:spPr bwMode="auto">
          <a:xfrm rot="5400000" flipV="1">
            <a:off x="4787313" y="-2006335"/>
            <a:ext cx="1326053" cy="79154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그래픽 66">
            <a:extLst>
              <a:ext uri="{FF2B5EF4-FFF2-40B4-BE49-F238E27FC236}">
                <a16:creationId xmlns="" xmlns:a16="http://schemas.microsoft.com/office/drawing/2014/main" id="{3F5A318F-03C7-49B7-9032-BE4A3345C3EE}"/>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flipH="1">
            <a:off x="8658876" y="3604963"/>
            <a:ext cx="197067" cy="227511"/>
          </a:xfrm>
          <a:prstGeom prst="rect">
            <a:avLst/>
          </a:prstGeom>
        </p:spPr>
      </p:pic>
      <p:cxnSp>
        <p:nvCxnSpPr>
          <p:cNvPr id="8" name="직선 연결선 7"/>
          <p:cNvCxnSpPr>
            <a:endCxn id="5" idx="0"/>
          </p:cNvCxnSpPr>
          <p:nvPr/>
        </p:nvCxnSpPr>
        <p:spPr>
          <a:xfrm>
            <a:off x="7463405" y="3832474"/>
            <a:ext cx="478746" cy="29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직선 연결선 10"/>
          <p:cNvCxnSpPr>
            <a:endCxn id="6" idx="3"/>
          </p:cNvCxnSpPr>
          <p:nvPr/>
        </p:nvCxnSpPr>
        <p:spPr>
          <a:xfrm>
            <a:off x="8348071" y="4709002"/>
            <a:ext cx="1057496" cy="264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직선 연결선 25"/>
          <p:cNvCxnSpPr>
            <a:endCxn id="6" idx="1"/>
          </p:cNvCxnSpPr>
          <p:nvPr/>
        </p:nvCxnSpPr>
        <p:spPr>
          <a:xfrm>
            <a:off x="9051243" y="3884008"/>
            <a:ext cx="354324" cy="433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직선 연결선 29"/>
          <p:cNvCxnSpPr>
            <a:endCxn id="5" idx="7"/>
          </p:cNvCxnSpPr>
          <p:nvPr/>
        </p:nvCxnSpPr>
        <p:spPr>
          <a:xfrm flipH="1">
            <a:off x="8178353" y="3832474"/>
            <a:ext cx="282136" cy="399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직선 연결선 31"/>
          <p:cNvCxnSpPr>
            <a:stCxn id="10" idx="3"/>
            <a:endCxn id="20" idx="6"/>
          </p:cNvCxnSpPr>
          <p:nvPr/>
        </p:nvCxnSpPr>
        <p:spPr>
          <a:xfrm>
            <a:off x="7463405" y="3636123"/>
            <a:ext cx="812786" cy="24387"/>
          </a:xfrm>
          <a:prstGeom prst="line">
            <a:avLst/>
          </a:prstGeom>
        </p:spPr>
        <p:style>
          <a:lnRef idx="1">
            <a:schemeClr val="accent1"/>
          </a:lnRef>
          <a:fillRef idx="0">
            <a:schemeClr val="accent1"/>
          </a:fillRef>
          <a:effectRef idx="0">
            <a:schemeClr val="accent1"/>
          </a:effectRef>
          <a:fontRef idx="minor">
            <a:schemeClr val="tx1"/>
          </a:fontRef>
        </p:style>
      </p:cxnSp>
      <p:sp>
        <p:nvSpPr>
          <p:cNvPr id="7" name="직사각형 6">
            <a:extLst>
              <a:ext uri="{FF2B5EF4-FFF2-40B4-BE49-F238E27FC236}">
                <a16:creationId xmlns="" xmlns:a16="http://schemas.microsoft.com/office/drawing/2014/main" id="{97C655ED-5461-436D-9CF2-A41E59E50809}"/>
              </a:ext>
            </a:extLst>
          </p:cNvPr>
          <p:cNvSpPr/>
          <p:nvPr/>
        </p:nvSpPr>
        <p:spPr>
          <a:xfrm>
            <a:off x="4733693" y="5084978"/>
            <a:ext cx="3136392" cy="4688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ko-KR" sz="1600" dirty="0">
                <a:solidFill>
                  <a:srgbClr val="575756"/>
                </a:solidFill>
                <a:latin typeface="Times New Roman" panose="02020603050405020304" pitchFamily="18" charset="0"/>
                <a:cs typeface="Times New Roman" panose="02020603050405020304" pitchFamily="18" charset="0"/>
              </a:rPr>
              <a:t>Ministry of the Interior and Safety</a:t>
            </a:r>
            <a:endParaRPr lang="ko-KR" altLang="en-US" sz="1600" dirty="0">
              <a:solidFill>
                <a:srgbClr val="57575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73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CBDABAFB-C3AC-492A-B8FB-DC38191634D8}" type="slidenum">
              <a:rPr lang="ko-KR" altLang="en-US" smtClean="0"/>
              <a:t>10</a:t>
            </a:fld>
            <a:endParaRPr lang="ko-KR" altLang="en-US"/>
          </a:p>
        </p:txBody>
      </p:sp>
      <p:sp>
        <p:nvSpPr>
          <p:cNvPr id="3"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3. Virtual Assistant Inquiry Services</a:t>
            </a:r>
            <a:endParaRPr lang="en-US" altLang="en-US" dirty="0">
              <a:latin typeface="Times New Roman" panose="02020603050405020304" pitchFamily="18" charset="0"/>
              <a:cs typeface="Times New Roman" panose="02020603050405020304" pitchFamily="18" charset="0"/>
            </a:endParaRPr>
          </a:p>
        </p:txBody>
      </p:sp>
      <p:grpSp>
        <p:nvGrpSpPr>
          <p:cNvPr id="6" name="그룹 5">
            <a:extLst>
              <a:ext uri="{FF2B5EF4-FFF2-40B4-BE49-F238E27FC236}">
                <a16:creationId xmlns:a16="http://schemas.microsoft.com/office/drawing/2014/main" xmlns:p14="http://schemas.microsoft.com/office/powerpoint/2010/main" xmlns:a14="http://schemas.microsoft.com/office/drawing/2010/main" xmlns="" id="{D390F7AA-8E6E-4C2C-A804-3C30F36C6998}"/>
              </a:ext>
            </a:extLst>
          </p:cNvPr>
          <p:cNvGrpSpPr/>
          <p:nvPr/>
        </p:nvGrpSpPr>
        <p:grpSpPr>
          <a:xfrm>
            <a:off x="993169" y="1680737"/>
            <a:ext cx="3349009" cy="4200538"/>
            <a:chOff x="323850" y="2213654"/>
            <a:chExt cx="2754444" cy="3691987"/>
          </a:xfrm>
        </p:grpSpPr>
        <p:cxnSp>
          <p:nvCxnSpPr>
            <p:cNvPr id="9" name="직선 연결선 8">
              <a:extLst>
                <a:ext uri="{FF2B5EF4-FFF2-40B4-BE49-F238E27FC236}">
                  <a16:creationId xmlns:a16="http://schemas.microsoft.com/office/drawing/2014/main" xmlns:p14="http://schemas.microsoft.com/office/powerpoint/2010/main" xmlns:a14="http://schemas.microsoft.com/office/drawing/2010/main" xmlns="" id="{2284250F-47D8-4738-97A8-E8B81912EAFC}"/>
                </a:ext>
              </a:extLst>
            </p:cNvPr>
            <p:cNvCxnSpPr/>
            <p:nvPr/>
          </p:nvCxnSpPr>
          <p:spPr>
            <a:xfrm>
              <a:off x="508954" y="2736662"/>
              <a:ext cx="211018" cy="109801"/>
            </a:xfrm>
            <a:prstGeom prst="line">
              <a:avLst/>
            </a:prstGeom>
          </p:spPr>
        </p:cxnSp>
        <p:cxnSp>
          <p:nvCxnSpPr>
            <p:cNvPr id="10" name="직선 연결선 9">
              <a:extLst>
                <a:ext uri="{FF2B5EF4-FFF2-40B4-BE49-F238E27FC236}">
                  <a16:creationId xmlns:a16="http://schemas.microsoft.com/office/drawing/2014/main" xmlns:p14="http://schemas.microsoft.com/office/powerpoint/2010/main" xmlns:a14="http://schemas.microsoft.com/office/drawing/2010/main" xmlns="" id="{93923627-6C2C-4CE5-93E1-51AD0F4EE7B8}"/>
                </a:ext>
              </a:extLst>
            </p:cNvPr>
            <p:cNvCxnSpPr/>
            <p:nvPr/>
          </p:nvCxnSpPr>
          <p:spPr>
            <a:xfrm>
              <a:off x="2670359" y="2945358"/>
              <a:ext cx="211018" cy="109801"/>
            </a:xfrm>
            <a:prstGeom prst="line">
              <a:avLst/>
            </a:prstGeom>
          </p:spPr>
        </p:cxnSp>
        <p:sp>
          <p:nvSpPr>
            <p:cNvPr id="11" name="양쪽 모서리가 둥근 사각형 239">
              <a:extLst>
                <a:ext uri="{FF2B5EF4-FFF2-40B4-BE49-F238E27FC236}">
                  <a16:creationId xmlns:a16="http://schemas.microsoft.com/office/drawing/2014/main" xmlns:p14="http://schemas.microsoft.com/office/powerpoint/2010/main" xmlns:a14="http://schemas.microsoft.com/office/drawing/2010/main" xmlns="" id="{AF9F5231-9B4E-44CF-8002-19A547F978A5}"/>
                </a:ext>
              </a:extLst>
            </p:cNvPr>
            <p:cNvSpPr/>
            <p:nvPr/>
          </p:nvSpPr>
          <p:spPr bwMode="auto">
            <a:xfrm flipH="1">
              <a:off x="324004" y="2539814"/>
              <a:ext cx="2754289" cy="3365827"/>
            </a:xfrm>
            <a:prstGeom prst="round2SameRect">
              <a:avLst>
                <a:gd name="adj1" fmla="val 0"/>
                <a:gd name="adj2" fmla="val 0"/>
              </a:avLst>
            </a:prstGeom>
            <a:noFill/>
            <a:ln w="6350" cap="flat" cmpd="sng" algn="ctr">
              <a:solidFill>
                <a:srgbClr val="0095D3"/>
              </a:solidFill>
              <a:prstDash val="solid"/>
            </a:ln>
            <a:effectLst>
              <a:outerShdw dist="12700" dir="5400000" algn="t" rotWithShape="0">
                <a:srgbClr val="0078A8">
                  <a:alpha val="17000"/>
                </a:srgbClr>
              </a:outerShdw>
            </a:effectLst>
          </p:spPr>
          <p:txBody>
            <a:bodyPr lIns="90000" tIns="72000" rIns="90000" bIns="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eaLnBrk="0" latinLnBrk="0" hangingPunct="0">
                <a:spcAft>
                  <a:spcPts val="240"/>
                </a:spcAft>
                <a:buSzPct val="100000"/>
                <a:defRPr/>
              </a:pPr>
              <a:endParaRPr lang="ko-KR" altLang="en-US" sz="900" kern="0">
                <a:ln>
                  <a:solidFill>
                    <a:schemeClr val="accent1">
                      <a:alpha val="0"/>
                    </a:schemeClr>
                  </a:solidFill>
                </a:ln>
                <a:latin typeface="현대하모니 L" panose="02020603020101020101" pitchFamily="18" charset="-127"/>
                <a:ea typeface="현대하모니 L" panose="02020603020101020101" pitchFamily="18" charset="-127"/>
              </a:endParaRPr>
            </a:p>
          </p:txBody>
        </p:sp>
        <p:sp>
          <p:nvSpPr>
            <p:cNvPr id="12" name="양쪽 모서리가 둥근 사각형 240">
              <a:extLst>
                <a:ext uri="{FF2B5EF4-FFF2-40B4-BE49-F238E27FC236}">
                  <a16:creationId xmlns:a16="http://schemas.microsoft.com/office/drawing/2014/main" xmlns:p14="http://schemas.microsoft.com/office/powerpoint/2010/main" xmlns:a14="http://schemas.microsoft.com/office/drawing/2010/main" xmlns="" id="{AD3416FB-7FA2-4C51-9AE7-81B9499FC754}"/>
                </a:ext>
              </a:extLst>
            </p:cNvPr>
            <p:cNvSpPr/>
            <p:nvPr/>
          </p:nvSpPr>
          <p:spPr>
            <a:xfrm>
              <a:off x="323850" y="2213654"/>
              <a:ext cx="2754441" cy="325047"/>
            </a:xfrm>
            <a:prstGeom prst="round2SameRect">
              <a:avLst/>
            </a:prstGeom>
            <a:solidFill>
              <a:srgbClr val="0070C0"/>
            </a:solidFill>
            <a:ln w="3175" cap="flat" cmpd="sng" algn="ctr">
              <a:solidFill>
                <a:srgbClr val="0070C0"/>
              </a:solidFill>
              <a:prstDash val="solid"/>
              <a:miter lim="800000"/>
            </a:ln>
            <a:effectLst/>
          </p:spPr>
          <p:txBody>
            <a:bodyPr wrap="none" tIns="46800" rtlCol="0" anchor="ctr"/>
            <a:lstStyle/>
            <a:p>
              <a:pPr marL="1081080" indent="-171450" defTabSz="767814" latinLnBrk="0">
                <a:spcAft>
                  <a:spcPts val="300"/>
                </a:spcAft>
                <a:buClr>
                  <a:prstClr val="white">
                    <a:lumMod val="65000"/>
                  </a:prstClr>
                </a:buClr>
                <a:buFont typeface="Arial" panose="020B0604020202020204" pitchFamily="34" charset="0"/>
                <a:buChar char="•"/>
              </a:pPr>
              <a:endParaRPr lang="ko-KR" altLang="en-US" sz="800" b="1" kern="0" spc="-151">
                <a:ln>
                  <a:solidFill>
                    <a:srgbClr val="4F81BD">
                      <a:alpha val="0"/>
                    </a:srgbClr>
                  </a:solidFill>
                </a:ln>
                <a:solidFill>
                  <a:prstClr val="black">
                    <a:lumMod val="75000"/>
                    <a:lumOff val="25000"/>
                  </a:prstClr>
                </a:solidFill>
                <a:latin typeface="나눔스퀘어" panose="020B0600000101010101" pitchFamily="50" charset="-127"/>
                <a:ea typeface="나눔스퀘어" panose="020B0600000101010101" pitchFamily="50" charset="-127"/>
              </a:endParaRPr>
            </a:p>
          </p:txBody>
        </p:sp>
        <p:sp>
          <p:nvSpPr>
            <p:cNvPr id="13" name="TextBox 162">
              <a:extLst>
                <a:ext uri="{FF2B5EF4-FFF2-40B4-BE49-F238E27FC236}">
                  <a16:creationId xmlns:a16="http://schemas.microsoft.com/office/drawing/2014/main" xmlns:p14="http://schemas.microsoft.com/office/powerpoint/2010/main" xmlns:a14="http://schemas.microsoft.com/office/drawing/2010/main" xmlns="" id="{5B34BB41-9941-4842-B0D1-36C16BFBF568}"/>
                </a:ext>
              </a:extLst>
            </p:cNvPr>
            <p:cNvSpPr txBox="1"/>
            <p:nvPr/>
          </p:nvSpPr>
          <p:spPr>
            <a:xfrm>
              <a:off x="324003" y="2267949"/>
              <a:ext cx="2754291" cy="227588"/>
            </a:xfrm>
            <a:prstGeom prst="rect">
              <a:avLst/>
            </a:prstGeom>
            <a:noFill/>
          </p:spPr>
          <p:txBody>
            <a:bodyPr wrap="square" lIns="0" tIns="0" rIns="0" bIns="0" rtlCol="0" anchor="ctr" anchorCtr="0">
              <a:noAutofit/>
            </a:bodyPr>
            <a:lstStyle>
              <a:defPPr>
                <a:defRPr lang="en-US"/>
              </a:defPPr>
              <a:lvl1pPr indent="-180944" algn="ctr" defTabSz="1043056">
                <a:lnSpc>
                  <a:spcPct val="120000"/>
                </a:lnSpc>
                <a:defRPr b="1">
                  <a:solidFill>
                    <a:schemeClr val="lt1"/>
                  </a:solidFill>
                  <a:effectLst>
                    <a:outerShdw blurRad="38100" dist="38100" dir="2700000" algn="tl">
                      <a:srgbClr val="000000">
                        <a:alpha val="43137"/>
                      </a:srgbClr>
                    </a:outerShdw>
                  </a:effectLst>
                  <a:latin typeface="나눔스퀘어" panose="020B0600000101010101" pitchFamily="50" charset="-127"/>
                  <a:ea typeface="나눔스퀘어" panose="020B0600000101010101" pitchFamily="50" charset="-127"/>
                  <a:cs typeface="Arial"/>
                </a:defRPr>
              </a:lvl1pPr>
              <a:lvl2pPr marL="521528" defTabSz="1043056" latinLnBrk="1">
                <a:defRPr sz="2100"/>
              </a:lvl2pPr>
              <a:lvl3pPr marL="1043056" defTabSz="1043056" latinLnBrk="1">
                <a:defRPr sz="2100"/>
              </a:lvl3pPr>
              <a:lvl4pPr marL="1564584" defTabSz="1043056" latinLnBrk="1">
                <a:defRPr sz="2100"/>
              </a:lvl4pPr>
              <a:lvl5pPr marL="2086112" defTabSz="1043056" latinLnBrk="1">
                <a:defRPr sz="2100"/>
              </a:lvl5pPr>
              <a:lvl6pPr marL="2607640" defTabSz="1043056" latinLnBrk="1">
                <a:defRPr sz="2100"/>
              </a:lvl6pPr>
              <a:lvl7pPr marL="3129168" defTabSz="1043056" latinLnBrk="1">
                <a:defRPr sz="2100"/>
              </a:lvl7pPr>
              <a:lvl8pPr marL="3650696" defTabSz="1043056" latinLnBrk="1">
                <a:defRPr sz="2100"/>
              </a:lvl8pPr>
              <a:lvl9pPr marL="4172224" defTabSz="1043056" latinLnBrk="1">
                <a:defRPr sz="2100"/>
              </a:lvl9pPr>
            </a:lstStyle>
            <a:p>
              <a:r>
                <a:rPr lang="ko-KR" altLang="en-US" dirty="0"/>
                <a:t>Common Chatbot</a:t>
              </a:r>
            </a:p>
          </p:txBody>
        </p:sp>
      </p:grpSp>
      <p:sp>
        <p:nvSpPr>
          <p:cNvPr id="14" name="슬라이드 번호 개체 틀 1"/>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DABAFB-C3AC-492A-B8FB-DC38191634D8}" type="slidenum">
              <a:rPr lang="ko-KR" altLang="en-US" smtClean="0"/>
              <a:pPr/>
              <a:t>10</a:t>
            </a:fld>
            <a:endParaRPr lang="ko-KR" alt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229" y="2361222"/>
            <a:ext cx="294322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그룹 43"/>
          <p:cNvGrpSpPr/>
          <p:nvPr/>
        </p:nvGrpSpPr>
        <p:grpSpPr>
          <a:xfrm>
            <a:off x="7457274" y="609598"/>
            <a:ext cx="2057554" cy="2246719"/>
            <a:chOff x="5609554" y="1110562"/>
            <a:chExt cx="2168277" cy="2626242"/>
          </a:xfrm>
        </p:grpSpPr>
        <p:grpSp>
          <p:nvGrpSpPr>
            <p:cNvPr id="45" name="그룹 44">
              <a:extLst>
                <a:ext uri="{FF2B5EF4-FFF2-40B4-BE49-F238E27FC236}">
                  <a16:creationId xmlns:a16="http://schemas.microsoft.com/office/drawing/2014/main" xmlns:p14="http://schemas.microsoft.com/office/powerpoint/2010/main" xmlns:a14="http://schemas.microsoft.com/office/drawing/2010/main" xmlns="" id="{9B379F73-5BC6-49DB-9586-FCE7BAC22823}"/>
                </a:ext>
              </a:extLst>
            </p:cNvPr>
            <p:cNvGrpSpPr/>
            <p:nvPr/>
          </p:nvGrpSpPr>
          <p:grpSpPr>
            <a:xfrm>
              <a:off x="5609554" y="1110562"/>
              <a:ext cx="2168277" cy="2626242"/>
              <a:chOff x="3245763" y="2213651"/>
              <a:chExt cx="2754441" cy="3648205"/>
            </a:xfrm>
          </p:grpSpPr>
          <p:sp>
            <p:nvSpPr>
              <p:cNvPr id="47" name="양쪽 모서리가 둥근 사각형 179">
                <a:extLst>
                  <a:ext uri="{FF2B5EF4-FFF2-40B4-BE49-F238E27FC236}">
                    <a16:creationId xmlns:a16="http://schemas.microsoft.com/office/drawing/2014/main" xmlns:p14="http://schemas.microsoft.com/office/powerpoint/2010/main" xmlns:a14="http://schemas.microsoft.com/office/drawing/2010/main" xmlns="" id="{A606156C-EEAD-411D-B138-4347778160B9}"/>
                  </a:ext>
                </a:extLst>
              </p:cNvPr>
              <p:cNvSpPr/>
              <p:nvPr/>
            </p:nvSpPr>
            <p:spPr bwMode="auto">
              <a:xfrm flipH="1">
                <a:off x="3245914" y="2301586"/>
                <a:ext cx="2754289" cy="3560270"/>
              </a:xfrm>
              <a:prstGeom prst="round2SameRect">
                <a:avLst>
                  <a:gd name="adj1" fmla="val 0"/>
                  <a:gd name="adj2" fmla="val 0"/>
                </a:avLst>
              </a:prstGeom>
              <a:noFill/>
              <a:ln w="6350" cap="flat" cmpd="sng" algn="ctr">
                <a:solidFill>
                  <a:srgbClr val="0095D3"/>
                </a:solidFill>
                <a:prstDash val="solid"/>
              </a:ln>
              <a:effectLst>
                <a:outerShdw dist="12700" dir="5400000" algn="t" rotWithShape="0">
                  <a:srgbClr val="0078A8">
                    <a:alpha val="17000"/>
                  </a:srgbClr>
                </a:outerShdw>
              </a:effectLst>
            </p:spPr>
            <p:txBody>
              <a:bodyPr lIns="90000" tIns="72000" rIns="90000" bIns="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eaLnBrk="0" latinLnBrk="0" hangingPunct="0">
                  <a:spcAft>
                    <a:spcPts val="240"/>
                  </a:spcAft>
                  <a:buSzPct val="100000"/>
                  <a:defRPr/>
                </a:pPr>
                <a:endParaRPr lang="ko-KR" altLang="en-US" sz="900" kern="0">
                  <a:ln>
                    <a:solidFill>
                      <a:schemeClr val="accent1">
                        <a:alpha val="0"/>
                      </a:schemeClr>
                    </a:solidFill>
                  </a:ln>
                  <a:latin typeface="현대하모니 L" panose="02020603020101020101" pitchFamily="18" charset="-127"/>
                  <a:ea typeface="현대하모니 L" panose="02020603020101020101" pitchFamily="18" charset="-127"/>
                </a:endParaRPr>
              </a:p>
            </p:txBody>
          </p:sp>
          <p:sp>
            <p:nvSpPr>
              <p:cNvPr id="48" name="양쪽 모서리가 둥근 사각형 180">
                <a:extLst>
                  <a:ext uri="{FF2B5EF4-FFF2-40B4-BE49-F238E27FC236}">
                    <a16:creationId xmlns:a16="http://schemas.microsoft.com/office/drawing/2014/main" xmlns:p14="http://schemas.microsoft.com/office/powerpoint/2010/main" xmlns:a14="http://schemas.microsoft.com/office/drawing/2010/main" xmlns="" id="{9B984B36-CF25-4A40-9CD5-8850561D4471}"/>
                  </a:ext>
                </a:extLst>
              </p:cNvPr>
              <p:cNvSpPr/>
              <p:nvPr/>
            </p:nvSpPr>
            <p:spPr>
              <a:xfrm>
                <a:off x="3245763" y="2213651"/>
                <a:ext cx="2754441" cy="532008"/>
              </a:xfrm>
              <a:prstGeom prst="round2SameRect">
                <a:avLst/>
              </a:prstGeom>
              <a:solidFill>
                <a:srgbClr val="009AB0"/>
              </a:solidFill>
              <a:ln w="3175" cap="flat" cmpd="sng" algn="ctr">
                <a:solidFill>
                  <a:srgbClr val="009AB0"/>
                </a:solidFill>
                <a:prstDash val="solid"/>
                <a:miter lim="800000"/>
              </a:ln>
              <a:effectLst/>
            </p:spPr>
            <p:txBody>
              <a:bodyPr wrap="none" tIns="46800" rtlCol="0" anchor="ctr"/>
              <a:lstStyle/>
              <a:p>
                <a:pPr marL="1081080" indent="-171450" defTabSz="767814" latinLnBrk="0">
                  <a:spcAft>
                    <a:spcPts val="300"/>
                  </a:spcAft>
                  <a:buClr>
                    <a:prstClr val="white">
                      <a:lumMod val="65000"/>
                    </a:prstClr>
                  </a:buClr>
                  <a:buFont typeface="Arial" panose="020B0604020202020204" pitchFamily="34" charset="0"/>
                  <a:buChar char="•"/>
                  <a:defRPr/>
                </a:pPr>
                <a:endParaRPr lang="ko-KR" altLang="en-US" sz="800" b="1" kern="0" spc="-151">
                  <a:ln>
                    <a:solidFill>
                      <a:srgbClr val="4F81BD">
                        <a:alpha val="0"/>
                      </a:srgbClr>
                    </a:solidFill>
                  </a:ln>
                  <a:solidFill>
                    <a:prstClr val="black">
                      <a:lumMod val="75000"/>
                      <a:lumOff val="25000"/>
                    </a:prstClr>
                  </a:solidFill>
                  <a:latin typeface="현대하모니 L" panose="02020603020101020101" pitchFamily="18" charset="-127"/>
                  <a:ea typeface="현대하모니 L" panose="02020603020101020101" pitchFamily="18" charset="-127"/>
                </a:endParaRPr>
              </a:p>
            </p:txBody>
          </p:sp>
        </p:grpSp>
        <p:pic>
          <p:nvPicPr>
            <p:cNvPr id="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948" y="1624038"/>
              <a:ext cx="1804013" cy="180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 name="그룹 61"/>
          <p:cNvGrpSpPr/>
          <p:nvPr/>
        </p:nvGrpSpPr>
        <p:grpSpPr>
          <a:xfrm>
            <a:off x="7456932" y="2760412"/>
            <a:ext cx="2058011" cy="2192565"/>
            <a:chOff x="5609433" y="1173864"/>
            <a:chExt cx="2168758" cy="2562940"/>
          </a:xfrm>
        </p:grpSpPr>
        <p:grpSp>
          <p:nvGrpSpPr>
            <p:cNvPr id="63" name="그룹 62">
              <a:extLst>
                <a:ext uri="{FF2B5EF4-FFF2-40B4-BE49-F238E27FC236}">
                  <a16:creationId xmlns:a16="http://schemas.microsoft.com/office/drawing/2014/main" xmlns:p14="http://schemas.microsoft.com/office/powerpoint/2010/main" xmlns:a14="http://schemas.microsoft.com/office/drawing/2010/main" xmlns="" id="{9B379F73-5BC6-49DB-9586-FCE7BAC22823}"/>
                </a:ext>
              </a:extLst>
            </p:cNvPr>
            <p:cNvGrpSpPr/>
            <p:nvPr/>
          </p:nvGrpSpPr>
          <p:grpSpPr>
            <a:xfrm>
              <a:off x="5609433" y="1173864"/>
              <a:ext cx="2168758" cy="2562940"/>
              <a:chOff x="3245606" y="2301586"/>
              <a:chExt cx="2755051" cy="3560270"/>
            </a:xfrm>
          </p:grpSpPr>
          <p:sp>
            <p:nvSpPr>
              <p:cNvPr id="65" name="양쪽 모서리가 둥근 사각형 179">
                <a:extLst>
                  <a:ext uri="{FF2B5EF4-FFF2-40B4-BE49-F238E27FC236}">
                    <a16:creationId xmlns:a16="http://schemas.microsoft.com/office/drawing/2014/main" xmlns:p14="http://schemas.microsoft.com/office/powerpoint/2010/main" xmlns:a14="http://schemas.microsoft.com/office/drawing/2010/main" xmlns="" id="{A606156C-EEAD-411D-B138-4347778160B9}"/>
                  </a:ext>
                </a:extLst>
              </p:cNvPr>
              <p:cNvSpPr/>
              <p:nvPr/>
            </p:nvSpPr>
            <p:spPr bwMode="auto">
              <a:xfrm flipH="1">
                <a:off x="3245914" y="2301586"/>
                <a:ext cx="2754289" cy="3560270"/>
              </a:xfrm>
              <a:prstGeom prst="round2SameRect">
                <a:avLst>
                  <a:gd name="adj1" fmla="val 0"/>
                  <a:gd name="adj2" fmla="val 0"/>
                </a:avLst>
              </a:prstGeom>
              <a:noFill/>
              <a:ln w="6350" cap="flat" cmpd="sng" algn="ctr">
                <a:solidFill>
                  <a:srgbClr val="0095D3"/>
                </a:solidFill>
                <a:prstDash val="solid"/>
              </a:ln>
              <a:effectLst>
                <a:outerShdw dist="12700" dir="5400000" algn="t" rotWithShape="0">
                  <a:srgbClr val="0078A8">
                    <a:alpha val="17000"/>
                  </a:srgbClr>
                </a:outerShdw>
              </a:effectLst>
            </p:spPr>
            <p:txBody>
              <a:bodyPr lIns="90000" tIns="72000" rIns="90000" bIns="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eaLnBrk="0" latinLnBrk="0" hangingPunct="0">
                  <a:spcAft>
                    <a:spcPts val="240"/>
                  </a:spcAft>
                  <a:buSzPct val="100000"/>
                  <a:defRPr/>
                </a:pPr>
                <a:endParaRPr lang="ko-KR" altLang="en-US" sz="900" kern="0">
                  <a:ln>
                    <a:solidFill>
                      <a:schemeClr val="accent1">
                        <a:alpha val="0"/>
                      </a:schemeClr>
                    </a:solidFill>
                  </a:ln>
                  <a:latin typeface="현대하모니 L" panose="02020603020101020101" pitchFamily="18" charset="-127"/>
                  <a:ea typeface="현대하모니 L" panose="02020603020101020101" pitchFamily="18" charset="-127"/>
                </a:endParaRPr>
              </a:p>
            </p:txBody>
          </p:sp>
          <p:sp>
            <p:nvSpPr>
              <p:cNvPr id="66" name="양쪽 모서리가 둥근 사각형 180">
                <a:extLst>
                  <a:ext uri="{FF2B5EF4-FFF2-40B4-BE49-F238E27FC236}">
                    <a16:creationId xmlns:a16="http://schemas.microsoft.com/office/drawing/2014/main" xmlns:p14="http://schemas.microsoft.com/office/powerpoint/2010/main" xmlns:a14="http://schemas.microsoft.com/office/drawing/2010/main" xmlns="" id="{9B984B36-CF25-4A40-9CD5-8850561D4471}"/>
                  </a:ext>
                </a:extLst>
              </p:cNvPr>
              <p:cNvSpPr/>
              <p:nvPr/>
            </p:nvSpPr>
            <p:spPr>
              <a:xfrm>
                <a:off x="3246216" y="2335483"/>
                <a:ext cx="2754441" cy="471252"/>
              </a:xfrm>
              <a:prstGeom prst="round2SameRect">
                <a:avLst/>
              </a:prstGeom>
              <a:solidFill>
                <a:srgbClr val="009AB0"/>
              </a:solidFill>
              <a:ln w="3175" cap="flat" cmpd="sng" algn="ctr">
                <a:solidFill>
                  <a:srgbClr val="009AB0"/>
                </a:solidFill>
                <a:prstDash val="solid"/>
                <a:miter lim="800000"/>
              </a:ln>
              <a:effectLst/>
            </p:spPr>
            <p:txBody>
              <a:bodyPr wrap="none" tIns="46800" rtlCol="0" anchor="ctr"/>
              <a:lstStyle/>
              <a:p>
                <a:pPr marL="1081080" indent="-171450" defTabSz="767814" latinLnBrk="0">
                  <a:spcAft>
                    <a:spcPts val="300"/>
                  </a:spcAft>
                  <a:buClr>
                    <a:prstClr val="white">
                      <a:lumMod val="65000"/>
                    </a:prstClr>
                  </a:buClr>
                  <a:buFont typeface="Arial" panose="020B0604020202020204" pitchFamily="34" charset="0"/>
                  <a:buChar char="•"/>
                  <a:defRPr/>
                </a:pPr>
                <a:endParaRPr lang="ko-KR" altLang="en-US" sz="800" b="1" kern="0" spc="-151">
                  <a:ln>
                    <a:solidFill>
                      <a:srgbClr val="4F81BD">
                        <a:alpha val="0"/>
                      </a:srgbClr>
                    </a:solidFill>
                  </a:ln>
                  <a:solidFill>
                    <a:prstClr val="black">
                      <a:lumMod val="75000"/>
                      <a:lumOff val="25000"/>
                    </a:prstClr>
                  </a:solidFill>
                  <a:latin typeface="현대하모니 L" panose="02020603020101020101" pitchFamily="18" charset="-127"/>
                  <a:ea typeface="현대하모니 L" panose="02020603020101020101" pitchFamily="18" charset="-127"/>
                </a:endParaRPr>
              </a:p>
            </p:txBody>
          </p:sp>
          <p:sp>
            <p:nvSpPr>
              <p:cNvPr id="67" name="TextBox 162">
                <a:extLst>
                  <a:ext uri="{FF2B5EF4-FFF2-40B4-BE49-F238E27FC236}">
                    <a16:creationId xmlns:a16="http://schemas.microsoft.com/office/drawing/2014/main" xmlns:p14="http://schemas.microsoft.com/office/powerpoint/2010/main" xmlns:a14="http://schemas.microsoft.com/office/drawing/2010/main" xmlns="" id="{C562483D-FEAC-493E-8502-E958EB168512}"/>
                  </a:ext>
                </a:extLst>
              </p:cNvPr>
              <p:cNvSpPr txBox="1"/>
              <p:nvPr/>
            </p:nvSpPr>
            <p:spPr>
              <a:xfrm>
                <a:off x="3245606" y="2457316"/>
                <a:ext cx="2754290" cy="227587"/>
              </a:xfrm>
              <a:prstGeom prst="rect">
                <a:avLst/>
              </a:prstGeom>
              <a:noFill/>
            </p:spPr>
            <p:txBody>
              <a:bodyPr wrap="square" lIns="0" tIns="0" rIns="0" bIns="0" rtlCol="0" anchor="ctr" anchorCtr="0">
                <a:noAutofit/>
              </a:bodyPr>
              <a:lstStyle>
                <a:defPPr>
                  <a:defRPr lang="en-US"/>
                </a:defPPr>
                <a:lvl1pPr indent="-180944" algn="ctr" defTabSz="1043056">
                  <a:lnSpc>
                    <a:spcPct val="120000"/>
                  </a:lnSpc>
                  <a:defRPr b="1">
                    <a:solidFill>
                      <a:schemeClr val="lt1"/>
                    </a:solidFill>
                    <a:effectLst>
                      <a:outerShdw blurRad="38100" dist="38100" dir="2700000" algn="tl">
                        <a:srgbClr val="000000">
                          <a:alpha val="43137"/>
                        </a:srgbClr>
                      </a:outerShdw>
                    </a:effectLst>
                    <a:latin typeface="나눔스퀘어" panose="020B0600000101010101" pitchFamily="50" charset="-127"/>
                    <a:ea typeface="나눔스퀘어" panose="020B0600000101010101" pitchFamily="50" charset="-127"/>
                    <a:cs typeface="Arial"/>
                  </a:defRPr>
                </a:lvl1pPr>
                <a:lvl2pPr marL="521528" defTabSz="1043056" latinLnBrk="1">
                  <a:defRPr sz="2100"/>
                </a:lvl2pPr>
                <a:lvl3pPr marL="1043056" defTabSz="1043056" latinLnBrk="1">
                  <a:defRPr sz="2100"/>
                </a:lvl3pPr>
                <a:lvl4pPr marL="1564584" defTabSz="1043056" latinLnBrk="1">
                  <a:defRPr sz="2100"/>
                </a:lvl4pPr>
                <a:lvl5pPr marL="2086112" defTabSz="1043056" latinLnBrk="1">
                  <a:defRPr sz="2100"/>
                </a:lvl5pPr>
                <a:lvl6pPr marL="2607640" defTabSz="1043056" latinLnBrk="1">
                  <a:defRPr sz="2100"/>
                </a:lvl6pPr>
                <a:lvl7pPr marL="3129168" defTabSz="1043056" latinLnBrk="1">
                  <a:defRPr sz="2100"/>
                </a:lvl7pPr>
                <a:lvl8pPr marL="3650696" defTabSz="1043056" latinLnBrk="1">
                  <a:defRPr sz="2100"/>
                </a:lvl8pPr>
                <a:lvl9pPr marL="4172224" defTabSz="1043056" latinLnBrk="1">
                  <a:defRPr sz="2100"/>
                </a:lvl9pPr>
              </a:lstStyle>
              <a:p>
                <a:r>
                  <a:rPr lang="en-US" altLang="ko-KR" sz="1200" dirty="0"/>
                  <a:t>living law </a:t>
                </a:r>
                <a:r>
                  <a:rPr lang="en-US" altLang="ko-KR" sz="1200" dirty="0" err="1" smtClean="0"/>
                  <a:t>informtion</a:t>
                </a:r>
                <a:endParaRPr lang="ko-KR" altLang="en-US" sz="1200" dirty="0"/>
              </a:p>
            </p:txBody>
          </p:sp>
        </p:grpSp>
        <p:pic>
          <p:nvPicPr>
            <p:cNvPr id="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119" y="1613104"/>
              <a:ext cx="1870150" cy="174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8" name="그룹 67"/>
          <p:cNvGrpSpPr/>
          <p:nvPr/>
        </p:nvGrpSpPr>
        <p:grpSpPr>
          <a:xfrm>
            <a:off x="7457159" y="4689871"/>
            <a:ext cx="2057784" cy="2168129"/>
            <a:chOff x="5609554" y="1110562"/>
            <a:chExt cx="2168277" cy="2626242"/>
          </a:xfrm>
        </p:grpSpPr>
        <p:grpSp>
          <p:nvGrpSpPr>
            <p:cNvPr id="69" name="그룹 68">
              <a:extLst>
                <a:ext uri="{FF2B5EF4-FFF2-40B4-BE49-F238E27FC236}">
                  <a16:creationId xmlns:a16="http://schemas.microsoft.com/office/drawing/2014/main" xmlns:p14="http://schemas.microsoft.com/office/powerpoint/2010/main" xmlns:a14="http://schemas.microsoft.com/office/drawing/2010/main" xmlns="" id="{9B379F73-5BC6-49DB-9586-FCE7BAC22823}"/>
                </a:ext>
              </a:extLst>
            </p:cNvPr>
            <p:cNvGrpSpPr/>
            <p:nvPr/>
          </p:nvGrpSpPr>
          <p:grpSpPr>
            <a:xfrm>
              <a:off x="5609554" y="1110562"/>
              <a:ext cx="2168277" cy="2626242"/>
              <a:chOff x="3245763" y="2213651"/>
              <a:chExt cx="2754441" cy="3648205"/>
            </a:xfrm>
          </p:grpSpPr>
          <p:sp>
            <p:nvSpPr>
              <p:cNvPr id="71" name="양쪽 모서리가 둥근 사각형 179">
                <a:extLst>
                  <a:ext uri="{FF2B5EF4-FFF2-40B4-BE49-F238E27FC236}">
                    <a16:creationId xmlns:a16="http://schemas.microsoft.com/office/drawing/2014/main" xmlns:p14="http://schemas.microsoft.com/office/powerpoint/2010/main" xmlns:a14="http://schemas.microsoft.com/office/drawing/2010/main" xmlns="" id="{A606156C-EEAD-411D-B138-4347778160B9}"/>
                  </a:ext>
                </a:extLst>
              </p:cNvPr>
              <p:cNvSpPr/>
              <p:nvPr/>
            </p:nvSpPr>
            <p:spPr bwMode="auto">
              <a:xfrm flipH="1">
                <a:off x="3245914" y="2301586"/>
                <a:ext cx="2754289" cy="3560270"/>
              </a:xfrm>
              <a:prstGeom prst="round2SameRect">
                <a:avLst>
                  <a:gd name="adj1" fmla="val 0"/>
                  <a:gd name="adj2" fmla="val 0"/>
                </a:avLst>
              </a:prstGeom>
              <a:noFill/>
              <a:ln w="6350" cap="flat" cmpd="sng" algn="ctr">
                <a:solidFill>
                  <a:srgbClr val="0095D3"/>
                </a:solidFill>
                <a:prstDash val="solid"/>
              </a:ln>
              <a:effectLst>
                <a:outerShdw dist="12700" dir="5400000" algn="t" rotWithShape="0">
                  <a:srgbClr val="0078A8">
                    <a:alpha val="17000"/>
                  </a:srgbClr>
                </a:outerShdw>
              </a:effectLst>
            </p:spPr>
            <p:txBody>
              <a:bodyPr lIns="90000" tIns="72000" rIns="90000" bIns="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eaLnBrk="0" latinLnBrk="0" hangingPunct="0">
                  <a:spcAft>
                    <a:spcPts val="240"/>
                  </a:spcAft>
                  <a:buSzPct val="100000"/>
                  <a:defRPr/>
                </a:pPr>
                <a:endParaRPr lang="ko-KR" altLang="en-US" sz="900" kern="0">
                  <a:ln>
                    <a:solidFill>
                      <a:schemeClr val="accent1">
                        <a:alpha val="0"/>
                      </a:schemeClr>
                    </a:solidFill>
                  </a:ln>
                  <a:latin typeface="현대하모니 L" panose="02020603020101020101" pitchFamily="18" charset="-127"/>
                  <a:ea typeface="현대하모니 L" panose="02020603020101020101" pitchFamily="18" charset="-127"/>
                </a:endParaRPr>
              </a:p>
            </p:txBody>
          </p:sp>
          <p:sp>
            <p:nvSpPr>
              <p:cNvPr id="72" name="양쪽 모서리가 둥근 사각형 180">
                <a:extLst>
                  <a:ext uri="{FF2B5EF4-FFF2-40B4-BE49-F238E27FC236}">
                    <a16:creationId xmlns:a16="http://schemas.microsoft.com/office/drawing/2014/main" xmlns:p14="http://schemas.microsoft.com/office/powerpoint/2010/main" xmlns:a14="http://schemas.microsoft.com/office/drawing/2010/main" xmlns="" id="{9B984B36-CF25-4A40-9CD5-8850561D4471}"/>
                  </a:ext>
                </a:extLst>
              </p:cNvPr>
              <p:cNvSpPr/>
              <p:nvPr/>
            </p:nvSpPr>
            <p:spPr>
              <a:xfrm>
                <a:off x="3245763" y="2213651"/>
                <a:ext cx="2754441" cy="427228"/>
              </a:xfrm>
              <a:prstGeom prst="round2SameRect">
                <a:avLst/>
              </a:prstGeom>
              <a:solidFill>
                <a:srgbClr val="009AB0"/>
              </a:solidFill>
              <a:ln w="3175" cap="flat" cmpd="sng" algn="ctr">
                <a:solidFill>
                  <a:srgbClr val="009AB0"/>
                </a:solidFill>
                <a:prstDash val="solid"/>
                <a:miter lim="800000"/>
              </a:ln>
              <a:effectLst/>
            </p:spPr>
            <p:txBody>
              <a:bodyPr wrap="none" tIns="46800" rtlCol="0" anchor="ctr"/>
              <a:lstStyle/>
              <a:p>
                <a:pPr marL="1081080" indent="-171450" defTabSz="767814" latinLnBrk="0">
                  <a:spcAft>
                    <a:spcPts val="300"/>
                  </a:spcAft>
                  <a:buClr>
                    <a:prstClr val="white">
                      <a:lumMod val="65000"/>
                    </a:prstClr>
                  </a:buClr>
                  <a:buFont typeface="Arial" panose="020B0604020202020204" pitchFamily="34" charset="0"/>
                  <a:buChar char="•"/>
                  <a:defRPr/>
                </a:pPr>
                <a:endParaRPr lang="ko-KR" altLang="en-US" sz="800" b="1" kern="0" spc="-151">
                  <a:ln>
                    <a:solidFill>
                      <a:srgbClr val="4F81BD">
                        <a:alpha val="0"/>
                      </a:srgbClr>
                    </a:solidFill>
                  </a:ln>
                  <a:solidFill>
                    <a:prstClr val="black">
                      <a:lumMod val="75000"/>
                      <a:lumOff val="25000"/>
                    </a:prstClr>
                  </a:solidFill>
                  <a:latin typeface="현대하모니 L" panose="02020603020101020101" pitchFamily="18" charset="-127"/>
                  <a:ea typeface="현대하모니 L" panose="02020603020101020101" pitchFamily="18" charset="-127"/>
                </a:endParaRPr>
              </a:p>
            </p:txBody>
          </p:sp>
        </p:grpSp>
        <p:pic>
          <p:nvPicPr>
            <p:cNvPr id="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313" y="1493543"/>
              <a:ext cx="1803920" cy="193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오른쪽 화살표 41"/>
          <p:cNvSpPr/>
          <p:nvPr/>
        </p:nvSpPr>
        <p:spPr>
          <a:xfrm rot="19367288">
            <a:off x="4811860" y="2449220"/>
            <a:ext cx="2215420" cy="195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오른쪽 화살표 74"/>
          <p:cNvSpPr/>
          <p:nvPr/>
        </p:nvSpPr>
        <p:spPr>
          <a:xfrm rot="1993503">
            <a:off x="4811860" y="5158002"/>
            <a:ext cx="2215420" cy="195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TextBox 42"/>
          <p:cNvSpPr txBox="1"/>
          <p:nvPr/>
        </p:nvSpPr>
        <p:spPr>
          <a:xfrm>
            <a:off x="5096691" y="2050557"/>
            <a:ext cx="1035861" cy="369332"/>
          </a:xfrm>
          <a:prstGeom prst="rect">
            <a:avLst/>
          </a:prstGeom>
          <a:noFill/>
        </p:spPr>
        <p:txBody>
          <a:bodyPr wrap="none" rtlCol="0">
            <a:spAutoFit/>
          </a:bodyPr>
          <a:lstStyle/>
          <a:p>
            <a:r>
              <a:rPr lang="en-US" altLang="ko-KR" dirty="0" smtClean="0"/>
              <a:t>service1</a:t>
            </a:r>
            <a:endParaRPr lang="ko-KR" altLang="en-US" dirty="0"/>
          </a:p>
        </p:txBody>
      </p:sp>
      <p:sp>
        <p:nvSpPr>
          <p:cNvPr id="78" name="TextBox 77"/>
          <p:cNvSpPr txBox="1"/>
          <p:nvPr/>
        </p:nvSpPr>
        <p:spPr>
          <a:xfrm>
            <a:off x="5614621" y="3312717"/>
            <a:ext cx="1035861" cy="369332"/>
          </a:xfrm>
          <a:prstGeom prst="rect">
            <a:avLst/>
          </a:prstGeom>
          <a:noFill/>
        </p:spPr>
        <p:txBody>
          <a:bodyPr wrap="none" rtlCol="0">
            <a:spAutoFit/>
          </a:bodyPr>
          <a:lstStyle/>
          <a:p>
            <a:r>
              <a:rPr lang="en-US" altLang="ko-KR" dirty="0" smtClean="0"/>
              <a:t>service2</a:t>
            </a:r>
            <a:endParaRPr lang="ko-KR" altLang="en-US" dirty="0"/>
          </a:p>
        </p:txBody>
      </p:sp>
      <p:sp>
        <p:nvSpPr>
          <p:cNvPr id="79" name="TextBox 78"/>
          <p:cNvSpPr txBox="1"/>
          <p:nvPr/>
        </p:nvSpPr>
        <p:spPr>
          <a:xfrm>
            <a:off x="4918295" y="5250142"/>
            <a:ext cx="1035861" cy="369332"/>
          </a:xfrm>
          <a:prstGeom prst="rect">
            <a:avLst/>
          </a:prstGeom>
          <a:noFill/>
        </p:spPr>
        <p:txBody>
          <a:bodyPr wrap="none" rtlCol="0">
            <a:spAutoFit/>
          </a:bodyPr>
          <a:lstStyle/>
          <a:p>
            <a:r>
              <a:rPr lang="en-US" altLang="ko-KR" dirty="0" smtClean="0"/>
              <a:t>service3</a:t>
            </a:r>
            <a:endParaRPr lang="ko-KR" altLang="en-US" dirty="0"/>
          </a:p>
        </p:txBody>
      </p:sp>
      <p:sp>
        <p:nvSpPr>
          <p:cNvPr id="80" name="TextBox 162">
            <a:extLst>
              <a:ext uri="{FF2B5EF4-FFF2-40B4-BE49-F238E27FC236}">
                <a16:creationId xmlns:a16="http://schemas.microsoft.com/office/drawing/2014/main" xmlns:p14="http://schemas.microsoft.com/office/powerpoint/2010/main" xmlns:a14="http://schemas.microsoft.com/office/drawing/2010/main" xmlns="" id="{C562483D-FEAC-493E-8502-E958EB168512}"/>
              </a:ext>
            </a:extLst>
          </p:cNvPr>
          <p:cNvSpPr txBox="1"/>
          <p:nvPr/>
        </p:nvSpPr>
        <p:spPr>
          <a:xfrm>
            <a:off x="7457274" y="733831"/>
            <a:ext cx="2057442" cy="140158"/>
          </a:xfrm>
          <a:prstGeom prst="rect">
            <a:avLst/>
          </a:prstGeom>
          <a:noFill/>
        </p:spPr>
        <p:txBody>
          <a:bodyPr wrap="square" lIns="0" tIns="0" rIns="0" bIns="0" rtlCol="0" anchor="ctr" anchorCtr="0">
            <a:noAutofit/>
          </a:bodyPr>
          <a:lstStyle>
            <a:defPPr>
              <a:defRPr lang="en-US"/>
            </a:defPPr>
            <a:lvl1pPr indent="-180944" algn="ctr" defTabSz="1043056">
              <a:lnSpc>
                <a:spcPct val="120000"/>
              </a:lnSpc>
              <a:defRPr b="1">
                <a:solidFill>
                  <a:schemeClr val="lt1"/>
                </a:solidFill>
                <a:effectLst>
                  <a:outerShdw blurRad="38100" dist="38100" dir="2700000" algn="tl">
                    <a:srgbClr val="000000">
                      <a:alpha val="43137"/>
                    </a:srgbClr>
                  </a:outerShdw>
                </a:effectLst>
                <a:latin typeface="나눔스퀘어" panose="020B0600000101010101" pitchFamily="50" charset="-127"/>
                <a:ea typeface="나눔스퀘어" panose="020B0600000101010101" pitchFamily="50" charset="-127"/>
                <a:cs typeface="Arial"/>
              </a:defRPr>
            </a:lvl1pPr>
            <a:lvl2pPr marL="521528" defTabSz="1043056" latinLnBrk="1">
              <a:defRPr sz="2100"/>
            </a:lvl2pPr>
            <a:lvl3pPr marL="1043056" defTabSz="1043056" latinLnBrk="1">
              <a:defRPr sz="2100"/>
            </a:lvl3pPr>
            <a:lvl4pPr marL="1564584" defTabSz="1043056" latinLnBrk="1">
              <a:defRPr sz="2100"/>
            </a:lvl4pPr>
            <a:lvl5pPr marL="2086112" defTabSz="1043056" latinLnBrk="1">
              <a:defRPr sz="2100"/>
            </a:lvl5pPr>
            <a:lvl6pPr marL="2607640" defTabSz="1043056" latinLnBrk="1">
              <a:defRPr sz="2100"/>
            </a:lvl6pPr>
            <a:lvl7pPr marL="3129168" defTabSz="1043056" latinLnBrk="1">
              <a:defRPr sz="2100"/>
            </a:lvl7pPr>
            <a:lvl8pPr marL="3650696" defTabSz="1043056" latinLnBrk="1">
              <a:defRPr sz="2100"/>
            </a:lvl8pPr>
            <a:lvl9pPr marL="4172224" defTabSz="1043056" latinLnBrk="1">
              <a:defRPr sz="2100"/>
            </a:lvl9pPr>
          </a:lstStyle>
          <a:p>
            <a:r>
              <a:rPr lang="en-US" altLang="ko-KR" sz="1200" dirty="0" smtClean="0"/>
              <a:t>Civil affairs office guide</a:t>
            </a:r>
            <a:endParaRPr lang="ko-KR" altLang="en-US" sz="1200" dirty="0"/>
          </a:p>
        </p:txBody>
      </p:sp>
      <p:sp>
        <p:nvSpPr>
          <p:cNvPr id="81" name="TextBox 162">
            <a:extLst>
              <a:ext uri="{FF2B5EF4-FFF2-40B4-BE49-F238E27FC236}">
                <a16:creationId xmlns:a16="http://schemas.microsoft.com/office/drawing/2014/main" xmlns:p14="http://schemas.microsoft.com/office/powerpoint/2010/main" xmlns:a14="http://schemas.microsoft.com/office/drawing/2010/main" xmlns="" id="{C562483D-FEAC-493E-8502-E958EB168512}"/>
              </a:ext>
            </a:extLst>
          </p:cNvPr>
          <p:cNvSpPr txBox="1"/>
          <p:nvPr/>
        </p:nvSpPr>
        <p:spPr>
          <a:xfrm>
            <a:off x="7457387" y="4744024"/>
            <a:ext cx="2057442" cy="140158"/>
          </a:xfrm>
          <a:prstGeom prst="rect">
            <a:avLst/>
          </a:prstGeom>
          <a:noFill/>
        </p:spPr>
        <p:txBody>
          <a:bodyPr wrap="square" lIns="0" tIns="0" rIns="0" bIns="0" rtlCol="0" anchor="ctr" anchorCtr="0">
            <a:noAutofit/>
          </a:bodyPr>
          <a:lstStyle>
            <a:defPPr>
              <a:defRPr lang="en-US"/>
            </a:defPPr>
            <a:lvl1pPr indent="-180944" algn="ctr" defTabSz="1043056">
              <a:lnSpc>
                <a:spcPct val="120000"/>
              </a:lnSpc>
              <a:defRPr b="1">
                <a:solidFill>
                  <a:schemeClr val="lt1"/>
                </a:solidFill>
                <a:effectLst>
                  <a:outerShdw blurRad="38100" dist="38100" dir="2700000" algn="tl">
                    <a:srgbClr val="000000">
                      <a:alpha val="43137"/>
                    </a:srgbClr>
                  </a:outerShdw>
                </a:effectLst>
                <a:latin typeface="나눔스퀘어" panose="020B0600000101010101" pitchFamily="50" charset="-127"/>
                <a:ea typeface="나눔스퀘어" panose="020B0600000101010101" pitchFamily="50" charset="-127"/>
                <a:cs typeface="Arial"/>
              </a:defRPr>
            </a:lvl1pPr>
            <a:lvl2pPr marL="521528" defTabSz="1043056" latinLnBrk="1">
              <a:defRPr sz="2100"/>
            </a:lvl2pPr>
            <a:lvl3pPr marL="1043056" defTabSz="1043056" latinLnBrk="1">
              <a:defRPr sz="2100"/>
            </a:lvl3pPr>
            <a:lvl4pPr marL="1564584" defTabSz="1043056" latinLnBrk="1">
              <a:defRPr sz="2100"/>
            </a:lvl4pPr>
            <a:lvl5pPr marL="2086112" defTabSz="1043056" latinLnBrk="1">
              <a:defRPr sz="2100"/>
            </a:lvl5pPr>
            <a:lvl6pPr marL="2607640" defTabSz="1043056" latinLnBrk="1">
              <a:defRPr sz="2100"/>
            </a:lvl6pPr>
            <a:lvl7pPr marL="3129168" defTabSz="1043056" latinLnBrk="1">
              <a:defRPr sz="2100"/>
            </a:lvl7pPr>
            <a:lvl8pPr marL="3650696" defTabSz="1043056" latinLnBrk="1">
              <a:defRPr sz="2100"/>
            </a:lvl8pPr>
            <a:lvl9pPr marL="4172224" defTabSz="1043056" latinLnBrk="1">
              <a:defRPr sz="2100"/>
            </a:lvl9pPr>
          </a:lstStyle>
          <a:p>
            <a:r>
              <a:rPr lang="en-US" altLang="ko-KR" sz="1200" dirty="0" smtClean="0"/>
              <a:t>Health and welfare</a:t>
            </a:r>
            <a:endParaRPr lang="ko-KR" altLang="en-US" sz="1200" dirty="0"/>
          </a:p>
        </p:txBody>
      </p:sp>
      <p:sp>
        <p:nvSpPr>
          <p:cNvPr id="82" name="오른쪽 화살표 81"/>
          <p:cNvSpPr/>
          <p:nvPr/>
        </p:nvSpPr>
        <p:spPr>
          <a:xfrm>
            <a:off x="5037091" y="3685627"/>
            <a:ext cx="2215420" cy="195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0022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3. Virtual Assistant Inquiry Services</a:t>
            </a:r>
            <a:endParaRPr lang="en-US" altLang="en-US"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p14="http://schemas.microsoft.com/office/powerpoint/2010/main" xmlns:a14="http://schemas.microsoft.com/office/drawing/2010/main" xmlns="" id="{ED3F3F1F-7055-4C45-BFE7-03DFE74FB0CB}"/>
              </a:ext>
            </a:extLst>
          </p:cNvPr>
          <p:cNvSpPr>
            <a:spLocks noChangeArrowheads="1"/>
          </p:cNvSpPr>
          <p:nvPr/>
        </p:nvSpPr>
        <p:spPr bwMode="auto">
          <a:xfrm>
            <a:off x="1068819" y="1389969"/>
            <a:ext cx="10388075" cy="295466"/>
          </a:xfrm>
          <a:prstGeom prst="rect">
            <a:avLst/>
          </a:prstGeom>
          <a:noFill/>
          <a:ln>
            <a:noFill/>
          </a:ln>
          <a:effectLst/>
        </p:spPr>
        <p:txBody>
          <a:bodyPr wrap="square" lIns="0" tIns="0" rIns="0" bIns="0" anchor="ctr" anchorCtr="0">
            <a:spAutoFit/>
          </a:bodyPr>
          <a:lstStyle/>
          <a:p>
            <a:pPr defTabSz="890602">
              <a:lnSpc>
                <a:spcPct val="120000"/>
              </a:lnSpc>
            </a:pPr>
            <a:r>
              <a:rPr lang="ko-KR" altLang="en-US" sz="1600"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The procedure for branching chatbots for the </a:t>
            </a:r>
            <a:r>
              <a:rPr lang="en-US" altLang="ko-KR" sz="16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virtual assistant inquiry services is </a:t>
            </a:r>
            <a:r>
              <a:rPr lang="ko-KR" altLang="en-US" sz="1600"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as follows.</a:t>
            </a:r>
          </a:p>
        </p:txBody>
      </p:sp>
      <p:sp>
        <p:nvSpPr>
          <p:cNvPr id="5" name="Rectangle 1">
            <a:extLst>
              <a:ext uri="{FF2B5EF4-FFF2-40B4-BE49-F238E27FC236}">
                <a16:creationId xmlns:a16="http://schemas.microsoft.com/office/drawing/2014/main" xmlns:p14="http://schemas.microsoft.com/office/powerpoint/2010/main" xmlns:a14="http://schemas.microsoft.com/office/drawing/2010/main" xmlns="" id="{E68F917E-A5CD-4D43-A8AF-2646DAF349AF}"/>
              </a:ext>
            </a:extLst>
          </p:cNvPr>
          <p:cNvSpPr>
            <a:spLocks noChangeArrowheads="1"/>
          </p:cNvSpPr>
          <p:nvPr/>
        </p:nvSpPr>
        <p:spPr bwMode="auto">
          <a:xfrm>
            <a:off x="2282149" y="275485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6" name="양쪽 모서리가 둥근 사각형 180">
            <a:extLst>
              <a:ext uri="{FF2B5EF4-FFF2-40B4-BE49-F238E27FC236}">
                <a16:creationId xmlns:a16="http://schemas.microsoft.com/office/drawing/2014/main" xmlns:p14="http://schemas.microsoft.com/office/powerpoint/2010/main" xmlns:a14="http://schemas.microsoft.com/office/drawing/2010/main" xmlns="" id="{C5F27396-8219-47CD-935E-89684D031458}"/>
              </a:ext>
            </a:extLst>
          </p:cNvPr>
          <p:cNvSpPr/>
          <p:nvPr/>
        </p:nvSpPr>
        <p:spPr>
          <a:xfrm>
            <a:off x="5820684" y="2168815"/>
            <a:ext cx="3195224" cy="351729"/>
          </a:xfrm>
          <a:prstGeom prst="round2SameRect">
            <a:avLst/>
          </a:prstGeom>
          <a:solidFill>
            <a:srgbClr val="009AB0"/>
          </a:solidFill>
          <a:ln w="3175" cap="flat" cmpd="sng" algn="ctr">
            <a:solidFill>
              <a:srgbClr val="009AB0"/>
            </a:solidFill>
            <a:prstDash val="solid"/>
            <a:miter lim="800000"/>
          </a:ln>
          <a:effectLst/>
        </p:spPr>
        <p:txBody>
          <a:bodyPr wrap="none" tIns="46800" rtlCol="0" anchor="ctr"/>
          <a:lstStyle/>
          <a:p>
            <a:pPr marL="1081080" indent="-171450" defTabSz="767814" latinLnBrk="0">
              <a:spcAft>
                <a:spcPts val="300"/>
              </a:spcAft>
              <a:buClr>
                <a:prstClr val="white">
                  <a:lumMod val="65000"/>
                </a:prstClr>
              </a:buClr>
              <a:buFont typeface="Arial" panose="020B0604020202020204" pitchFamily="34" charset="0"/>
              <a:buChar char="•"/>
              <a:defRPr/>
            </a:pPr>
            <a:endParaRPr lang="ko-KR" altLang="en-US" sz="800" b="1" kern="0" spc="-151">
              <a:ln>
                <a:solidFill>
                  <a:srgbClr val="4F81BD">
                    <a:alpha val="0"/>
                  </a:srgbClr>
                </a:solidFill>
              </a:ln>
              <a:solidFill>
                <a:prstClr val="black">
                  <a:lumMod val="75000"/>
                  <a:lumOff val="25000"/>
                </a:prstClr>
              </a:solidFill>
              <a:latin typeface="현대하모니 L" panose="02020603020101020101" pitchFamily="18" charset="-127"/>
              <a:ea typeface="현대하모니 L" panose="02020603020101020101" pitchFamily="18" charset="-127"/>
            </a:endParaRPr>
          </a:p>
        </p:txBody>
      </p:sp>
      <p:cxnSp>
        <p:nvCxnSpPr>
          <p:cNvPr id="7" name="직선 연결선 6">
            <a:extLst>
              <a:ext uri="{FF2B5EF4-FFF2-40B4-BE49-F238E27FC236}">
                <a16:creationId xmlns:a16="http://schemas.microsoft.com/office/drawing/2014/main" xmlns:p14="http://schemas.microsoft.com/office/powerpoint/2010/main" xmlns:a14="http://schemas.microsoft.com/office/drawing/2010/main" xmlns="" id="{EA81BE72-77DA-4D8E-BE1B-D61E527DAC02}"/>
              </a:ext>
            </a:extLst>
          </p:cNvPr>
          <p:cNvCxnSpPr/>
          <p:nvPr/>
        </p:nvCxnSpPr>
        <p:spPr>
          <a:xfrm>
            <a:off x="1739015" y="2623087"/>
            <a:ext cx="147975" cy="57859"/>
          </a:xfrm>
          <a:prstGeom prst="line">
            <a:avLst/>
          </a:prstGeom>
        </p:spPr>
      </p:cxnSp>
      <p:cxnSp>
        <p:nvCxnSpPr>
          <p:cNvPr id="8" name="직선 연결선 7">
            <a:extLst>
              <a:ext uri="{FF2B5EF4-FFF2-40B4-BE49-F238E27FC236}">
                <a16:creationId xmlns:a16="http://schemas.microsoft.com/office/drawing/2014/main" xmlns:p14="http://schemas.microsoft.com/office/powerpoint/2010/main" xmlns:a14="http://schemas.microsoft.com/office/drawing/2010/main" xmlns="" id="{4BB83FD6-45DB-46A0-92F3-7972345FD763}"/>
              </a:ext>
            </a:extLst>
          </p:cNvPr>
          <p:cNvCxnSpPr/>
          <p:nvPr/>
        </p:nvCxnSpPr>
        <p:spPr>
          <a:xfrm>
            <a:off x="3254685" y="2733058"/>
            <a:ext cx="147975" cy="57859"/>
          </a:xfrm>
          <a:prstGeom prst="line">
            <a:avLst/>
          </a:prstGeom>
        </p:spPr>
      </p:cxnSp>
      <p:sp>
        <p:nvSpPr>
          <p:cNvPr id="9" name="양쪽 모서리가 둥근 사각형 239">
            <a:extLst>
              <a:ext uri="{FF2B5EF4-FFF2-40B4-BE49-F238E27FC236}">
                <a16:creationId xmlns:a16="http://schemas.microsoft.com/office/drawing/2014/main" xmlns:p14="http://schemas.microsoft.com/office/powerpoint/2010/main" xmlns:a14="http://schemas.microsoft.com/office/drawing/2010/main" xmlns="" id="{F64EA7B7-25A0-4C02-AFD5-04312F3682DB}"/>
              </a:ext>
            </a:extLst>
          </p:cNvPr>
          <p:cNvSpPr/>
          <p:nvPr/>
        </p:nvSpPr>
        <p:spPr bwMode="auto">
          <a:xfrm flipH="1">
            <a:off x="1609316" y="2519360"/>
            <a:ext cx="3087416" cy="3370452"/>
          </a:xfrm>
          <a:prstGeom prst="round2SameRect">
            <a:avLst>
              <a:gd name="adj1" fmla="val 0"/>
              <a:gd name="adj2" fmla="val 0"/>
            </a:avLst>
          </a:prstGeom>
          <a:noFill/>
          <a:ln w="6350" cap="flat" cmpd="sng" algn="ctr">
            <a:solidFill>
              <a:srgbClr val="0095D3"/>
            </a:solidFill>
            <a:prstDash val="solid"/>
          </a:ln>
          <a:effectLst>
            <a:outerShdw dist="12700" dir="5400000" algn="t" rotWithShape="0">
              <a:srgbClr val="0078A8">
                <a:alpha val="17000"/>
              </a:srgbClr>
            </a:outerShdw>
          </a:effectLst>
        </p:spPr>
        <p:txBody>
          <a:bodyPr lIns="90000" tIns="72000" rIns="90000" bIns="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eaLnBrk="0" latinLnBrk="0" hangingPunct="0">
              <a:spcAft>
                <a:spcPts val="240"/>
              </a:spcAft>
              <a:buSzPct val="100000"/>
              <a:defRPr/>
            </a:pPr>
            <a:endParaRPr lang="ko-KR" altLang="en-US" sz="900" kern="0">
              <a:ln>
                <a:solidFill>
                  <a:schemeClr val="accent1">
                    <a:alpha val="0"/>
                  </a:schemeClr>
                </a:solidFill>
              </a:ln>
              <a:latin typeface="현대하모니 L" panose="02020603020101020101" pitchFamily="18" charset="-127"/>
              <a:ea typeface="현대하모니 L" panose="02020603020101020101" pitchFamily="18" charset="-127"/>
            </a:endParaRPr>
          </a:p>
        </p:txBody>
      </p:sp>
      <p:sp>
        <p:nvSpPr>
          <p:cNvPr id="10" name="TextBox 101">
            <a:extLst>
              <a:ext uri="{FF2B5EF4-FFF2-40B4-BE49-F238E27FC236}">
                <a16:creationId xmlns:a16="http://schemas.microsoft.com/office/drawing/2014/main" xmlns:p14="http://schemas.microsoft.com/office/powerpoint/2010/main" xmlns:a14="http://schemas.microsoft.com/office/drawing/2010/main" xmlns="" id="{0F81E5EA-DD40-4991-BEDE-027CA635DBAD}"/>
              </a:ext>
            </a:extLst>
          </p:cNvPr>
          <p:cNvSpPr txBox="1"/>
          <p:nvPr/>
        </p:nvSpPr>
        <p:spPr>
          <a:xfrm>
            <a:off x="1821820" y="2724807"/>
            <a:ext cx="2589163" cy="1107605"/>
          </a:xfrm>
          <a:prstGeom prst="rect">
            <a:avLst/>
          </a:prstGeom>
          <a:noFill/>
        </p:spPr>
        <p:txBody>
          <a:bodyPr wrap="square" lIns="0" tIns="0" rIns="0" bIns="0" rtlCol="0" anchor="t">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285744" indent="-285744" latinLnBrk="0">
              <a:lnSpc>
                <a:spcPct val="120000"/>
              </a:lnSpc>
              <a:buClr>
                <a:srgbClr val="0070C0"/>
              </a:buClr>
              <a:buSzPct val="90000"/>
              <a:buFontTx/>
              <a:buChar char="▫"/>
              <a:defRPr/>
            </a:pPr>
            <a:r>
              <a:rPr lang="ko-KR" altLang="en-US" spc="-151" dirty="0">
                <a:ln w="0">
                  <a:solidFill>
                    <a:srgbClr val="0B4355">
                      <a:alpha val="0"/>
                    </a:srgbClr>
                  </a:solidFill>
                </a:ln>
                <a:latin typeface="나눔스퀘어" panose="020B0600000101010101" pitchFamily="50" charset="-127"/>
                <a:ea typeface="나눔스퀘어" panose="020B0600000101010101" pitchFamily="50" charset="-127"/>
              </a:rPr>
              <a:t>Provide </a:t>
            </a:r>
            <a:r>
              <a:rPr lang="ko-KR" altLang="en-US" spc="-151" dirty="0" smtClean="0">
                <a:ln w="0">
                  <a:solidFill>
                    <a:srgbClr val="0B4355">
                      <a:alpha val="0"/>
                    </a:srgbClr>
                  </a:solidFill>
                </a:ln>
                <a:latin typeface="나눔스퀘어" panose="020B0600000101010101" pitchFamily="50" charset="-127"/>
                <a:ea typeface="나눔스퀘어" panose="020B0600000101010101" pitchFamily="50" charset="-127"/>
              </a:rPr>
              <a:t>services </a:t>
            </a:r>
            <a:r>
              <a:rPr lang="ko-KR" altLang="en-US" spc="-151" dirty="0">
                <a:ln w="0">
                  <a:solidFill>
                    <a:srgbClr val="0B4355">
                      <a:alpha val="0"/>
                    </a:srgbClr>
                  </a:solidFill>
                </a:ln>
                <a:latin typeface="나눔스퀘어" panose="020B0600000101010101" pitchFamily="50" charset="-127"/>
                <a:ea typeface="나눔스퀘어" panose="020B0600000101010101" pitchFamily="50" charset="-127"/>
              </a:rPr>
              <a:t>based on whether the user query contains </a:t>
            </a:r>
            <a:r>
              <a:rPr lang="en-US" altLang="ko-KR" spc="-151" dirty="0" smtClean="0">
                <a:ln w="0">
                  <a:solidFill>
                    <a:srgbClr val="0B4355">
                      <a:alpha val="0"/>
                    </a:srgbClr>
                  </a:solidFill>
                </a:ln>
                <a:latin typeface="나눔스퀘어" panose="020B0600000101010101" pitchFamily="50" charset="-127"/>
                <a:ea typeface="나눔스퀘어" panose="020B0600000101010101" pitchFamily="50" charset="-127"/>
              </a:rPr>
              <a:t>service </a:t>
            </a:r>
            <a:r>
              <a:rPr lang="ko-KR" altLang="en-US" spc="-151" dirty="0" smtClean="0">
                <a:ln w="0">
                  <a:solidFill>
                    <a:srgbClr val="0B4355">
                      <a:alpha val="0"/>
                    </a:srgbClr>
                  </a:solidFill>
                </a:ln>
                <a:latin typeface="나눔스퀘어" panose="020B0600000101010101" pitchFamily="50" charset="-127"/>
                <a:ea typeface="나눔스퀘어" panose="020B0600000101010101" pitchFamily="50" charset="-127"/>
              </a:rPr>
              <a:t>branch </a:t>
            </a:r>
            <a:r>
              <a:rPr lang="ko-KR" altLang="en-US" spc="-151" dirty="0">
                <a:ln w="0">
                  <a:solidFill>
                    <a:srgbClr val="0B4355">
                      <a:alpha val="0"/>
                    </a:srgbClr>
                  </a:solidFill>
                </a:ln>
                <a:latin typeface="나눔스퀘어" panose="020B0600000101010101" pitchFamily="50" charset="-127"/>
                <a:ea typeface="나눔스퀘어" panose="020B0600000101010101" pitchFamily="50" charset="-127"/>
              </a:rPr>
              <a:t>keywords.</a:t>
            </a:r>
            <a:endParaRPr lang="en-US" altLang="ko-KR" spc="-151" dirty="0">
              <a:ln w="0">
                <a:solidFill>
                  <a:srgbClr val="0B4355">
                    <a:alpha val="0"/>
                  </a:srgbClr>
                </a:solidFill>
              </a:ln>
              <a:latin typeface="나눔스퀘어" panose="020B0600000101010101" pitchFamily="50" charset="-127"/>
              <a:ea typeface="나눔스퀘어" panose="020B0600000101010101" pitchFamily="50" charset="-127"/>
            </a:endParaRPr>
          </a:p>
          <a:p>
            <a:pPr marL="285744" indent="-285744" latinLnBrk="0">
              <a:lnSpc>
                <a:spcPct val="120000"/>
              </a:lnSpc>
              <a:buClr>
                <a:srgbClr val="0070C0"/>
              </a:buClr>
              <a:buSzPct val="90000"/>
              <a:buFontTx/>
              <a:buChar char="▫"/>
              <a:defRPr/>
            </a:pPr>
            <a:endParaRPr lang="ko-KR" altLang="en-US" sz="1400" spc="-151" dirty="0">
              <a:ln w="0">
                <a:solidFill>
                  <a:srgbClr val="0B4355">
                    <a:alpha val="0"/>
                  </a:srgbClr>
                </a:solidFill>
              </a:ln>
              <a:latin typeface="나눔스퀘어" panose="020B0600000101010101" pitchFamily="50" charset="-127"/>
              <a:ea typeface="나눔스퀘어" panose="020B0600000101010101" pitchFamily="50" charset="-127"/>
            </a:endParaRPr>
          </a:p>
          <a:p>
            <a:pPr marL="285744" indent="-285744" latinLnBrk="0">
              <a:lnSpc>
                <a:spcPct val="120000"/>
              </a:lnSpc>
              <a:buClr>
                <a:srgbClr val="0070C0"/>
              </a:buClr>
              <a:buSzPct val="90000"/>
              <a:buFontTx/>
              <a:buChar char="▫"/>
              <a:defRPr/>
            </a:pPr>
            <a:r>
              <a:rPr lang="ko-KR" altLang="en-US" spc="-151" dirty="0">
                <a:ln w="0">
                  <a:solidFill>
                    <a:srgbClr val="0B4355">
                      <a:alpha val="0"/>
                    </a:srgbClr>
                  </a:solidFill>
                </a:ln>
                <a:latin typeface="나눔스퀘어" panose="020B0600000101010101" pitchFamily="50" charset="-127"/>
                <a:ea typeface="나눔스퀘어" panose="020B0600000101010101" pitchFamily="50" charset="-127"/>
              </a:rPr>
              <a:t>Provide answers to applicable user queries when selecting </a:t>
            </a:r>
            <a:r>
              <a:rPr lang="en-US" altLang="ko-KR" spc="-151" dirty="0" smtClean="0">
                <a:ln w="0">
                  <a:solidFill>
                    <a:srgbClr val="0B4355">
                      <a:alpha val="0"/>
                    </a:srgbClr>
                  </a:solidFill>
                </a:ln>
                <a:latin typeface="나눔스퀘어" panose="020B0600000101010101" pitchFamily="50" charset="-127"/>
                <a:ea typeface="나눔스퀘어" panose="020B0600000101010101" pitchFamily="50" charset="-127"/>
              </a:rPr>
              <a:t>service.</a:t>
            </a:r>
            <a:endParaRPr lang="ko-KR" altLang="en-US" spc="-151" dirty="0">
              <a:ln w="0">
                <a:solidFill>
                  <a:srgbClr val="0B4355">
                    <a:alpha val="0"/>
                  </a:srgbClr>
                </a:solidFill>
              </a:ln>
              <a:latin typeface="나눔스퀘어" panose="020B0600000101010101" pitchFamily="50" charset="-127"/>
              <a:ea typeface="나눔스퀘어" panose="020B0600000101010101" pitchFamily="50" charset="-127"/>
            </a:endParaRPr>
          </a:p>
        </p:txBody>
      </p:sp>
      <p:sp>
        <p:nvSpPr>
          <p:cNvPr id="11" name="양쪽 모서리가 둥근 사각형 240">
            <a:extLst>
              <a:ext uri="{FF2B5EF4-FFF2-40B4-BE49-F238E27FC236}">
                <a16:creationId xmlns:a16="http://schemas.microsoft.com/office/drawing/2014/main" xmlns:p14="http://schemas.microsoft.com/office/powerpoint/2010/main" xmlns:a14="http://schemas.microsoft.com/office/drawing/2010/main" xmlns="" id="{BEBB4588-BAA2-456A-96CD-7B3B34D436E4}"/>
              </a:ext>
            </a:extLst>
          </p:cNvPr>
          <p:cNvSpPr/>
          <p:nvPr/>
        </p:nvSpPr>
        <p:spPr>
          <a:xfrm>
            <a:off x="1615063" y="2168816"/>
            <a:ext cx="3081669" cy="351729"/>
          </a:xfrm>
          <a:prstGeom prst="round2SameRect">
            <a:avLst/>
          </a:prstGeom>
          <a:solidFill>
            <a:srgbClr val="0070C0"/>
          </a:solidFill>
          <a:ln w="3175" cap="flat" cmpd="sng" algn="ctr">
            <a:solidFill>
              <a:srgbClr val="0070C0"/>
            </a:solidFill>
            <a:prstDash val="solid"/>
            <a:miter lim="800000"/>
          </a:ln>
          <a:effectLst/>
        </p:spPr>
        <p:txBody>
          <a:bodyPr wrap="none" tIns="46800" rtlCol="0" anchor="ctr"/>
          <a:lstStyle/>
          <a:p>
            <a:pPr marL="1081080" indent="-171450" defTabSz="767814" latinLnBrk="0">
              <a:spcAft>
                <a:spcPts val="300"/>
              </a:spcAft>
              <a:buClr>
                <a:prstClr val="white">
                  <a:lumMod val="65000"/>
                </a:prstClr>
              </a:buClr>
              <a:buFont typeface="Arial" panose="020B0604020202020204" pitchFamily="34" charset="0"/>
              <a:buChar char="•"/>
            </a:pPr>
            <a:endParaRPr lang="ko-KR" altLang="en-US" sz="800" b="1" kern="0" spc="-151">
              <a:ln>
                <a:solidFill>
                  <a:srgbClr val="4F81BD">
                    <a:alpha val="0"/>
                  </a:srgbClr>
                </a:solidFill>
              </a:ln>
              <a:solidFill>
                <a:prstClr val="black">
                  <a:lumMod val="75000"/>
                  <a:lumOff val="25000"/>
                </a:prstClr>
              </a:solidFill>
              <a:latin typeface="현대하모니 L" panose="02020603020101020101" pitchFamily="18" charset="-127"/>
              <a:ea typeface="현대하모니 L" panose="02020603020101020101" pitchFamily="18" charset="-127"/>
            </a:endParaRPr>
          </a:p>
        </p:txBody>
      </p:sp>
      <p:sp>
        <p:nvSpPr>
          <p:cNvPr id="12" name="TextBox 162">
            <a:extLst>
              <a:ext uri="{FF2B5EF4-FFF2-40B4-BE49-F238E27FC236}">
                <a16:creationId xmlns:a16="http://schemas.microsoft.com/office/drawing/2014/main" xmlns:p14="http://schemas.microsoft.com/office/powerpoint/2010/main" xmlns:a14="http://schemas.microsoft.com/office/drawing/2010/main" xmlns="" id="{34A3DD80-20AB-4B53-8523-BC1B86DE5B36}"/>
              </a:ext>
            </a:extLst>
          </p:cNvPr>
          <p:cNvSpPr txBox="1"/>
          <p:nvPr/>
        </p:nvSpPr>
        <p:spPr>
          <a:xfrm>
            <a:off x="1605921" y="2227897"/>
            <a:ext cx="3086364" cy="227588"/>
          </a:xfrm>
          <a:prstGeom prst="rect">
            <a:avLst/>
          </a:prstGeom>
          <a:noFill/>
        </p:spPr>
        <p:txBody>
          <a:bodyPr wrap="square" lIns="0" tIns="0" rIns="0" bIns="0" rtlCol="0" anchor="ctr" anchorCtr="0">
            <a:noAutofit/>
          </a:bodyPr>
          <a:lstStyle>
            <a:defPPr>
              <a:defRPr lang="en-US"/>
            </a:defPPr>
            <a:lvl1pPr indent="-180944" algn="ctr" defTabSz="1043056">
              <a:lnSpc>
                <a:spcPct val="120000"/>
              </a:lnSpc>
              <a:defRPr b="1">
                <a:solidFill>
                  <a:schemeClr val="lt1"/>
                </a:solidFill>
                <a:effectLst>
                  <a:outerShdw blurRad="38100" dist="38100" dir="2700000" algn="tl">
                    <a:srgbClr val="000000">
                      <a:alpha val="43137"/>
                    </a:srgbClr>
                  </a:outerShdw>
                </a:effectLst>
                <a:latin typeface="나눔스퀘어" panose="020B0600000101010101" pitchFamily="50" charset="-127"/>
                <a:ea typeface="나눔스퀘어" panose="020B0600000101010101" pitchFamily="50" charset="-127"/>
                <a:cs typeface="Arial"/>
              </a:defRPr>
            </a:lvl1pPr>
            <a:lvl2pPr marL="521528" defTabSz="1043056" latinLnBrk="1">
              <a:defRPr sz="2100"/>
            </a:lvl2pPr>
            <a:lvl3pPr marL="1043056" defTabSz="1043056" latinLnBrk="1">
              <a:defRPr sz="2100"/>
            </a:lvl3pPr>
            <a:lvl4pPr marL="1564584" defTabSz="1043056" latinLnBrk="1">
              <a:defRPr sz="2100"/>
            </a:lvl4pPr>
            <a:lvl5pPr marL="2086112" defTabSz="1043056" latinLnBrk="1">
              <a:defRPr sz="2100"/>
            </a:lvl5pPr>
            <a:lvl6pPr marL="2607640" defTabSz="1043056" latinLnBrk="1">
              <a:defRPr sz="2100"/>
            </a:lvl6pPr>
            <a:lvl7pPr marL="3129168" defTabSz="1043056" latinLnBrk="1">
              <a:defRPr sz="2100"/>
            </a:lvl7pPr>
            <a:lvl8pPr marL="3650696" defTabSz="1043056" latinLnBrk="1">
              <a:defRPr sz="2100"/>
            </a:lvl8pPr>
            <a:lvl9pPr marL="4172224" defTabSz="1043056" latinLnBrk="1">
              <a:defRPr sz="2100"/>
            </a:lvl9pPr>
          </a:lstStyle>
          <a:p>
            <a:r>
              <a:rPr lang="ko-KR" altLang="en-US" dirty="0"/>
              <a:t>Branch keywords</a:t>
            </a:r>
          </a:p>
        </p:txBody>
      </p:sp>
      <p:sp>
        <p:nvSpPr>
          <p:cNvPr id="13" name="양쪽 모서리가 둥근 사각형 239">
            <a:extLst>
              <a:ext uri="{FF2B5EF4-FFF2-40B4-BE49-F238E27FC236}">
                <a16:creationId xmlns:a16="http://schemas.microsoft.com/office/drawing/2014/main" xmlns:p14="http://schemas.microsoft.com/office/powerpoint/2010/main" xmlns:a14="http://schemas.microsoft.com/office/drawing/2010/main" xmlns="" id="{6482FA0B-2ADC-4A4D-A233-718398D1B7B8}"/>
              </a:ext>
            </a:extLst>
          </p:cNvPr>
          <p:cNvSpPr/>
          <p:nvPr/>
        </p:nvSpPr>
        <p:spPr bwMode="auto">
          <a:xfrm flipH="1">
            <a:off x="5820451" y="2524253"/>
            <a:ext cx="3189659" cy="3459688"/>
          </a:xfrm>
          <a:prstGeom prst="round2SameRect">
            <a:avLst>
              <a:gd name="adj1" fmla="val 0"/>
              <a:gd name="adj2" fmla="val 0"/>
            </a:avLst>
          </a:prstGeom>
          <a:noFill/>
          <a:ln w="6350" cap="flat" cmpd="sng" algn="ctr">
            <a:solidFill>
              <a:srgbClr val="0095D3"/>
            </a:solidFill>
            <a:prstDash val="solid"/>
          </a:ln>
          <a:effectLst>
            <a:outerShdw dist="12700" dir="5400000" algn="t" rotWithShape="0">
              <a:srgbClr val="0078A8">
                <a:alpha val="17000"/>
              </a:srgbClr>
            </a:outerShdw>
          </a:effectLst>
        </p:spPr>
        <p:txBody>
          <a:bodyPr lIns="90000" tIns="72000" rIns="90000" bIns="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eaLnBrk="0" latinLnBrk="0" hangingPunct="0">
              <a:spcAft>
                <a:spcPts val="240"/>
              </a:spcAft>
              <a:buSzPct val="100000"/>
              <a:defRPr/>
            </a:pPr>
            <a:endParaRPr lang="ko-KR" altLang="en-US" sz="900" kern="0">
              <a:ln>
                <a:solidFill>
                  <a:schemeClr val="accent1">
                    <a:alpha val="0"/>
                  </a:schemeClr>
                </a:solidFill>
              </a:ln>
              <a:latin typeface="현대하모니 L" panose="02020603020101020101" pitchFamily="18" charset="-127"/>
              <a:ea typeface="현대하모니 L" panose="02020603020101020101" pitchFamily="18" charset="-127"/>
            </a:endParaRPr>
          </a:p>
        </p:txBody>
      </p:sp>
      <p:sp>
        <p:nvSpPr>
          <p:cNvPr id="14" name="TextBox 162">
            <a:extLst>
              <a:ext uri="{FF2B5EF4-FFF2-40B4-BE49-F238E27FC236}">
                <a16:creationId xmlns:a16="http://schemas.microsoft.com/office/drawing/2014/main" xmlns:p14="http://schemas.microsoft.com/office/powerpoint/2010/main" xmlns:a14="http://schemas.microsoft.com/office/drawing/2010/main" xmlns="" id="{4C202197-3ED6-496F-8A38-6695E0C1F601}"/>
              </a:ext>
            </a:extLst>
          </p:cNvPr>
          <p:cNvSpPr txBox="1"/>
          <p:nvPr/>
        </p:nvSpPr>
        <p:spPr>
          <a:xfrm>
            <a:off x="5811680" y="2227897"/>
            <a:ext cx="3195095" cy="227588"/>
          </a:xfrm>
          <a:prstGeom prst="rect">
            <a:avLst/>
          </a:prstGeom>
          <a:noFill/>
        </p:spPr>
        <p:txBody>
          <a:bodyPr wrap="square" lIns="0" tIns="0" rIns="0" bIns="0" rtlCol="0" anchor="ctr" anchorCtr="0">
            <a:noAutofit/>
          </a:bodyPr>
          <a:lstStyle>
            <a:defPPr>
              <a:defRPr lang="en-US"/>
            </a:defPPr>
            <a:lvl1pPr indent="-180944" algn="ctr" defTabSz="1043056">
              <a:lnSpc>
                <a:spcPct val="120000"/>
              </a:lnSpc>
              <a:defRPr b="1">
                <a:solidFill>
                  <a:schemeClr val="lt1"/>
                </a:solidFill>
                <a:effectLst>
                  <a:outerShdw blurRad="38100" dist="38100" dir="2700000" algn="tl">
                    <a:srgbClr val="000000">
                      <a:alpha val="43137"/>
                    </a:srgbClr>
                  </a:outerShdw>
                </a:effectLst>
                <a:latin typeface="나눔스퀘어" panose="020B0600000101010101" pitchFamily="50" charset="-127"/>
                <a:ea typeface="나눔스퀘어" panose="020B0600000101010101" pitchFamily="50" charset="-127"/>
                <a:cs typeface="Arial"/>
              </a:defRPr>
            </a:lvl1pPr>
            <a:lvl2pPr marL="521528" defTabSz="1043056" latinLnBrk="1">
              <a:defRPr sz="2100"/>
            </a:lvl2pPr>
            <a:lvl3pPr marL="1043056" defTabSz="1043056" latinLnBrk="1">
              <a:defRPr sz="2100"/>
            </a:lvl3pPr>
            <a:lvl4pPr marL="1564584" defTabSz="1043056" latinLnBrk="1">
              <a:defRPr sz="2100"/>
            </a:lvl4pPr>
            <a:lvl5pPr marL="2086112" defTabSz="1043056" latinLnBrk="1">
              <a:defRPr sz="2100"/>
            </a:lvl5pPr>
            <a:lvl6pPr marL="2607640" defTabSz="1043056" latinLnBrk="1">
              <a:defRPr sz="2100"/>
            </a:lvl6pPr>
            <a:lvl7pPr marL="3129168" defTabSz="1043056" latinLnBrk="1">
              <a:defRPr sz="2100"/>
            </a:lvl7pPr>
            <a:lvl8pPr marL="3650696" defTabSz="1043056" latinLnBrk="1">
              <a:defRPr sz="2100"/>
            </a:lvl8pPr>
            <a:lvl9pPr marL="4172224" defTabSz="1043056" latinLnBrk="1">
              <a:defRPr sz="2100"/>
            </a:lvl9pPr>
          </a:lstStyle>
          <a:p>
            <a:r>
              <a:rPr lang="en-US" altLang="ko-KR"/>
              <a:t>BERT</a:t>
            </a:r>
            <a:endParaRPr lang="ko-KR" altLang="en-US"/>
          </a:p>
        </p:txBody>
      </p:sp>
      <p:sp>
        <p:nvSpPr>
          <p:cNvPr id="15" name="화살표: 오른쪽 55">
            <a:extLst>
              <a:ext uri="{FF2B5EF4-FFF2-40B4-BE49-F238E27FC236}">
                <a16:creationId xmlns:a16="http://schemas.microsoft.com/office/drawing/2014/main" xmlns:p14="http://schemas.microsoft.com/office/powerpoint/2010/main" xmlns:a14="http://schemas.microsoft.com/office/drawing/2010/main" xmlns="" id="{6DCC0BD3-E6D2-404D-B7DC-B53930657A0C}"/>
              </a:ext>
            </a:extLst>
          </p:cNvPr>
          <p:cNvSpPr/>
          <p:nvPr/>
        </p:nvSpPr>
        <p:spPr>
          <a:xfrm>
            <a:off x="4955770" y="3205390"/>
            <a:ext cx="678216" cy="46730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01">
            <a:extLst>
              <a:ext uri="{FF2B5EF4-FFF2-40B4-BE49-F238E27FC236}">
                <a16:creationId xmlns:a16="http://schemas.microsoft.com/office/drawing/2014/main" xmlns:p14="http://schemas.microsoft.com/office/powerpoint/2010/main" xmlns:a14="http://schemas.microsoft.com/office/drawing/2010/main" xmlns="" id="{D3A0CA75-6CB2-48D9-B178-8F6ED5987205}"/>
              </a:ext>
            </a:extLst>
          </p:cNvPr>
          <p:cNvSpPr txBox="1"/>
          <p:nvPr/>
        </p:nvSpPr>
        <p:spPr>
          <a:xfrm>
            <a:off x="6045782" y="2735241"/>
            <a:ext cx="2708031" cy="1619211"/>
          </a:xfrm>
          <a:prstGeom prst="rect">
            <a:avLst/>
          </a:prstGeom>
          <a:noFill/>
        </p:spPr>
        <p:txBody>
          <a:bodyPr wrap="square" lIns="0" tIns="0" rIns="0" bIns="0" rtlCol="0" anchor="t">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285744" indent="-285744" latinLnBrk="0">
              <a:lnSpc>
                <a:spcPct val="120000"/>
              </a:lnSpc>
              <a:buClr>
                <a:srgbClr val="0070C0"/>
              </a:buClr>
              <a:buSzPct val="90000"/>
              <a:buFontTx/>
              <a:buChar char="▫"/>
              <a:defRPr/>
            </a:pPr>
            <a:r>
              <a:rPr lang="ko-KR" altLang="en-US" sz="1400" spc="-151" dirty="0">
                <a:ln w="0">
                  <a:solidFill>
                    <a:srgbClr val="0B4355">
                      <a:alpha val="0"/>
                    </a:srgbClr>
                  </a:solidFill>
                </a:ln>
                <a:latin typeface="나눔스퀘어" panose="020B0600000101010101" pitchFamily="50" charset="-127"/>
                <a:ea typeface="나눔스퀘어" panose="020B0600000101010101" pitchFamily="50" charset="-127"/>
              </a:rPr>
              <a:t>Branching based on the </a:t>
            </a:r>
            <a:r>
              <a:rPr lang="en-US" altLang="ko-KR" sz="1400" spc="-151" dirty="0">
                <a:ln w="0">
                  <a:solidFill>
                    <a:srgbClr val="0B4355">
                      <a:alpha val="0"/>
                    </a:srgbClr>
                  </a:solidFill>
                </a:ln>
                <a:latin typeface="나눔스퀘어" panose="020B0600000101010101" pitchFamily="50" charset="-127"/>
                <a:ea typeface="나눔스퀘어" panose="020B0600000101010101" pitchFamily="50" charset="-127"/>
              </a:rPr>
              <a:t>BERT </a:t>
            </a:r>
            <a:r>
              <a:rPr lang="ko-KR" altLang="en-US" sz="1400" spc="-151" dirty="0">
                <a:ln w="0">
                  <a:solidFill>
                    <a:srgbClr val="0B4355">
                      <a:alpha val="0"/>
                    </a:srgbClr>
                  </a:solidFill>
                </a:ln>
                <a:latin typeface="나눔스퀘어" panose="020B0600000101010101" pitchFamily="50" charset="-127"/>
                <a:ea typeface="나눔스퀘어" panose="020B0600000101010101" pitchFamily="50" charset="-127"/>
              </a:rPr>
              <a:t>learning model</a:t>
            </a:r>
            <a:endParaRPr lang="en-US" altLang="ko-KR" sz="1400" spc="-151" dirty="0">
              <a:ln w="0">
                <a:solidFill>
                  <a:srgbClr val="0B4355">
                    <a:alpha val="0"/>
                  </a:srgbClr>
                </a:solidFill>
              </a:ln>
              <a:latin typeface="나눔스퀘어" panose="020B0600000101010101" pitchFamily="50" charset="-127"/>
              <a:ea typeface="나눔스퀘어" panose="020B0600000101010101" pitchFamily="50" charset="-127"/>
            </a:endParaRPr>
          </a:p>
          <a:p>
            <a:pPr marL="285744" indent="-285744" latinLnBrk="0">
              <a:lnSpc>
                <a:spcPct val="120000"/>
              </a:lnSpc>
              <a:buClr>
                <a:srgbClr val="0070C0"/>
              </a:buClr>
              <a:buSzPct val="90000"/>
              <a:buFontTx/>
              <a:buChar char="▫"/>
              <a:defRPr/>
            </a:pPr>
            <a:r>
              <a:rPr lang="ko-KR" altLang="en-US" sz="1400" spc="-151" dirty="0">
                <a:ln w="0">
                  <a:solidFill>
                    <a:srgbClr val="0B4355">
                      <a:alpha val="0"/>
                    </a:srgbClr>
                  </a:solidFill>
                </a:ln>
                <a:latin typeface="나눔스퀘어" panose="020B0600000101010101" pitchFamily="50" charset="-127"/>
                <a:ea typeface="나눔스퀘어" panose="020B0600000101010101" pitchFamily="50" charset="-127"/>
              </a:rPr>
              <a:t>Explore answerable </a:t>
            </a:r>
            <a:r>
              <a:rPr lang="en-US" altLang="ko-KR" sz="1400" spc="-151" dirty="0">
                <a:ln w="0">
                  <a:solidFill>
                    <a:srgbClr val="0B4355">
                      <a:alpha val="0"/>
                    </a:srgbClr>
                  </a:solidFill>
                </a:ln>
                <a:latin typeface="나눔스퀘어" panose="020B0600000101010101" pitchFamily="50" charset="-127"/>
                <a:ea typeface="나눔스퀘어" panose="020B0600000101010101" pitchFamily="50" charset="-127"/>
              </a:rPr>
              <a:t>chatbots </a:t>
            </a:r>
          </a:p>
          <a:p>
            <a:pPr marL="285744" indent="-285744" latinLnBrk="0">
              <a:lnSpc>
                <a:spcPct val="120000"/>
              </a:lnSpc>
              <a:buClr>
                <a:srgbClr val="0070C0"/>
              </a:buClr>
              <a:buSzPct val="90000"/>
              <a:buFontTx/>
              <a:buChar char="▫"/>
              <a:defRPr/>
            </a:pPr>
            <a:r>
              <a:rPr lang="ko-KR" altLang="en-US" sz="1400" spc="-151" dirty="0">
                <a:ln w="0">
                  <a:solidFill>
                    <a:srgbClr val="0B4355">
                      <a:alpha val="0"/>
                    </a:srgbClr>
                  </a:solidFill>
                </a:ln>
                <a:latin typeface="나눔스퀘어" panose="020B0600000101010101" pitchFamily="50" charset="-127"/>
                <a:ea typeface="나눔스퀘어" panose="020B0600000101010101" pitchFamily="50" charset="-127"/>
              </a:rPr>
              <a:t>Instantly </a:t>
            </a:r>
            <a:r>
              <a:rPr lang="ko-KR" altLang="en-US" sz="1400" spc="-151" dirty="0" err="1">
                <a:ln w="0">
                  <a:solidFill>
                    <a:srgbClr val="0B4355">
                      <a:alpha val="0"/>
                    </a:srgbClr>
                  </a:solidFill>
                </a:ln>
                <a:latin typeface="나눔스퀘어" panose="020B0600000101010101" pitchFamily="50" charset="-127"/>
                <a:ea typeface="나눔스퀘어" panose="020B0600000101010101" pitchFamily="50" charset="-127"/>
              </a:rPr>
              <a:t>connect to the </a:t>
            </a:r>
            <a:r>
              <a:rPr lang="ko-KR" altLang="en-US" sz="1400" spc="-151" dirty="0">
                <a:ln w="0">
                  <a:solidFill>
                    <a:srgbClr val="0B4355">
                      <a:alpha val="0"/>
                    </a:srgbClr>
                  </a:solidFill>
                </a:ln>
                <a:latin typeface="나눔스퀘어" panose="020B0600000101010101" pitchFamily="50" charset="-127"/>
                <a:ea typeface="나눔스퀘어" panose="020B0600000101010101" pitchFamily="50" charset="-127"/>
              </a:rPr>
              <a:t>answer </a:t>
            </a:r>
            <a:r>
              <a:rPr lang="ko-KR" altLang="en-US" sz="1400" spc="-151" dirty="0" err="1">
                <a:ln w="0">
                  <a:solidFill>
                    <a:srgbClr val="0B4355">
                      <a:alpha val="0"/>
                    </a:srgbClr>
                  </a:solidFill>
                </a:ln>
                <a:latin typeface="나눔스퀘어" panose="020B0600000101010101" pitchFamily="50" charset="-127"/>
                <a:ea typeface="나눔스퀘어" panose="020B0600000101010101" pitchFamily="50" charset="-127"/>
              </a:rPr>
              <a:t>if there is a single chatbot </a:t>
            </a:r>
            <a:r>
              <a:rPr lang="ko-KR" altLang="en-US" sz="1400" spc="-151" dirty="0">
                <a:ln w="0">
                  <a:solidFill>
                    <a:srgbClr val="0B4355">
                      <a:alpha val="0"/>
                    </a:srgbClr>
                  </a:solidFill>
                </a:ln>
                <a:latin typeface="나눔스퀘어" panose="020B0600000101010101" pitchFamily="50" charset="-127"/>
                <a:ea typeface="나눔스퀘어" panose="020B0600000101010101" pitchFamily="50" charset="-127"/>
              </a:rPr>
              <a:t>that can answer </a:t>
            </a:r>
            <a:r>
              <a:rPr lang="ko-KR" altLang="en-US" sz="1400" spc="-151" dirty="0" err="1">
                <a:ln w="0">
                  <a:solidFill>
                    <a:srgbClr val="0B4355">
                      <a:alpha val="0"/>
                    </a:srgbClr>
                  </a:solidFill>
                </a:ln>
                <a:latin typeface="나눔스퀘어" panose="020B0600000101010101" pitchFamily="50" charset="-127"/>
                <a:ea typeface="나눔스퀘어" panose="020B0600000101010101" pitchFamily="50" charset="-127"/>
              </a:rPr>
              <a:t>/ Recommend </a:t>
            </a:r>
            <a:r>
              <a:rPr lang="ko-KR" altLang="en-US" sz="1400" spc="-151" dirty="0">
                <a:ln w="0">
                  <a:solidFill>
                    <a:srgbClr val="0B4355">
                      <a:alpha val="0"/>
                    </a:srgbClr>
                  </a:solidFill>
                </a:ln>
                <a:latin typeface="나눔스퀘어" panose="020B0600000101010101" pitchFamily="50" charset="-127"/>
                <a:ea typeface="나눔스퀘어" panose="020B0600000101010101" pitchFamily="50" charset="-127"/>
              </a:rPr>
              <a:t>a shortlist if there are multiple chatbots</a:t>
            </a:r>
            <a:endParaRPr lang="en-US" altLang="ko-KR" sz="1400" spc="-151" dirty="0">
              <a:ln w="0">
                <a:solidFill>
                  <a:srgbClr val="0B4355">
                    <a:alpha val="0"/>
                  </a:srgbClr>
                </a:solidFill>
              </a:ln>
              <a:latin typeface="나눔스퀘어" panose="020B0600000101010101" pitchFamily="50" charset="-127"/>
              <a:ea typeface="나눔스퀘어" panose="020B0600000101010101" pitchFamily="50" charset="-127"/>
            </a:endParaRPr>
          </a:p>
          <a:p>
            <a:pPr marL="285744" indent="-285744" latinLnBrk="0">
              <a:lnSpc>
                <a:spcPct val="120000"/>
              </a:lnSpc>
              <a:buClr>
                <a:srgbClr val="0070C0"/>
              </a:buClr>
              <a:buSzPct val="90000"/>
              <a:buFontTx/>
              <a:buChar char="▫"/>
              <a:defRPr/>
            </a:pPr>
            <a:r>
              <a:rPr lang="ko-KR" altLang="en-US" sz="1400" spc="-151" dirty="0">
                <a:ln w="0">
                  <a:solidFill>
                    <a:srgbClr val="0B4355">
                      <a:alpha val="0"/>
                    </a:srgbClr>
                  </a:solidFill>
                </a:ln>
                <a:latin typeface="나눔스퀘어" panose="020B0600000101010101" pitchFamily="50" charset="-127"/>
                <a:ea typeface="나눔스퀘어" panose="020B0600000101010101" pitchFamily="50" charset="-127"/>
              </a:rPr>
              <a:t>Provide answers to applicable user queries when selecting </a:t>
            </a:r>
            <a:r>
              <a:rPr lang="ko-KR" altLang="en-US" sz="1400" spc="-151" dirty="0" smtClean="0">
                <a:ln w="0">
                  <a:solidFill>
                    <a:srgbClr val="0B4355">
                      <a:alpha val="0"/>
                    </a:srgbClr>
                  </a:solidFill>
                </a:ln>
                <a:latin typeface="나눔스퀘어" panose="020B0600000101010101" pitchFamily="50" charset="-127"/>
                <a:ea typeface="나눔스퀘어" panose="020B0600000101010101" pitchFamily="50" charset="-127"/>
              </a:rPr>
              <a:t>an </a:t>
            </a:r>
            <a:r>
              <a:rPr lang="en-US" altLang="ko-KR" sz="1400" spc="-151" dirty="0" smtClean="0">
                <a:ln w="0">
                  <a:solidFill>
                    <a:srgbClr val="0B4355">
                      <a:alpha val="0"/>
                    </a:srgbClr>
                  </a:solidFill>
                </a:ln>
                <a:latin typeface="나눔스퀘어" panose="020B0600000101010101" pitchFamily="50" charset="-127"/>
                <a:ea typeface="나눔스퀘어" panose="020B0600000101010101" pitchFamily="50" charset="-127"/>
              </a:rPr>
              <a:t>service</a:t>
            </a:r>
            <a:endParaRPr lang="en-US" altLang="ko-KR" sz="1400" spc="-151" dirty="0">
              <a:ln w="0">
                <a:solidFill>
                  <a:srgbClr val="0B4355">
                    <a:alpha val="0"/>
                  </a:srgbClr>
                </a:solidFill>
              </a:ln>
              <a:latin typeface="나눔스퀘어" panose="020B0600000101010101" pitchFamily="50" charset="-127"/>
              <a:ea typeface="나눔스퀘어" panose="020B0600000101010101" pitchFamily="50" charset="-127"/>
            </a:endParaRPr>
          </a:p>
        </p:txBody>
      </p:sp>
      <p:sp>
        <p:nvSpPr>
          <p:cNvPr id="18" name="양쪽 모서리가 둥근 사각형 239">
            <a:extLst>
              <a:ext uri="{FF2B5EF4-FFF2-40B4-BE49-F238E27FC236}">
                <a16:creationId xmlns:a16="http://schemas.microsoft.com/office/drawing/2014/main" xmlns:p14="http://schemas.microsoft.com/office/powerpoint/2010/main" xmlns:a14="http://schemas.microsoft.com/office/drawing/2010/main" xmlns="" id="{D1145F2D-6293-AD43-DE51-4F186619D1D0}"/>
              </a:ext>
            </a:extLst>
          </p:cNvPr>
          <p:cNvSpPr/>
          <p:nvPr/>
        </p:nvSpPr>
        <p:spPr bwMode="auto">
          <a:xfrm flipH="1">
            <a:off x="1077011" y="1930400"/>
            <a:ext cx="8440381" cy="4303713"/>
          </a:xfrm>
          <a:prstGeom prst="round2SameRect">
            <a:avLst>
              <a:gd name="adj1" fmla="val 0"/>
              <a:gd name="adj2" fmla="val 0"/>
            </a:avLst>
          </a:prstGeom>
          <a:noFill/>
          <a:ln w="6350" cap="flat" cmpd="sng" algn="ctr">
            <a:solidFill>
              <a:srgbClr val="0095D3"/>
            </a:solidFill>
            <a:prstDash val="solid"/>
          </a:ln>
          <a:effectLst>
            <a:outerShdw dist="12700" dir="5400000" algn="t" rotWithShape="0">
              <a:srgbClr val="0078A8">
                <a:alpha val="17000"/>
              </a:srgbClr>
            </a:outerShdw>
          </a:effectLst>
        </p:spPr>
        <p:txBody>
          <a:bodyPr lIns="90000" tIns="72000" rIns="90000" bIns="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eaLnBrk="0" latinLnBrk="0" hangingPunct="0">
              <a:spcAft>
                <a:spcPts val="240"/>
              </a:spcAft>
              <a:buSzPct val="100000"/>
              <a:defRPr/>
            </a:pPr>
            <a:endParaRPr lang="ko-KR" altLang="en-US" sz="900" kern="0">
              <a:ln>
                <a:solidFill>
                  <a:schemeClr val="accent1">
                    <a:alpha val="0"/>
                  </a:schemeClr>
                </a:solidFill>
              </a:ln>
              <a:latin typeface="현대하모니 L" panose="02020603020101020101" pitchFamily="18" charset="-127"/>
              <a:ea typeface="현대하모니 L" panose="02020603020101020101" pitchFamily="18" charset="-127"/>
            </a:endParaRPr>
          </a:p>
        </p:txBody>
      </p:sp>
    </p:spTree>
    <p:extLst>
      <p:ext uri="{BB962C8B-B14F-4D97-AF65-F5344CB8AC3E}">
        <p14:creationId xmlns:p14="http://schemas.microsoft.com/office/powerpoint/2010/main" val="282678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3. Virtual Assistant Inquiry Services</a:t>
            </a:r>
            <a:endParaRPr lang="en-US" altLang="en-US"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p14="http://schemas.microsoft.com/office/powerpoint/2010/main" xmlns:a14="http://schemas.microsoft.com/office/drawing/2010/main" xmlns="" id="{ED3F3F1F-7055-4C45-BFE7-03DFE74FB0CB}"/>
              </a:ext>
            </a:extLst>
          </p:cNvPr>
          <p:cNvSpPr>
            <a:spLocks noChangeArrowheads="1"/>
          </p:cNvSpPr>
          <p:nvPr/>
        </p:nvSpPr>
        <p:spPr bwMode="auto">
          <a:xfrm>
            <a:off x="677334" y="1228607"/>
            <a:ext cx="10310405" cy="295466"/>
          </a:xfrm>
          <a:prstGeom prst="rect">
            <a:avLst/>
          </a:prstGeom>
          <a:noFill/>
          <a:ln>
            <a:noFill/>
          </a:ln>
          <a:effectLst/>
        </p:spPr>
        <p:txBody>
          <a:bodyPr wrap="square" lIns="0" tIns="0" rIns="0" bIns="0" anchor="ctr" anchorCtr="0">
            <a:spAutoFit/>
          </a:bodyPr>
          <a:lstStyle/>
          <a:p>
            <a:pPr defTabSz="890602">
              <a:lnSpc>
                <a:spcPct val="120000"/>
              </a:lnSpc>
            </a:pPr>
            <a:r>
              <a:rPr lang="ko-KR" altLang="en-US" sz="1600"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The procedure for branching chatbots for </a:t>
            </a:r>
            <a:r>
              <a:rPr lang="en-US" altLang="ko-KR" sz="16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virtual assistant inquiry </a:t>
            </a:r>
            <a:r>
              <a:rPr lang="ko-KR" altLang="en-US" sz="1600" b="1" spc="-63" dirty="0" smtClean="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Service </a:t>
            </a:r>
            <a:r>
              <a:rPr lang="en-US" altLang="ko-KR" sz="1600"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is </a:t>
            </a:r>
            <a:r>
              <a:rPr lang="ko-KR" altLang="en-US" sz="1600"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as follows.</a:t>
            </a:r>
          </a:p>
        </p:txBody>
      </p:sp>
      <p:sp>
        <p:nvSpPr>
          <p:cNvPr id="5" name="양쪽 모서리가 둥근 사각형 239">
            <a:extLst>
              <a:ext uri="{FF2B5EF4-FFF2-40B4-BE49-F238E27FC236}">
                <a16:creationId xmlns:a16="http://schemas.microsoft.com/office/drawing/2014/main" xmlns:p14="http://schemas.microsoft.com/office/powerpoint/2010/main" xmlns:a14="http://schemas.microsoft.com/office/drawing/2010/main" xmlns="" id="{D1145F2D-6293-AD43-DE51-4F186619D1D0}"/>
              </a:ext>
            </a:extLst>
          </p:cNvPr>
          <p:cNvSpPr/>
          <p:nvPr/>
        </p:nvSpPr>
        <p:spPr bwMode="auto">
          <a:xfrm flipH="1">
            <a:off x="1027807" y="2170643"/>
            <a:ext cx="8440381" cy="4303713"/>
          </a:xfrm>
          <a:prstGeom prst="round2SameRect">
            <a:avLst>
              <a:gd name="adj1" fmla="val 0"/>
              <a:gd name="adj2" fmla="val 0"/>
            </a:avLst>
          </a:prstGeom>
          <a:noFill/>
          <a:ln w="6350" cap="flat" cmpd="sng" algn="ctr">
            <a:solidFill>
              <a:srgbClr val="0095D3"/>
            </a:solidFill>
            <a:prstDash val="solid"/>
          </a:ln>
          <a:effectLst>
            <a:outerShdw dist="12700" dir="5400000" algn="t" rotWithShape="0">
              <a:srgbClr val="0078A8">
                <a:alpha val="17000"/>
              </a:srgbClr>
            </a:outerShdw>
          </a:effectLst>
        </p:spPr>
        <p:txBody>
          <a:bodyPr lIns="90000" tIns="72000" rIns="90000" bIns="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eaLnBrk="0" latinLnBrk="0" hangingPunct="0">
              <a:spcAft>
                <a:spcPts val="240"/>
              </a:spcAft>
              <a:buSzPct val="100000"/>
              <a:defRPr/>
            </a:pPr>
            <a:endParaRPr lang="ko-KR" altLang="en-US" sz="900" kern="0">
              <a:ln>
                <a:solidFill>
                  <a:schemeClr val="accent1">
                    <a:alpha val="0"/>
                  </a:schemeClr>
                </a:solidFill>
              </a:ln>
              <a:latin typeface="현대하모니 L" panose="02020603020101020101" pitchFamily="18" charset="-127"/>
              <a:ea typeface="현대하모니 L" panose="02020603020101020101" pitchFamily="18" charset="-127"/>
            </a:endParaRPr>
          </a:p>
        </p:txBody>
      </p:sp>
      <p:sp>
        <p:nvSpPr>
          <p:cNvPr id="6" name="양쪽 모서리가 둥근 사각형 240">
            <a:extLst>
              <a:ext uri="{FF2B5EF4-FFF2-40B4-BE49-F238E27FC236}">
                <a16:creationId xmlns:a16="http://schemas.microsoft.com/office/drawing/2014/main" xmlns:p14="http://schemas.microsoft.com/office/powerpoint/2010/main" xmlns:a14="http://schemas.microsoft.com/office/drawing/2010/main" xmlns="" id="{C73C079D-C0A3-2DD3-56CC-7A020C25E3CC}"/>
              </a:ext>
            </a:extLst>
          </p:cNvPr>
          <p:cNvSpPr/>
          <p:nvPr/>
        </p:nvSpPr>
        <p:spPr>
          <a:xfrm>
            <a:off x="1028031" y="1753064"/>
            <a:ext cx="8440384" cy="415621"/>
          </a:xfrm>
          <a:prstGeom prst="round2SameRect">
            <a:avLst/>
          </a:prstGeom>
          <a:solidFill>
            <a:srgbClr val="009AB0"/>
          </a:solidFill>
          <a:ln w="3175" cap="flat" cmpd="sng" algn="ctr">
            <a:solidFill>
              <a:srgbClr val="0070C0"/>
            </a:solidFill>
            <a:prstDash val="solid"/>
            <a:miter lim="800000"/>
          </a:ln>
          <a:effectLst/>
        </p:spPr>
        <p:txBody>
          <a:bodyPr wrap="none" tIns="46800" rtlCol="0" anchor="ctr"/>
          <a:lstStyle/>
          <a:p>
            <a:pPr marL="1081080" indent="-171450" defTabSz="767814" latinLnBrk="0">
              <a:spcAft>
                <a:spcPts val="300"/>
              </a:spcAft>
              <a:buClr>
                <a:prstClr val="white">
                  <a:lumMod val="65000"/>
                </a:prstClr>
              </a:buClr>
              <a:buFont typeface="Arial" panose="020B0604020202020204" pitchFamily="34" charset="0"/>
              <a:buChar char="•"/>
            </a:pPr>
            <a:endParaRPr lang="ko-KR" altLang="en-US" sz="800" b="1" kern="0" spc="-151">
              <a:ln>
                <a:solidFill>
                  <a:srgbClr val="4F81BD">
                    <a:alpha val="0"/>
                  </a:srgbClr>
                </a:solidFill>
              </a:ln>
              <a:solidFill>
                <a:prstClr val="black">
                  <a:lumMod val="75000"/>
                  <a:lumOff val="25000"/>
                </a:prstClr>
              </a:solidFill>
              <a:latin typeface="나눔스퀘어" panose="020B0600000101010101" pitchFamily="50" charset="-127"/>
              <a:ea typeface="나눔스퀘어" panose="020B0600000101010101" pitchFamily="50" charset="-127"/>
            </a:endParaRPr>
          </a:p>
        </p:txBody>
      </p:sp>
      <p:sp>
        <p:nvSpPr>
          <p:cNvPr id="7" name="TextBox 162">
            <a:extLst>
              <a:ext uri="{FF2B5EF4-FFF2-40B4-BE49-F238E27FC236}">
                <a16:creationId xmlns:a16="http://schemas.microsoft.com/office/drawing/2014/main" xmlns:p14="http://schemas.microsoft.com/office/powerpoint/2010/main" xmlns:a14="http://schemas.microsoft.com/office/drawing/2010/main" xmlns="" id="{C422D3CB-68A3-2858-12BE-B11EE40FDE7F}"/>
              </a:ext>
            </a:extLst>
          </p:cNvPr>
          <p:cNvSpPr txBox="1"/>
          <p:nvPr/>
        </p:nvSpPr>
        <p:spPr>
          <a:xfrm>
            <a:off x="1028250" y="1822488"/>
            <a:ext cx="8440389" cy="291005"/>
          </a:xfrm>
          <a:prstGeom prst="rect">
            <a:avLst/>
          </a:prstGeom>
          <a:noFill/>
        </p:spPr>
        <p:txBody>
          <a:bodyPr wrap="square" lIns="0" tIns="0" rIns="0" bIns="0" rtlCol="0" anchor="ctr" anchorCtr="0">
            <a:noAutofit/>
          </a:bodyPr>
          <a:lstStyle>
            <a:defPPr>
              <a:defRPr lang="en-US"/>
            </a:defPPr>
            <a:lvl1pPr indent="-180944" algn="ctr" defTabSz="1043056">
              <a:lnSpc>
                <a:spcPct val="120000"/>
              </a:lnSpc>
              <a:defRPr b="1">
                <a:solidFill>
                  <a:schemeClr val="lt1"/>
                </a:solidFill>
                <a:effectLst>
                  <a:outerShdw blurRad="38100" dist="38100" dir="2700000" algn="tl">
                    <a:srgbClr val="000000">
                      <a:alpha val="43137"/>
                    </a:srgbClr>
                  </a:outerShdw>
                </a:effectLst>
                <a:latin typeface="나눔스퀘어" panose="020B0600000101010101" pitchFamily="50" charset="-127"/>
                <a:ea typeface="나눔스퀘어" panose="020B0600000101010101" pitchFamily="50" charset="-127"/>
                <a:cs typeface="Arial"/>
              </a:defRPr>
            </a:lvl1pPr>
            <a:lvl2pPr marL="521528" defTabSz="1043056" latinLnBrk="1">
              <a:defRPr sz="2100"/>
            </a:lvl2pPr>
            <a:lvl3pPr marL="1043056" defTabSz="1043056" latinLnBrk="1">
              <a:defRPr sz="2100"/>
            </a:lvl3pPr>
            <a:lvl4pPr marL="1564584" defTabSz="1043056" latinLnBrk="1">
              <a:defRPr sz="2100"/>
            </a:lvl4pPr>
            <a:lvl5pPr marL="2086112" defTabSz="1043056" latinLnBrk="1">
              <a:defRPr sz="2100"/>
            </a:lvl5pPr>
            <a:lvl6pPr marL="2607640" defTabSz="1043056" latinLnBrk="1">
              <a:defRPr sz="2100"/>
            </a:lvl6pPr>
            <a:lvl7pPr marL="3129168" defTabSz="1043056" latinLnBrk="1">
              <a:defRPr sz="2100"/>
            </a:lvl7pPr>
            <a:lvl8pPr marL="3650696" defTabSz="1043056" latinLnBrk="1">
              <a:defRPr sz="2100"/>
            </a:lvl8pPr>
            <a:lvl9pPr marL="4172224" defTabSz="1043056" latinLnBrk="1">
              <a:defRPr sz="2100"/>
            </a:lvl9pPr>
          </a:lstStyle>
          <a:p>
            <a:r>
              <a:rPr lang="en-US" altLang="ko-KR" dirty="0" smtClean="0"/>
              <a:t>The procedure for branching </a:t>
            </a:r>
            <a:r>
              <a:rPr lang="en-US" altLang="ko-KR" dirty="0" err="1" smtClean="0"/>
              <a:t>chatbots</a:t>
            </a:r>
            <a:endParaRPr lang="ko-KR" altLang="en-US" dirty="0"/>
          </a:p>
        </p:txBody>
      </p:sp>
      <p:pic>
        <p:nvPicPr>
          <p:cNvPr id="8" name="그림 7" descr="텍스트이(가) 표시된 사진&#10;&#10;자동 생성된 설명">
            <a:extLst>
              <a:ext uri="{FF2B5EF4-FFF2-40B4-BE49-F238E27FC236}">
                <a16:creationId xmlns:a16="http://schemas.microsoft.com/office/drawing/2014/main" xmlns:p14="http://schemas.microsoft.com/office/powerpoint/2010/main" xmlns:a14="http://schemas.microsoft.com/office/drawing/2010/main" xmlns="" id="{B07558AA-FAC1-41AF-B710-831F0C85B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80" y="2532752"/>
            <a:ext cx="2028825" cy="2658373"/>
          </a:xfrm>
          <a:prstGeom prst="rect">
            <a:avLst/>
          </a:prstGeom>
        </p:spPr>
      </p:pic>
      <p:pic>
        <p:nvPicPr>
          <p:cNvPr id="9" name="그림 8" descr="텍스트이(가) 표시된 사진&#10;&#10;자동 생성된 설명">
            <a:extLst>
              <a:ext uri="{FF2B5EF4-FFF2-40B4-BE49-F238E27FC236}">
                <a16:creationId xmlns:a16="http://schemas.microsoft.com/office/drawing/2014/main" xmlns:p14="http://schemas.microsoft.com/office/powerpoint/2010/main" xmlns:a14="http://schemas.microsoft.com/office/drawing/2010/main" xmlns="" id="{8A63F2EC-E4A0-E4BA-640E-98BC8DB6F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1349" y="2533384"/>
            <a:ext cx="2019300" cy="2654326"/>
          </a:xfrm>
          <a:prstGeom prst="rect">
            <a:avLst/>
          </a:prstGeom>
        </p:spPr>
      </p:pic>
      <p:pic>
        <p:nvPicPr>
          <p:cNvPr id="10" name="그림 9">
            <a:extLst>
              <a:ext uri="{FF2B5EF4-FFF2-40B4-BE49-F238E27FC236}">
                <a16:creationId xmlns:a16="http://schemas.microsoft.com/office/drawing/2014/main" xmlns:p14="http://schemas.microsoft.com/office/powerpoint/2010/main" xmlns:a14="http://schemas.microsoft.com/office/drawing/2010/main" xmlns="" id="{D158E903-0885-958A-1301-09754713C0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2693" y="2542909"/>
            <a:ext cx="2038350" cy="2654326"/>
          </a:xfrm>
          <a:prstGeom prst="rect">
            <a:avLst/>
          </a:prstGeom>
        </p:spPr>
      </p:pic>
      <p:sp>
        <p:nvSpPr>
          <p:cNvPr id="11" name="화살표: 오른쪽 19">
            <a:extLst>
              <a:ext uri="{FF2B5EF4-FFF2-40B4-BE49-F238E27FC236}">
                <a16:creationId xmlns:a16="http://schemas.microsoft.com/office/drawing/2014/main" xmlns:p14="http://schemas.microsoft.com/office/powerpoint/2010/main" xmlns:a14="http://schemas.microsoft.com/office/drawing/2010/main" xmlns="" id="{436450CD-4361-CBFD-5448-605015A58F44}"/>
              </a:ext>
            </a:extLst>
          </p:cNvPr>
          <p:cNvSpPr/>
          <p:nvPr/>
        </p:nvSpPr>
        <p:spPr>
          <a:xfrm>
            <a:off x="3562999" y="3557636"/>
            <a:ext cx="500510" cy="4666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화살표: 오른쪽 20">
            <a:extLst>
              <a:ext uri="{FF2B5EF4-FFF2-40B4-BE49-F238E27FC236}">
                <a16:creationId xmlns:a16="http://schemas.microsoft.com/office/drawing/2014/main" xmlns:p14="http://schemas.microsoft.com/office/powerpoint/2010/main" xmlns:a14="http://schemas.microsoft.com/office/drawing/2010/main" xmlns="" id="{40646254-D966-8DF4-3071-1398D823C0BB}"/>
              </a:ext>
            </a:extLst>
          </p:cNvPr>
          <p:cNvSpPr/>
          <p:nvPr/>
        </p:nvSpPr>
        <p:spPr>
          <a:xfrm>
            <a:off x="6390466" y="3557636"/>
            <a:ext cx="500510" cy="4666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xmlns:p14="http://schemas.microsoft.com/office/powerpoint/2010/main" xmlns:a14="http://schemas.microsoft.com/office/drawing/2010/main" xmlns="" id="{26CF2B84-063B-3BD9-35F0-19C5C368F829}"/>
              </a:ext>
            </a:extLst>
          </p:cNvPr>
          <p:cNvSpPr txBox="1"/>
          <p:nvPr/>
        </p:nvSpPr>
        <p:spPr>
          <a:xfrm>
            <a:off x="1713379" y="5615410"/>
            <a:ext cx="1419225" cy="523220"/>
          </a:xfrm>
          <a:prstGeom prst="rect">
            <a:avLst/>
          </a:prstGeom>
          <a:noFill/>
          <a:ln>
            <a:solidFill>
              <a:schemeClr val="accent1">
                <a:lumMod val="60000"/>
                <a:lumOff val="40000"/>
              </a:schemeClr>
            </a:solidFill>
          </a:ln>
        </p:spPr>
        <p:txBody>
          <a:bodyPr wrap="square" rtlCol="0">
            <a:spAutoFit/>
          </a:bodyPr>
          <a:lstStyle/>
          <a:p>
            <a:pPr algn="ctr"/>
            <a:r>
              <a:rPr lang="ko-KR" altLang="en-US" sz="1400" dirty="0" err="1"/>
              <a:t>Common Chatbot</a:t>
            </a:r>
            <a:endParaRPr lang="ko-KR" altLang="en-US" sz="1400" dirty="0"/>
          </a:p>
        </p:txBody>
      </p:sp>
      <p:sp>
        <p:nvSpPr>
          <p:cNvPr id="14" name="TextBox 13">
            <a:extLst>
              <a:ext uri="{FF2B5EF4-FFF2-40B4-BE49-F238E27FC236}">
                <a16:creationId xmlns:a16="http://schemas.microsoft.com/office/drawing/2014/main" xmlns:p14="http://schemas.microsoft.com/office/powerpoint/2010/main" xmlns:a14="http://schemas.microsoft.com/office/drawing/2010/main" xmlns="" id="{4F536C38-8A68-2397-6AE8-71FC0E733FEE}"/>
              </a:ext>
            </a:extLst>
          </p:cNvPr>
          <p:cNvSpPr txBox="1"/>
          <p:nvPr/>
        </p:nvSpPr>
        <p:spPr>
          <a:xfrm>
            <a:off x="4501386" y="5430744"/>
            <a:ext cx="1419225" cy="738664"/>
          </a:xfrm>
          <a:prstGeom prst="rect">
            <a:avLst/>
          </a:prstGeom>
          <a:noFill/>
          <a:ln>
            <a:solidFill>
              <a:schemeClr val="accent1">
                <a:lumMod val="60000"/>
                <a:lumOff val="40000"/>
              </a:schemeClr>
            </a:solidFill>
          </a:ln>
        </p:spPr>
        <p:txBody>
          <a:bodyPr wrap="square" rtlCol="0">
            <a:spAutoFit/>
          </a:bodyPr>
          <a:lstStyle/>
          <a:p>
            <a:pPr algn="ctr"/>
            <a:r>
              <a:rPr lang="ko-KR" altLang="en-US" sz="1400" dirty="0"/>
              <a:t>Public employee pensions</a:t>
            </a:r>
          </a:p>
        </p:txBody>
      </p:sp>
      <p:sp>
        <p:nvSpPr>
          <p:cNvPr id="15" name="TextBox 14">
            <a:extLst>
              <a:ext uri="{FF2B5EF4-FFF2-40B4-BE49-F238E27FC236}">
                <a16:creationId xmlns:a16="http://schemas.microsoft.com/office/drawing/2014/main" xmlns:p14="http://schemas.microsoft.com/office/powerpoint/2010/main" xmlns:a14="http://schemas.microsoft.com/office/drawing/2010/main" xmlns="" id="{5773240B-D832-9186-8D87-066E1C221322}"/>
              </a:ext>
            </a:extLst>
          </p:cNvPr>
          <p:cNvSpPr txBox="1"/>
          <p:nvPr/>
        </p:nvSpPr>
        <p:spPr>
          <a:xfrm>
            <a:off x="7332255" y="5430744"/>
            <a:ext cx="1419225" cy="738664"/>
          </a:xfrm>
          <a:prstGeom prst="rect">
            <a:avLst/>
          </a:prstGeom>
          <a:noFill/>
          <a:ln>
            <a:solidFill>
              <a:schemeClr val="accent1">
                <a:lumMod val="60000"/>
                <a:lumOff val="40000"/>
              </a:schemeClr>
            </a:solidFill>
          </a:ln>
        </p:spPr>
        <p:txBody>
          <a:bodyPr wrap="square" rtlCol="0">
            <a:spAutoFit/>
          </a:bodyPr>
          <a:lstStyle/>
          <a:p>
            <a:pPr algn="ctr"/>
            <a:r>
              <a:rPr lang="ko-KR" altLang="en-US" sz="1400" dirty="0"/>
              <a:t>Smoking cessation information</a:t>
            </a:r>
          </a:p>
        </p:txBody>
      </p:sp>
    </p:spTree>
    <p:extLst>
      <p:ext uri="{BB962C8B-B14F-4D97-AF65-F5344CB8AC3E}">
        <p14:creationId xmlns:p14="http://schemas.microsoft.com/office/powerpoint/2010/main" val="357242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CBDABAFB-C3AC-492A-B8FB-DC38191634D8}" type="slidenum">
              <a:rPr lang="ko-KR" altLang="en-US" smtClean="0"/>
              <a:t>13</a:t>
            </a:fld>
            <a:endParaRPr lang="ko-KR" altLang="en-US"/>
          </a:p>
        </p:txBody>
      </p:sp>
      <p:sp>
        <p:nvSpPr>
          <p:cNvPr id="3"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3. Virtual Assistant Inquiry Services</a:t>
            </a:r>
            <a:endParaRPr lang="en-US" altLang="en-US"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p14="http://schemas.microsoft.com/office/powerpoint/2010/main" xmlns:a14="http://schemas.microsoft.com/office/drawing/2010/main" xmlns="" id="{ED3F3F1F-7055-4C45-BFE7-03DFE74FB0CB}"/>
              </a:ext>
            </a:extLst>
          </p:cNvPr>
          <p:cNvSpPr>
            <a:spLocks noChangeArrowheads="1"/>
          </p:cNvSpPr>
          <p:nvPr/>
        </p:nvSpPr>
        <p:spPr bwMode="auto">
          <a:xfrm>
            <a:off x="931887" y="1236965"/>
            <a:ext cx="10133106" cy="331629"/>
          </a:xfrm>
          <a:prstGeom prst="rect">
            <a:avLst/>
          </a:prstGeom>
          <a:noFill/>
          <a:ln>
            <a:noFill/>
          </a:ln>
          <a:effectLst/>
        </p:spPr>
        <p:txBody>
          <a:bodyPr wrap="square" lIns="0" tIns="0" rIns="0" bIns="0" anchor="ctr" anchorCtr="0">
            <a:spAutoFit/>
          </a:bodyPr>
          <a:lstStyle/>
          <a:p>
            <a:pPr defTabSz="890602">
              <a:lnSpc>
                <a:spcPct val="120000"/>
              </a:lnSpc>
            </a:pPr>
            <a:r>
              <a:rPr lang="en-US" altLang="ko-KR" sz="1400"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Provides</a:t>
            </a:r>
            <a:r>
              <a:rPr lang="ko-KR" altLang="en-US" sz="1400"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a list of </a:t>
            </a:r>
            <a:r>
              <a:rPr lang="ko-KR" altLang="en-US" sz="1400" b="1" spc="-63" dirty="0" err="1">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chatbot services </a:t>
            </a:r>
            <a:r>
              <a:rPr lang="ko-KR" altLang="en-US" sz="1400"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based on whether they include keywords for each quarter of the organization</a:t>
            </a:r>
            <a:r>
              <a:rPr lang="ko-KR" altLang="en-US" sz="1796"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a:t>
            </a:r>
          </a:p>
        </p:txBody>
      </p:sp>
      <p:sp>
        <p:nvSpPr>
          <p:cNvPr id="5" name="모서리가 둥근 직사각형 34">
            <a:extLst>
              <a:ext uri="{FF2B5EF4-FFF2-40B4-BE49-F238E27FC236}">
                <a16:creationId xmlns:a16="http://schemas.microsoft.com/office/drawing/2014/main" xmlns:p14="http://schemas.microsoft.com/office/powerpoint/2010/main" xmlns:a14="http://schemas.microsoft.com/office/drawing/2010/main" xmlns="" id="{DFBE8960-DA05-49C6-B0CC-A4D80B6B5188}"/>
              </a:ext>
            </a:extLst>
          </p:cNvPr>
          <p:cNvSpPr/>
          <p:nvPr/>
        </p:nvSpPr>
        <p:spPr>
          <a:xfrm>
            <a:off x="931887" y="1833471"/>
            <a:ext cx="8440383" cy="4732671"/>
          </a:xfrm>
          <a:prstGeom prst="roundRect">
            <a:avLst>
              <a:gd name="adj" fmla="val 3031"/>
            </a:avLst>
          </a:prstGeom>
          <a:solidFill>
            <a:schemeClr val="bg1"/>
          </a:solidFill>
          <a:ln w="762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7" tIns="216023" rIns="72007" bIns="72007" numCol="1" spcCol="0" rtlCol="0" fromWordArt="0" anchor="ctr" anchorCtr="0" forceAA="0" compatLnSpc="1">
            <a:prstTxWarp prst="textNoShape">
              <a:avLst/>
            </a:prstTxWarp>
            <a:noAutofit/>
          </a:bodyPr>
          <a:lstStyle/>
          <a:p>
            <a:pPr marL="171462" indent="-171462">
              <a:spcBef>
                <a:spcPts val="300"/>
              </a:spcBef>
              <a:buClr>
                <a:schemeClr val="tx1">
                  <a:lumMod val="85000"/>
                  <a:lumOff val="15000"/>
                </a:schemeClr>
              </a:buClr>
              <a:buFont typeface="Wingdings" panose="05000000000000000000" pitchFamily="2" charset="2"/>
              <a:buChar char="§"/>
            </a:pPr>
            <a:endParaRPr lang="ko-KR" altLang="en-US" sz="1200" spc="-100">
              <a:ln>
                <a:solidFill>
                  <a:schemeClr val="bg1">
                    <a:alpha val="0"/>
                  </a:schemeClr>
                </a:solidFill>
              </a:ln>
              <a:solidFill>
                <a:schemeClr val="tx1">
                  <a:lumMod val="75000"/>
                  <a:lumOff val="25000"/>
                </a:schemeClr>
              </a:solidFill>
              <a:latin typeface="현대하모니 L" panose="02020603020101020101" pitchFamily="18" charset="-127"/>
              <a:ea typeface="현대하모니 L" panose="02020603020101020101" pitchFamily="18" charset="-127"/>
            </a:endParaRPr>
          </a:p>
        </p:txBody>
      </p:sp>
      <p:sp>
        <p:nvSpPr>
          <p:cNvPr id="6" name="Rectangle 1">
            <a:extLst>
              <a:ext uri="{FF2B5EF4-FFF2-40B4-BE49-F238E27FC236}">
                <a16:creationId xmlns:a16="http://schemas.microsoft.com/office/drawing/2014/main" xmlns:p14="http://schemas.microsoft.com/office/powerpoint/2010/main" xmlns:a14="http://schemas.microsoft.com/office/drawing/2010/main" xmlns="" id="{E68F917E-A5CD-4D43-A8AF-2646DAF349AF}"/>
              </a:ext>
            </a:extLst>
          </p:cNvPr>
          <p:cNvSpPr>
            <a:spLocks noChangeArrowheads="1"/>
          </p:cNvSpPr>
          <p:nvPr/>
        </p:nvSpPr>
        <p:spPr bwMode="auto">
          <a:xfrm>
            <a:off x="2127856" y="30588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모서리가 둥근 직사각형 34">
            <a:extLst>
              <a:ext uri="{FF2B5EF4-FFF2-40B4-BE49-F238E27FC236}">
                <a16:creationId xmlns:a16="http://schemas.microsoft.com/office/drawing/2014/main" xmlns:p14="http://schemas.microsoft.com/office/powerpoint/2010/main" xmlns:a14="http://schemas.microsoft.com/office/drawing/2010/main" xmlns="" id="{7AC21F21-2A5E-49D6-A81F-DD7D1BBEF27D}"/>
              </a:ext>
            </a:extLst>
          </p:cNvPr>
          <p:cNvSpPr/>
          <p:nvPr/>
        </p:nvSpPr>
        <p:spPr>
          <a:xfrm>
            <a:off x="931887" y="2006839"/>
            <a:ext cx="8440383" cy="4559300"/>
          </a:xfrm>
          <a:prstGeom prst="roundRect">
            <a:avLst>
              <a:gd name="adj" fmla="val 3031"/>
            </a:avLst>
          </a:prstGeom>
          <a:solidFill>
            <a:schemeClr val="bg1"/>
          </a:solidFill>
          <a:ln w="762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7" tIns="216023" rIns="72007" bIns="72007" numCol="1" spcCol="0" rtlCol="0" fromWordArt="0" anchor="ctr" anchorCtr="0" forceAA="0" compatLnSpc="1">
            <a:prstTxWarp prst="textNoShape">
              <a:avLst/>
            </a:prstTxWarp>
            <a:noAutofit/>
          </a:bodyPr>
          <a:lstStyle/>
          <a:p>
            <a:pPr marL="171462" indent="-171462">
              <a:spcBef>
                <a:spcPts val="300"/>
              </a:spcBef>
              <a:buClr>
                <a:schemeClr val="tx1">
                  <a:lumMod val="85000"/>
                  <a:lumOff val="15000"/>
                </a:schemeClr>
              </a:buClr>
              <a:buFont typeface="Wingdings" panose="05000000000000000000" pitchFamily="2" charset="2"/>
              <a:buChar char="§"/>
            </a:pPr>
            <a:endParaRPr lang="ko-KR" altLang="en-US" sz="1200" spc="-100">
              <a:ln>
                <a:solidFill>
                  <a:schemeClr val="bg1">
                    <a:alpha val="0"/>
                  </a:schemeClr>
                </a:solidFill>
              </a:ln>
              <a:solidFill>
                <a:schemeClr val="tx1">
                  <a:lumMod val="75000"/>
                  <a:lumOff val="25000"/>
                </a:schemeClr>
              </a:solidFill>
              <a:latin typeface="현대하모니 L" panose="02020603020101020101" pitchFamily="18" charset="-127"/>
              <a:ea typeface="현대하모니 L" panose="02020603020101020101" pitchFamily="18" charset="-127"/>
            </a:endParaRPr>
          </a:p>
        </p:txBody>
      </p:sp>
      <p:sp>
        <p:nvSpPr>
          <p:cNvPr id="8" name="Shape 1627">
            <a:extLst>
              <a:ext uri="{FF2B5EF4-FFF2-40B4-BE49-F238E27FC236}">
                <a16:creationId xmlns:a16="http://schemas.microsoft.com/office/drawing/2014/main" xmlns:p14="http://schemas.microsoft.com/office/powerpoint/2010/main" xmlns:a14="http://schemas.microsoft.com/office/drawing/2010/main" xmlns="" id="{4C343500-70AB-46A9-994E-47E20A78D988}"/>
              </a:ext>
            </a:extLst>
          </p:cNvPr>
          <p:cNvSpPr/>
          <p:nvPr/>
        </p:nvSpPr>
        <p:spPr>
          <a:xfrm>
            <a:off x="890956" y="1807610"/>
            <a:ext cx="8522171" cy="399695"/>
          </a:xfrm>
          <a:prstGeom prst="round2SameRect">
            <a:avLst>
              <a:gd name="adj1" fmla="val 32115"/>
              <a:gd name="adj2" fmla="val 0"/>
            </a:avLst>
          </a:prstGeom>
          <a:solidFill>
            <a:srgbClr val="009AB0"/>
          </a:solidFill>
          <a:ln>
            <a:noFill/>
          </a:ln>
        </p:spPr>
        <p:txBody>
          <a:bodyPr lIns="36004" tIns="36004" rIns="36004" bIns="36004" anchor="ctr" anchorCtr="0">
            <a:noAutofit/>
          </a:bodyPr>
          <a:lstStyle/>
          <a:p>
            <a:pPr lvl="0" algn="ctr">
              <a:buSzPct val="25000"/>
            </a:pPr>
            <a:endParaRPr lang="ko-KR" altLang="en-US" sz="1300" b="1">
              <a:solidFill>
                <a:schemeClr val="lt1"/>
              </a:solidFill>
              <a:effectLst>
                <a:outerShdw blurRad="38100" dist="38100" dir="2700000" algn="tl">
                  <a:srgbClr val="000000">
                    <a:alpha val="43137"/>
                  </a:srgbClr>
                </a:outerShdw>
              </a:effectLst>
              <a:latin typeface="현대하모니 L" panose="02020603020101020101" pitchFamily="18" charset="-127"/>
              <a:ea typeface="현대하모니 L" panose="02020603020101020101" pitchFamily="18" charset="-127"/>
              <a:cs typeface="Arial"/>
              <a:sym typeface="Arial"/>
            </a:endParaRPr>
          </a:p>
        </p:txBody>
      </p:sp>
      <p:sp>
        <p:nvSpPr>
          <p:cNvPr id="9" name="TextBox 162">
            <a:extLst>
              <a:ext uri="{FF2B5EF4-FFF2-40B4-BE49-F238E27FC236}">
                <a16:creationId xmlns:a16="http://schemas.microsoft.com/office/drawing/2014/main" xmlns:p14="http://schemas.microsoft.com/office/powerpoint/2010/main" xmlns:a14="http://schemas.microsoft.com/office/drawing/2010/main" xmlns="" id="{D667C968-EED2-42F3-8A61-81239BA47ABC}"/>
              </a:ext>
            </a:extLst>
          </p:cNvPr>
          <p:cNvSpPr txBox="1"/>
          <p:nvPr/>
        </p:nvSpPr>
        <p:spPr>
          <a:xfrm>
            <a:off x="3076296" y="1883122"/>
            <a:ext cx="4188840" cy="258223"/>
          </a:xfrm>
          <a:prstGeom prst="rect">
            <a:avLst/>
          </a:prstGeom>
          <a:noFill/>
        </p:spPr>
        <p:txBody>
          <a:bodyPr wrap="square" lIns="0" tIns="0" rIns="0" bIns="0" rtlCol="0" anchor="ctr" anchorCtr="0">
            <a:noAutofit/>
          </a:bodyPr>
          <a:lstStyle>
            <a:defPPr>
              <a:defRPr lang="ko-KR"/>
            </a:defPPr>
            <a:lvl1pPr marL="0" algn="l" defTabSz="1043056" rtl="0" eaLnBrk="1" latinLnBrk="1" hangingPunct="1">
              <a:defRPr sz="2100" kern="1200">
                <a:solidFill>
                  <a:schemeClr val="tx1"/>
                </a:solidFill>
                <a:latin typeface="+mn-lt"/>
                <a:ea typeface="+mn-ea"/>
                <a:cs typeface="+mn-cs"/>
              </a:defRPr>
            </a:lvl1pPr>
            <a:lvl2pPr marL="521528" algn="l" defTabSz="1043056" rtl="0" eaLnBrk="1" latinLnBrk="1" hangingPunct="1">
              <a:defRPr sz="2100" kern="1200">
                <a:solidFill>
                  <a:schemeClr val="tx1"/>
                </a:solidFill>
                <a:latin typeface="+mn-lt"/>
                <a:ea typeface="+mn-ea"/>
                <a:cs typeface="+mn-cs"/>
              </a:defRPr>
            </a:lvl2pPr>
            <a:lvl3pPr marL="1043056" algn="l" defTabSz="1043056" rtl="0" eaLnBrk="1" latinLnBrk="1" hangingPunct="1">
              <a:defRPr sz="2100" kern="1200">
                <a:solidFill>
                  <a:schemeClr val="tx1"/>
                </a:solidFill>
                <a:latin typeface="+mn-lt"/>
                <a:ea typeface="+mn-ea"/>
                <a:cs typeface="+mn-cs"/>
              </a:defRPr>
            </a:lvl3pPr>
            <a:lvl4pPr marL="1564584" algn="l" defTabSz="1043056" rtl="0" eaLnBrk="1" latinLnBrk="1" hangingPunct="1">
              <a:defRPr sz="2100" kern="1200">
                <a:solidFill>
                  <a:schemeClr val="tx1"/>
                </a:solidFill>
                <a:latin typeface="+mn-lt"/>
                <a:ea typeface="+mn-ea"/>
                <a:cs typeface="+mn-cs"/>
              </a:defRPr>
            </a:lvl4pPr>
            <a:lvl5pPr marL="2086112" algn="l" defTabSz="1043056" rtl="0" eaLnBrk="1" latinLnBrk="1" hangingPunct="1">
              <a:defRPr sz="2100" kern="1200">
                <a:solidFill>
                  <a:schemeClr val="tx1"/>
                </a:solidFill>
                <a:latin typeface="+mn-lt"/>
                <a:ea typeface="+mn-ea"/>
                <a:cs typeface="+mn-cs"/>
              </a:defRPr>
            </a:lvl5pPr>
            <a:lvl6pPr marL="2607640" algn="l" defTabSz="1043056" rtl="0" eaLnBrk="1" latinLnBrk="1" hangingPunct="1">
              <a:defRPr sz="2100" kern="1200">
                <a:solidFill>
                  <a:schemeClr val="tx1"/>
                </a:solidFill>
                <a:latin typeface="+mn-lt"/>
                <a:ea typeface="+mn-ea"/>
                <a:cs typeface="+mn-cs"/>
              </a:defRPr>
            </a:lvl6pPr>
            <a:lvl7pPr marL="3129168" algn="l" defTabSz="1043056" rtl="0" eaLnBrk="1" latinLnBrk="1" hangingPunct="1">
              <a:defRPr sz="2100" kern="1200">
                <a:solidFill>
                  <a:schemeClr val="tx1"/>
                </a:solidFill>
                <a:latin typeface="+mn-lt"/>
                <a:ea typeface="+mn-ea"/>
                <a:cs typeface="+mn-cs"/>
              </a:defRPr>
            </a:lvl7pPr>
            <a:lvl8pPr marL="3650696" algn="l" defTabSz="1043056" rtl="0" eaLnBrk="1" latinLnBrk="1" hangingPunct="1">
              <a:defRPr sz="2100" kern="1200">
                <a:solidFill>
                  <a:schemeClr val="tx1"/>
                </a:solidFill>
                <a:latin typeface="+mn-lt"/>
                <a:ea typeface="+mn-ea"/>
                <a:cs typeface="+mn-cs"/>
              </a:defRPr>
            </a:lvl8pPr>
            <a:lvl9pPr marL="4172224" algn="l" defTabSz="1043056" rtl="0" eaLnBrk="1" latinLnBrk="1" hangingPunct="1">
              <a:defRPr sz="2100" kern="1200">
                <a:solidFill>
                  <a:schemeClr val="tx1"/>
                </a:solidFill>
                <a:latin typeface="+mn-lt"/>
                <a:ea typeface="+mn-ea"/>
                <a:cs typeface="+mn-cs"/>
              </a:defRPr>
            </a:lvl9pPr>
          </a:lstStyle>
          <a:p>
            <a:pPr indent="-180939" algn="ctr" latinLnBrk="0">
              <a:lnSpc>
                <a:spcPct val="120000"/>
              </a:lnSpc>
              <a:defRPr/>
            </a:pPr>
            <a:r>
              <a:rPr lang="ko-KR" altLang="en-US" sz="1800" b="1">
                <a:solidFill>
                  <a:schemeClr val="lt1"/>
                </a:solidFill>
                <a:effectLst>
                  <a:outerShdw blurRad="38100" dist="38100" dir="2700000" algn="tl">
                    <a:srgbClr val="000000">
                      <a:alpha val="43137"/>
                    </a:srgbClr>
                  </a:outerShdw>
                </a:effectLst>
                <a:latin typeface="나눔스퀘어" panose="020B0600000101010101" pitchFamily="50" charset="-127"/>
                <a:ea typeface="나눔스퀘어" panose="020B0600000101010101" pitchFamily="50" charset="-127"/>
                <a:cs typeface="Arial"/>
                <a:sym typeface="Arial"/>
              </a:rPr>
              <a:t>Branch keywords</a:t>
            </a:r>
          </a:p>
        </p:txBody>
      </p:sp>
      <p:pic>
        <p:nvPicPr>
          <p:cNvPr id="10" name="그림 9" descr="텍스트이(가) 표시된 사진&#10;&#10;자동 생성된 설명">
            <a:extLst>
              <a:ext uri="{FF2B5EF4-FFF2-40B4-BE49-F238E27FC236}">
                <a16:creationId xmlns:a16="http://schemas.microsoft.com/office/drawing/2014/main" xmlns:p14="http://schemas.microsoft.com/office/powerpoint/2010/main" xmlns:a14="http://schemas.microsoft.com/office/drawing/2010/main" xmlns="" id="{0290788B-9755-3E13-DE3B-42EFB5172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165" y="2265062"/>
            <a:ext cx="3225479" cy="4181764"/>
          </a:xfrm>
          <a:prstGeom prst="rect">
            <a:avLst/>
          </a:prstGeom>
        </p:spPr>
      </p:pic>
      <p:pic>
        <p:nvPicPr>
          <p:cNvPr id="11" name="그림 10" descr="텍스트이(가) 표시된 사진&#10;&#10;자동 생성된 설명">
            <a:extLst>
              <a:ext uri="{FF2B5EF4-FFF2-40B4-BE49-F238E27FC236}">
                <a16:creationId xmlns:a16="http://schemas.microsoft.com/office/drawing/2014/main" xmlns:p14="http://schemas.microsoft.com/office/powerpoint/2010/main" xmlns:a14="http://schemas.microsoft.com/office/drawing/2010/main" xmlns="" id="{6D7DF33D-B9AA-877E-0BFF-BDB93ED39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931" y="2256956"/>
            <a:ext cx="3225479" cy="4252497"/>
          </a:xfrm>
          <a:prstGeom prst="rect">
            <a:avLst/>
          </a:prstGeom>
        </p:spPr>
      </p:pic>
      <p:cxnSp>
        <p:nvCxnSpPr>
          <p:cNvPr id="12" name="연결선: 구부러짐 18">
            <a:extLst>
              <a:ext uri="{FF2B5EF4-FFF2-40B4-BE49-F238E27FC236}">
                <a16:creationId xmlns:a16="http://schemas.microsoft.com/office/drawing/2014/main" xmlns:p14="http://schemas.microsoft.com/office/powerpoint/2010/main" xmlns:a14="http://schemas.microsoft.com/office/drawing/2010/main" xmlns="" id="{68EC53CE-9459-46D8-B529-C2A3FDFFAF50}"/>
              </a:ext>
            </a:extLst>
          </p:cNvPr>
          <p:cNvCxnSpPr>
            <a:cxnSpLocks/>
            <a:stCxn id="13" idx="3"/>
            <a:endCxn id="14" idx="1"/>
          </p:cNvCxnSpPr>
          <p:nvPr/>
        </p:nvCxnSpPr>
        <p:spPr>
          <a:xfrm flipV="1">
            <a:off x="4800284" y="2482130"/>
            <a:ext cx="3096974" cy="3389280"/>
          </a:xfrm>
          <a:prstGeom prst="curvedConnector3">
            <a:avLst>
              <a:gd name="adj1" fmla="val 50000"/>
            </a:avLst>
          </a:prstGeom>
          <a:ln w="28575">
            <a:solidFill>
              <a:srgbClr val="F7B92F"/>
            </a:solidFill>
            <a:tailEnd type="triangle"/>
          </a:ln>
        </p:spPr>
        <p:style>
          <a:lnRef idx="1">
            <a:schemeClr val="accent1"/>
          </a:lnRef>
          <a:fillRef idx="0">
            <a:schemeClr val="accent1"/>
          </a:fillRef>
          <a:effectRef idx="0">
            <a:schemeClr val="accent1"/>
          </a:effectRef>
          <a:fontRef idx="minor">
            <a:schemeClr val="tx1"/>
          </a:fontRef>
        </p:style>
      </p:cxnSp>
      <p:sp>
        <p:nvSpPr>
          <p:cNvPr id="13" name="사각형: 둥근 모서리 19">
            <a:extLst>
              <a:ext uri="{FF2B5EF4-FFF2-40B4-BE49-F238E27FC236}">
                <a16:creationId xmlns:a16="http://schemas.microsoft.com/office/drawing/2014/main" xmlns:p14="http://schemas.microsoft.com/office/powerpoint/2010/main" xmlns:a14="http://schemas.microsoft.com/office/drawing/2010/main" xmlns="" id="{FCBCD4BA-4F50-48CF-B33D-08E089E7F84F}"/>
              </a:ext>
            </a:extLst>
          </p:cNvPr>
          <p:cNvSpPr/>
          <p:nvPr/>
        </p:nvSpPr>
        <p:spPr>
          <a:xfrm>
            <a:off x="3798058" y="5668852"/>
            <a:ext cx="1002226" cy="405115"/>
          </a:xfrm>
          <a:prstGeom prst="roundRect">
            <a:avLst>
              <a:gd name="adj" fmla="val 39466"/>
            </a:avLst>
          </a:prstGeom>
          <a:noFill/>
          <a:ln w="19050">
            <a:solidFill>
              <a:srgbClr val="F7B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사각형: 둥근 모서리 60">
            <a:extLst>
              <a:ext uri="{FF2B5EF4-FFF2-40B4-BE49-F238E27FC236}">
                <a16:creationId xmlns:a16="http://schemas.microsoft.com/office/drawing/2014/main" xmlns:p14="http://schemas.microsoft.com/office/powerpoint/2010/main" xmlns:a14="http://schemas.microsoft.com/office/drawing/2010/main" xmlns="" id="{3CB9FD1F-E177-4125-A364-6C6256AB9420}"/>
              </a:ext>
            </a:extLst>
          </p:cNvPr>
          <p:cNvSpPr/>
          <p:nvPr/>
        </p:nvSpPr>
        <p:spPr>
          <a:xfrm>
            <a:off x="7897258" y="2279572"/>
            <a:ext cx="864759" cy="405115"/>
          </a:xfrm>
          <a:prstGeom prst="roundRect">
            <a:avLst>
              <a:gd name="adj" fmla="val 39466"/>
            </a:avLst>
          </a:prstGeom>
          <a:noFill/>
          <a:ln w="19050">
            <a:solidFill>
              <a:srgbClr val="F7B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1190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a:xfrm>
            <a:off x="8921504" y="6041362"/>
            <a:ext cx="683339" cy="365125"/>
          </a:xfrm>
        </p:spPr>
        <p:txBody>
          <a:bodyPr/>
          <a:lstStyle/>
          <a:p>
            <a:fld id="{CBDABAFB-C3AC-492A-B8FB-DC38191634D8}" type="slidenum">
              <a:rPr lang="ko-KR" altLang="en-US" smtClean="0"/>
              <a:t>14</a:t>
            </a:fld>
            <a:endParaRPr lang="ko-KR" altLang="en-US"/>
          </a:p>
        </p:txBody>
      </p:sp>
      <p:sp>
        <p:nvSpPr>
          <p:cNvPr id="3"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3. Virtual Assistant Inquiry Services</a:t>
            </a:r>
            <a:endParaRPr lang="en-US" altLang="en-US" dirty="0">
              <a:latin typeface="Times New Roman" panose="02020603050405020304" pitchFamily="18" charset="0"/>
              <a:cs typeface="Times New Roman" panose="02020603050405020304" pitchFamily="18" charset="0"/>
            </a:endParaRPr>
          </a:p>
        </p:txBody>
      </p:sp>
      <p:sp>
        <p:nvSpPr>
          <p:cNvPr id="4" name="모서리가 둥근 직사각형 34">
            <a:extLst>
              <a:ext uri="{FF2B5EF4-FFF2-40B4-BE49-F238E27FC236}">
                <a16:creationId xmlns:a16="http://schemas.microsoft.com/office/drawing/2014/main" xmlns:p14="http://schemas.microsoft.com/office/powerpoint/2010/main" xmlns:a14="http://schemas.microsoft.com/office/drawing/2010/main" xmlns="" id="{DFBE8960-DA05-49C6-B0CC-A4D80B6B5188}"/>
              </a:ext>
            </a:extLst>
          </p:cNvPr>
          <p:cNvSpPr/>
          <p:nvPr/>
        </p:nvSpPr>
        <p:spPr>
          <a:xfrm>
            <a:off x="682688" y="1684007"/>
            <a:ext cx="8440383" cy="4732671"/>
          </a:xfrm>
          <a:prstGeom prst="roundRect">
            <a:avLst>
              <a:gd name="adj" fmla="val 3031"/>
            </a:avLst>
          </a:prstGeom>
          <a:solidFill>
            <a:schemeClr val="bg1"/>
          </a:solidFill>
          <a:ln w="762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7" tIns="216023" rIns="72007" bIns="72007" numCol="1" spcCol="0" rtlCol="0" fromWordArt="0" anchor="ctr" anchorCtr="0" forceAA="0" compatLnSpc="1">
            <a:prstTxWarp prst="textNoShape">
              <a:avLst/>
            </a:prstTxWarp>
            <a:noAutofit/>
          </a:bodyPr>
          <a:lstStyle/>
          <a:p>
            <a:pPr marL="171462" indent="-171462">
              <a:spcBef>
                <a:spcPts val="300"/>
              </a:spcBef>
              <a:buClr>
                <a:schemeClr val="tx1">
                  <a:lumMod val="85000"/>
                  <a:lumOff val="15000"/>
                </a:schemeClr>
              </a:buClr>
              <a:buFont typeface="Wingdings" panose="05000000000000000000" pitchFamily="2" charset="2"/>
              <a:buChar char="§"/>
            </a:pPr>
            <a:endParaRPr lang="ko-KR" altLang="en-US" sz="1200" spc="-100">
              <a:ln>
                <a:solidFill>
                  <a:schemeClr val="bg1">
                    <a:alpha val="0"/>
                  </a:schemeClr>
                </a:solidFill>
              </a:ln>
              <a:solidFill>
                <a:schemeClr val="tx1">
                  <a:lumMod val="75000"/>
                  <a:lumOff val="25000"/>
                </a:schemeClr>
              </a:solidFill>
              <a:latin typeface="현대하모니 L" panose="02020603020101020101" pitchFamily="18" charset="-127"/>
              <a:ea typeface="현대하모니 L" panose="02020603020101020101" pitchFamily="18" charset="-127"/>
            </a:endParaRPr>
          </a:p>
        </p:txBody>
      </p:sp>
      <p:pic>
        <p:nvPicPr>
          <p:cNvPr id="5" name="그림 4" descr="텍스트이(가) 표시된 사진&#10;&#10;자동 생성된 설명">
            <a:extLst>
              <a:ext uri="{FF2B5EF4-FFF2-40B4-BE49-F238E27FC236}">
                <a16:creationId xmlns:a16="http://schemas.microsoft.com/office/drawing/2014/main" xmlns:p14="http://schemas.microsoft.com/office/powerpoint/2010/main" xmlns:a14="http://schemas.microsoft.com/office/drawing/2010/main" xmlns="" id="{91182296-6A01-E16B-A4AF-3C4E40553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801" y="2131219"/>
            <a:ext cx="3092555" cy="4177492"/>
          </a:xfrm>
          <a:prstGeom prst="rect">
            <a:avLst/>
          </a:prstGeom>
        </p:spPr>
      </p:pic>
      <p:sp>
        <p:nvSpPr>
          <p:cNvPr id="6" name="Rectangle 1">
            <a:extLst>
              <a:ext uri="{FF2B5EF4-FFF2-40B4-BE49-F238E27FC236}">
                <a16:creationId xmlns:a16="http://schemas.microsoft.com/office/drawing/2014/main" xmlns:p14="http://schemas.microsoft.com/office/powerpoint/2010/main" xmlns:a14="http://schemas.microsoft.com/office/drawing/2010/main" xmlns="" id="{E68F917E-A5CD-4D43-A8AF-2646DAF349AF}"/>
              </a:ext>
            </a:extLst>
          </p:cNvPr>
          <p:cNvSpPr>
            <a:spLocks noChangeArrowheads="1"/>
          </p:cNvSpPr>
          <p:nvPr/>
        </p:nvSpPr>
        <p:spPr bwMode="auto">
          <a:xfrm>
            <a:off x="1878657" y="290937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Shape 1627">
            <a:extLst>
              <a:ext uri="{FF2B5EF4-FFF2-40B4-BE49-F238E27FC236}">
                <a16:creationId xmlns:a16="http://schemas.microsoft.com/office/drawing/2014/main" xmlns:p14="http://schemas.microsoft.com/office/powerpoint/2010/main" xmlns:a14="http://schemas.microsoft.com/office/drawing/2010/main" xmlns="" id="{5FF39B3A-EE26-4C47-8524-A6728398CAEB}"/>
              </a:ext>
            </a:extLst>
          </p:cNvPr>
          <p:cNvSpPr/>
          <p:nvPr/>
        </p:nvSpPr>
        <p:spPr>
          <a:xfrm>
            <a:off x="641757" y="1658146"/>
            <a:ext cx="8522171" cy="399695"/>
          </a:xfrm>
          <a:prstGeom prst="round2SameRect">
            <a:avLst>
              <a:gd name="adj1" fmla="val 32115"/>
              <a:gd name="adj2" fmla="val 0"/>
            </a:avLst>
          </a:prstGeom>
          <a:solidFill>
            <a:srgbClr val="009AB0"/>
          </a:solidFill>
          <a:ln>
            <a:noFill/>
          </a:ln>
        </p:spPr>
        <p:txBody>
          <a:bodyPr lIns="36004" tIns="36004" rIns="36004" bIns="36004" anchor="ctr" anchorCtr="0">
            <a:noAutofit/>
          </a:bodyPr>
          <a:lstStyle/>
          <a:p>
            <a:pPr lvl="0" algn="ctr">
              <a:buSzPct val="25000"/>
            </a:pPr>
            <a:endParaRPr lang="ko-KR" altLang="en-US" sz="1300" b="1">
              <a:solidFill>
                <a:schemeClr val="lt1"/>
              </a:solidFill>
              <a:effectLst>
                <a:outerShdw blurRad="38100" dist="38100" dir="2700000" algn="tl">
                  <a:srgbClr val="000000">
                    <a:alpha val="43137"/>
                  </a:srgbClr>
                </a:outerShdw>
              </a:effectLst>
              <a:latin typeface="현대하모니 L" panose="02020603020101020101" pitchFamily="18" charset="-127"/>
              <a:ea typeface="현대하모니 L" panose="02020603020101020101" pitchFamily="18" charset="-127"/>
              <a:cs typeface="Arial"/>
              <a:sym typeface="Arial"/>
            </a:endParaRPr>
          </a:p>
        </p:txBody>
      </p:sp>
      <p:sp>
        <p:nvSpPr>
          <p:cNvPr id="8" name="사각형: 둥근 모서리 95">
            <a:extLst>
              <a:ext uri="{FF2B5EF4-FFF2-40B4-BE49-F238E27FC236}">
                <a16:creationId xmlns:a16="http://schemas.microsoft.com/office/drawing/2014/main" xmlns:p14="http://schemas.microsoft.com/office/powerpoint/2010/main" xmlns:a14="http://schemas.microsoft.com/office/drawing/2010/main" xmlns="" id="{77CE8DFF-86F5-4051-A871-90DDB2125392}"/>
              </a:ext>
            </a:extLst>
          </p:cNvPr>
          <p:cNvSpPr/>
          <p:nvPr/>
        </p:nvSpPr>
        <p:spPr>
          <a:xfrm>
            <a:off x="1801190" y="5134839"/>
            <a:ext cx="1522572" cy="581855"/>
          </a:xfrm>
          <a:prstGeom prst="roundRect">
            <a:avLst>
              <a:gd name="adj" fmla="val 39466"/>
            </a:avLst>
          </a:prstGeom>
          <a:noFill/>
          <a:ln w="19050">
            <a:solidFill>
              <a:srgbClr val="F7B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Picture 2" descr="클릭아이콘png 사진, 이미지, 일러스트, 캘리그라피 - 크라우드픽">
            <a:extLst>
              <a:ext uri="{FF2B5EF4-FFF2-40B4-BE49-F238E27FC236}">
                <a16:creationId xmlns:a16="http://schemas.microsoft.com/office/drawing/2014/main" xmlns:p14="http://schemas.microsoft.com/office/powerpoint/2010/main" xmlns:a14="http://schemas.microsoft.com/office/drawing/2010/main" xmlns="" id="{C7F79491-1209-4A2F-AACC-1390A8D6ED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3441" y="5425766"/>
            <a:ext cx="581855" cy="581855"/>
          </a:xfrm>
          <a:prstGeom prst="rect">
            <a:avLst/>
          </a:prstGeom>
          <a:noFill/>
          <a:extLst>
            <a:ext uri="{909E8E84-426E-40DD-AFC4-6F175D3DCCD1}">
              <a14:hiddenFill xmlns:a14="http://schemas.microsoft.com/office/drawing/2010/main">
                <a:solidFill>
                  <a:srgbClr val="FFFFFF"/>
                </a:solidFill>
              </a14:hiddenFill>
            </a:ext>
          </a:extLst>
        </p:spPr>
      </p:pic>
      <p:sp>
        <p:nvSpPr>
          <p:cNvPr id="10" name="사각형: 둥근 모서리 97">
            <a:extLst>
              <a:ext uri="{FF2B5EF4-FFF2-40B4-BE49-F238E27FC236}">
                <a16:creationId xmlns:a16="http://schemas.microsoft.com/office/drawing/2014/main" xmlns:p14="http://schemas.microsoft.com/office/powerpoint/2010/main" xmlns:a14="http://schemas.microsoft.com/office/drawing/2010/main" xmlns="" id="{ABBB6096-C843-4807-9063-A8A753BC3A19}"/>
              </a:ext>
            </a:extLst>
          </p:cNvPr>
          <p:cNvSpPr/>
          <p:nvPr/>
        </p:nvSpPr>
        <p:spPr>
          <a:xfrm>
            <a:off x="6811969" y="4464542"/>
            <a:ext cx="864759" cy="405115"/>
          </a:xfrm>
          <a:prstGeom prst="roundRect">
            <a:avLst>
              <a:gd name="adj" fmla="val 39466"/>
            </a:avLst>
          </a:prstGeom>
          <a:noFill/>
          <a:ln>
            <a:solidFill>
              <a:srgbClr val="F7B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그림 10" descr="텍스트이(가) 표시된 사진&#10;&#10;자동 생성된 설명">
            <a:extLst>
              <a:ext uri="{FF2B5EF4-FFF2-40B4-BE49-F238E27FC236}">
                <a16:creationId xmlns:a16="http://schemas.microsoft.com/office/drawing/2014/main" xmlns:p14="http://schemas.microsoft.com/office/powerpoint/2010/main" xmlns:a14="http://schemas.microsoft.com/office/drawing/2010/main" xmlns="" id="{AECADCC6-293F-A125-DD51-D43ED231F2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2413" y="2131219"/>
            <a:ext cx="2852938" cy="3868518"/>
          </a:xfrm>
          <a:prstGeom prst="rect">
            <a:avLst/>
          </a:prstGeom>
        </p:spPr>
      </p:pic>
      <p:sp>
        <p:nvSpPr>
          <p:cNvPr id="12" name="사각형: 둥근 모서리 100">
            <a:extLst>
              <a:ext uri="{FF2B5EF4-FFF2-40B4-BE49-F238E27FC236}">
                <a16:creationId xmlns:a16="http://schemas.microsoft.com/office/drawing/2014/main" xmlns:p14="http://schemas.microsoft.com/office/powerpoint/2010/main" xmlns:a14="http://schemas.microsoft.com/office/drawing/2010/main" xmlns="" id="{026B7BB4-2CF7-4B09-805F-1AA5C67C71B3}"/>
              </a:ext>
            </a:extLst>
          </p:cNvPr>
          <p:cNvSpPr/>
          <p:nvPr/>
        </p:nvSpPr>
        <p:spPr>
          <a:xfrm>
            <a:off x="6776250" y="2063230"/>
            <a:ext cx="1157953" cy="405115"/>
          </a:xfrm>
          <a:prstGeom prst="roundRect">
            <a:avLst>
              <a:gd name="adj" fmla="val 39466"/>
            </a:avLst>
          </a:prstGeom>
          <a:noFill/>
          <a:ln w="19050">
            <a:solidFill>
              <a:srgbClr val="F7B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3" name="연결선: 구부러짐 102">
            <a:extLst>
              <a:ext uri="{FF2B5EF4-FFF2-40B4-BE49-F238E27FC236}">
                <a16:creationId xmlns:a16="http://schemas.microsoft.com/office/drawing/2014/main" xmlns:p14="http://schemas.microsoft.com/office/powerpoint/2010/main" xmlns:a14="http://schemas.microsoft.com/office/drawing/2010/main" xmlns="" id="{1653B85E-2369-4472-B9FB-378BB74A0AE7}"/>
              </a:ext>
            </a:extLst>
          </p:cNvPr>
          <p:cNvCxnSpPr>
            <a:cxnSpLocks/>
            <a:endCxn id="12" idx="1"/>
          </p:cNvCxnSpPr>
          <p:nvPr/>
        </p:nvCxnSpPr>
        <p:spPr>
          <a:xfrm flipV="1">
            <a:off x="3330929" y="2265788"/>
            <a:ext cx="3445321" cy="3159977"/>
          </a:xfrm>
          <a:prstGeom prst="curvedConnector3">
            <a:avLst>
              <a:gd name="adj1" fmla="val 50000"/>
            </a:avLst>
          </a:prstGeom>
          <a:ln w="28575">
            <a:solidFill>
              <a:srgbClr val="F7B92F"/>
            </a:solidFill>
            <a:tailEnd type="triangle"/>
          </a:ln>
        </p:spPr>
        <p:style>
          <a:lnRef idx="1">
            <a:schemeClr val="accent1"/>
          </a:lnRef>
          <a:fillRef idx="0">
            <a:schemeClr val="accent1"/>
          </a:fillRef>
          <a:effectRef idx="0">
            <a:schemeClr val="accent1"/>
          </a:effectRef>
          <a:fontRef idx="minor">
            <a:schemeClr val="tx1"/>
          </a:fontRef>
        </p:style>
      </p:cxnSp>
      <p:pic>
        <p:nvPicPr>
          <p:cNvPr id="14" name="그림 13" descr="텍스트이(가) 표시된 사진&#10;&#10;자동 생성된 설명">
            <a:extLst>
              <a:ext uri="{FF2B5EF4-FFF2-40B4-BE49-F238E27FC236}">
                <a16:creationId xmlns:a16="http://schemas.microsoft.com/office/drawing/2014/main" xmlns:p14="http://schemas.microsoft.com/office/powerpoint/2010/main" xmlns:a14="http://schemas.microsoft.com/office/drawing/2010/main" xmlns="" id="{1F371364-ADA5-3B16-04ED-C1E351701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2824" y="3995214"/>
            <a:ext cx="2579018" cy="2313497"/>
          </a:xfrm>
          <a:prstGeom prst="rect">
            <a:avLst/>
          </a:prstGeom>
        </p:spPr>
      </p:pic>
      <p:sp>
        <p:nvSpPr>
          <p:cNvPr id="15" name="사각형: 둥근 모서리 101">
            <a:extLst>
              <a:ext uri="{FF2B5EF4-FFF2-40B4-BE49-F238E27FC236}">
                <a16:creationId xmlns:a16="http://schemas.microsoft.com/office/drawing/2014/main" xmlns:p14="http://schemas.microsoft.com/office/powerpoint/2010/main" xmlns:a14="http://schemas.microsoft.com/office/drawing/2010/main" xmlns="" id="{965E3DB7-CEC4-4E6E-AAA6-5401FD03FCD6}"/>
              </a:ext>
            </a:extLst>
          </p:cNvPr>
          <p:cNvSpPr/>
          <p:nvPr/>
        </p:nvSpPr>
        <p:spPr>
          <a:xfrm>
            <a:off x="8105932" y="3897600"/>
            <a:ext cx="864759" cy="405115"/>
          </a:xfrm>
          <a:prstGeom prst="roundRect">
            <a:avLst>
              <a:gd name="adj" fmla="val 39466"/>
            </a:avLst>
          </a:prstGeom>
          <a:noFill/>
          <a:ln w="19050">
            <a:solidFill>
              <a:srgbClr val="F7B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 name="연결선: 구부러짐 105">
            <a:extLst>
              <a:ext uri="{FF2B5EF4-FFF2-40B4-BE49-F238E27FC236}">
                <a16:creationId xmlns:a16="http://schemas.microsoft.com/office/drawing/2014/main" xmlns:p14="http://schemas.microsoft.com/office/powerpoint/2010/main" xmlns:a14="http://schemas.microsoft.com/office/drawing/2010/main" xmlns="" id="{985BFDB6-A24C-455E-B174-030E9E993542}"/>
              </a:ext>
            </a:extLst>
          </p:cNvPr>
          <p:cNvCxnSpPr>
            <a:cxnSpLocks/>
            <a:stCxn id="8" idx="3"/>
            <a:endCxn id="15" idx="1"/>
          </p:cNvCxnSpPr>
          <p:nvPr/>
        </p:nvCxnSpPr>
        <p:spPr>
          <a:xfrm flipV="1">
            <a:off x="3323762" y="4100158"/>
            <a:ext cx="4782170" cy="1325609"/>
          </a:xfrm>
          <a:prstGeom prst="curvedConnector3">
            <a:avLst>
              <a:gd name="adj1" fmla="val 50000"/>
            </a:avLst>
          </a:prstGeom>
          <a:ln w="28575">
            <a:solidFill>
              <a:srgbClr val="F7B92F"/>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2">
            <a:extLst>
              <a:ext uri="{FF2B5EF4-FFF2-40B4-BE49-F238E27FC236}">
                <a16:creationId xmlns:a16="http://schemas.microsoft.com/office/drawing/2014/main" xmlns:p14="http://schemas.microsoft.com/office/powerpoint/2010/main" xmlns:a14="http://schemas.microsoft.com/office/drawing/2010/main" xmlns="" id="{53904BF0-8942-5BB0-FC96-AAC42CF1CE00}"/>
              </a:ext>
            </a:extLst>
          </p:cNvPr>
          <p:cNvSpPr txBox="1"/>
          <p:nvPr/>
        </p:nvSpPr>
        <p:spPr>
          <a:xfrm>
            <a:off x="2827097" y="1733658"/>
            <a:ext cx="4188840" cy="258223"/>
          </a:xfrm>
          <a:prstGeom prst="rect">
            <a:avLst/>
          </a:prstGeom>
          <a:noFill/>
        </p:spPr>
        <p:txBody>
          <a:bodyPr wrap="square" lIns="0" tIns="0" rIns="0" bIns="0" rtlCol="0" anchor="ctr" anchorCtr="0">
            <a:noAutofit/>
          </a:bodyPr>
          <a:lstStyle>
            <a:defPPr>
              <a:defRPr lang="ko-KR"/>
            </a:defPPr>
            <a:lvl1pPr marL="0" algn="l" defTabSz="1043056" rtl="0" eaLnBrk="1" latinLnBrk="1" hangingPunct="1">
              <a:defRPr sz="2100" kern="1200">
                <a:solidFill>
                  <a:schemeClr val="tx1"/>
                </a:solidFill>
                <a:latin typeface="+mn-lt"/>
                <a:ea typeface="+mn-ea"/>
                <a:cs typeface="+mn-cs"/>
              </a:defRPr>
            </a:lvl1pPr>
            <a:lvl2pPr marL="521528" algn="l" defTabSz="1043056" rtl="0" eaLnBrk="1" latinLnBrk="1" hangingPunct="1">
              <a:defRPr sz="2100" kern="1200">
                <a:solidFill>
                  <a:schemeClr val="tx1"/>
                </a:solidFill>
                <a:latin typeface="+mn-lt"/>
                <a:ea typeface="+mn-ea"/>
                <a:cs typeface="+mn-cs"/>
              </a:defRPr>
            </a:lvl2pPr>
            <a:lvl3pPr marL="1043056" algn="l" defTabSz="1043056" rtl="0" eaLnBrk="1" latinLnBrk="1" hangingPunct="1">
              <a:defRPr sz="2100" kern="1200">
                <a:solidFill>
                  <a:schemeClr val="tx1"/>
                </a:solidFill>
                <a:latin typeface="+mn-lt"/>
                <a:ea typeface="+mn-ea"/>
                <a:cs typeface="+mn-cs"/>
              </a:defRPr>
            </a:lvl3pPr>
            <a:lvl4pPr marL="1564584" algn="l" defTabSz="1043056" rtl="0" eaLnBrk="1" latinLnBrk="1" hangingPunct="1">
              <a:defRPr sz="2100" kern="1200">
                <a:solidFill>
                  <a:schemeClr val="tx1"/>
                </a:solidFill>
                <a:latin typeface="+mn-lt"/>
                <a:ea typeface="+mn-ea"/>
                <a:cs typeface="+mn-cs"/>
              </a:defRPr>
            </a:lvl4pPr>
            <a:lvl5pPr marL="2086112" algn="l" defTabSz="1043056" rtl="0" eaLnBrk="1" latinLnBrk="1" hangingPunct="1">
              <a:defRPr sz="2100" kern="1200">
                <a:solidFill>
                  <a:schemeClr val="tx1"/>
                </a:solidFill>
                <a:latin typeface="+mn-lt"/>
                <a:ea typeface="+mn-ea"/>
                <a:cs typeface="+mn-cs"/>
              </a:defRPr>
            </a:lvl5pPr>
            <a:lvl6pPr marL="2607640" algn="l" defTabSz="1043056" rtl="0" eaLnBrk="1" latinLnBrk="1" hangingPunct="1">
              <a:defRPr sz="2100" kern="1200">
                <a:solidFill>
                  <a:schemeClr val="tx1"/>
                </a:solidFill>
                <a:latin typeface="+mn-lt"/>
                <a:ea typeface="+mn-ea"/>
                <a:cs typeface="+mn-cs"/>
              </a:defRPr>
            </a:lvl6pPr>
            <a:lvl7pPr marL="3129168" algn="l" defTabSz="1043056" rtl="0" eaLnBrk="1" latinLnBrk="1" hangingPunct="1">
              <a:defRPr sz="2100" kern="1200">
                <a:solidFill>
                  <a:schemeClr val="tx1"/>
                </a:solidFill>
                <a:latin typeface="+mn-lt"/>
                <a:ea typeface="+mn-ea"/>
                <a:cs typeface="+mn-cs"/>
              </a:defRPr>
            </a:lvl7pPr>
            <a:lvl8pPr marL="3650696" algn="l" defTabSz="1043056" rtl="0" eaLnBrk="1" latinLnBrk="1" hangingPunct="1">
              <a:defRPr sz="2100" kern="1200">
                <a:solidFill>
                  <a:schemeClr val="tx1"/>
                </a:solidFill>
                <a:latin typeface="+mn-lt"/>
                <a:ea typeface="+mn-ea"/>
                <a:cs typeface="+mn-cs"/>
              </a:defRPr>
            </a:lvl8pPr>
            <a:lvl9pPr marL="4172224" algn="l" defTabSz="1043056" rtl="0" eaLnBrk="1" latinLnBrk="1" hangingPunct="1">
              <a:defRPr sz="2100" kern="1200">
                <a:solidFill>
                  <a:schemeClr val="tx1"/>
                </a:solidFill>
                <a:latin typeface="+mn-lt"/>
                <a:ea typeface="+mn-ea"/>
                <a:cs typeface="+mn-cs"/>
              </a:defRPr>
            </a:lvl9pPr>
          </a:lstStyle>
          <a:p>
            <a:pPr indent="-180939" algn="ctr" latinLnBrk="0">
              <a:lnSpc>
                <a:spcPct val="120000"/>
              </a:lnSpc>
              <a:defRPr/>
            </a:pPr>
            <a:r>
              <a:rPr lang="en-US" altLang="ko-KR" sz="1800" b="1" dirty="0">
                <a:solidFill>
                  <a:schemeClr val="lt1"/>
                </a:solidFill>
                <a:effectLst>
                  <a:outerShdw blurRad="38100" dist="38100" dir="2700000" algn="tl">
                    <a:srgbClr val="000000">
                      <a:alpha val="43137"/>
                    </a:srgbClr>
                  </a:outerShdw>
                </a:effectLst>
                <a:latin typeface="나눔스퀘어" panose="020B0600000101010101" pitchFamily="50" charset="-127"/>
                <a:ea typeface="나눔스퀘어" panose="020B0600000101010101" pitchFamily="50" charset="-127"/>
                <a:cs typeface="Arial"/>
                <a:sym typeface="Arial"/>
              </a:rPr>
              <a:t>BERT</a:t>
            </a:r>
          </a:p>
        </p:txBody>
      </p:sp>
      <p:sp>
        <p:nvSpPr>
          <p:cNvPr id="18" name="Rectangle 2">
            <a:extLst>
              <a:ext uri="{FF2B5EF4-FFF2-40B4-BE49-F238E27FC236}">
                <a16:creationId xmlns:a16="http://schemas.microsoft.com/office/drawing/2014/main" xmlns:p14="http://schemas.microsoft.com/office/powerpoint/2010/main" xmlns:a14="http://schemas.microsoft.com/office/drawing/2010/main" xmlns="" id="{C852DBF3-D13B-2793-B36E-1FA6B60D54B3}"/>
              </a:ext>
            </a:extLst>
          </p:cNvPr>
          <p:cNvSpPr>
            <a:spLocks noChangeArrowheads="1"/>
          </p:cNvSpPr>
          <p:nvPr/>
        </p:nvSpPr>
        <p:spPr bwMode="auto">
          <a:xfrm>
            <a:off x="574216" y="1215185"/>
            <a:ext cx="10995534" cy="331629"/>
          </a:xfrm>
          <a:prstGeom prst="rect">
            <a:avLst/>
          </a:prstGeom>
          <a:noFill/>
          <a:ln>
            <a:noFill/>
          </a:ln>
          <a:effectLst/>
        </p:spPr>
        <p:txBody>
          <a:bodyPr wrap="square" lIns="0" tIns="0" rIns="0" bIns="0" anchor="ctr" anchorCtr="0">
            <a:spAutoFit/>
          </a:bodyPr>
          <a:lstStyle/>
          <a:p>
            <a:pPr defTabSz="890602">
              <a:lnSpc>
                <a:spcPct val="120000"/>
              </a:lnSpc>
            </a:pPr>
            <a:r>
              <a:rPr lang="en-US" altLang="ko-KR" sz="1796"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Recommend</a:t>
            </a:r>
            <a:r>
              <a:rPr lang="ko-KR" altLang="en-US" sz="1796"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 a list of </a:t>
            </a:r>
            <a:r>
              <a:rPr lang="ko-KR" altLang="en-US" sz="1796" b="1" spc="-63" dirty="0" err="1">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chatbot services </a:t>
            </a:r>
            <a:r>
              <a:rPr lang="ko-KR" altLang="en-US" sz="1796"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whose queries are included in the </a:t>
            </a:r>
            <a:r>
              <a:rPr lang="en-US" altLang="ko-KR" sz="1796"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BERT </a:t>
            </a:r>
            <a:r>
              <a:rPr lang="ko-KR" altLang="en-US" sz="1796" b="1" spc="-63" dirty="0">
                <a:ln>
                  <a:solidFill>
                    <a:prstClr val="white">
                      <a:alpha val="0"/>
                    </a:prstClr>
                  </a:solidFill>
                </a:ln>
                <a:solidFill>
                  <a:prstClr val="black"/>
                </a:solidFill>
                <a:latin typeface="나눔스퀘어" panose="020B0600000101010101" pitchFamily="50" charset="-127"/>
                <a:ea typeface="나눔스퀘어" panose="020B0600000101010101" pitchFamily="50" charset="-127"/>
              </a:rPr>
              <a:t>training model.</a:t>
            </a:r>
          </a:p>
        </p:txBody>
      </p:sp>
    </p:spTree>
    <p:extLst>
      <p:ext uri="{BB962C8B-B14F-4D97-AF65-F5344CB8AC3E}">
        <p14:creationId xmlns:p14="http://schemas.microsoft.com/office/powerpoint/2010/main" val="1711904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a:xfrm>
            <a:off x="8886801" y="6296205"/>
            <a:ext cx="683339" cy="365125"/>
          </a:xfrm>
        </p:spPr>
        <p:txBody>
          <a:bodyPr/>
          <a:lstStyle/>
          <a:p>
            <a:fld id="{CBDABAFB-C3AC-492A-B8FB-DC38191634D8}" type="slidenum">
              <a:rPr lang="ko-KR" altLang="en-US" smtClean="0"/>
              <a:t>15</a:t>
            </a:fld>
            <a:endParaRPr lang="ko-KR" altLang="en-US"/>
          </a:p>
        </p:txBody>
      </p:sp>
      <p:pic>
        <p:nvPicPr>
          <p:cNvPr id="129" name="Picture 66" descr="eee-01"/>
          <p:cNvPicPr>
            <a:picLocks noChangeAspect="1" noChangeArrowheads="1"/>
          </p:cNvPicPr>
          <p:nvPr/>
        </p:nvPicPr>
        <p:blipFill>
          <a:blip r:embed="rId3" cstate="print">
            <a:extLst>
              <a:ext uri="{28A0092B-C50C-407E-A947-70E740481C1C}">
                <a14:useLocalDpi xmlns:a14="http://schemas.microsoft.com/office/drawing/2010/main" val="0"/>
              </a:ext>
            </a:extLst>
          </a:blip>
          <a:srcRect r="35719"/>
          <a:stretch>
            <a:fillRect/>
          </a:stretch>
        </p:blipFill>
        <p:spPr bwMode="auto">
          <a:xfrm>
            <a:off x="562680" y="1421936"/>
            <a:ext cx="123626" cy="466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양쪽 모서리가 둥근 사각형 129"/>
          <p:cNvSpPr/>
          <p:nvPr/>
        </p:nvSpPr>
        <p:spPr>
          <a:xfrm rot="16200000">
            <a:off x="-290175" y="2400757"/>
            <a:ext cx="4596895" cy="2634996"/>
          </a:xfrm>
          <a:prstGeom prst="round2SameRect">
            <a:avLst>
              <a:gd name="adj1" fmla="val 7207"/>
              <a:gd name="adj2" fmla="val 0"/>
            </a:avLst>
          </a:prstGeom>
          <a:noFill/>
          <a:ln w="38100">
            <a:solidFill>
              <a:srgbClr val="1739B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a:solidFill>
                  <a:srgbClr val="9B4716">
                    <a:alpha val="0"/>
                  </a:srgbClr>
                </a:solidFill>
              </a:ln>
              <a:solidFill>
                <a:prstClr val="white"/>
              </a:solidFill>
            </a:endParaRPr>
          </a:p>
        </p:txBody>
      </p:sp>
      <p:grpSp>
        <p:nvGrpSpPr>
          <p:cNvPr id="131" name="그룹 130"/>
          <p:cNvGrpSpPr/>
          <p:nvPr/>
        </p:nvGrpSpPr>
        <p:grpSpPr>
          <a:xfrm>
            <a:off x="686799" y="1422319"/>
            <a:ext cx="2638970" cy="321049"/>
            <a:chOff x="383880" y="1230519"/>
            <a:chExt cx="2596317" cy="321049"/>
          </a:xfrm>
        </p:grpSpPr>
        <p:sp>
          <p:nvSpPr>
            <p:cNvPr id="132" name="한쪽 모서리가 둥근 사각형 132">
              <a:extLst>
                <a:ext uri="{FF2B5EF4-FFF2-40B4-BE49-F238E27FC236}">
                  <a16:creationId xmlns:a16="http://schemas.microsoft.com/office/drawing/2014/main" xmlns:p14="http://schemas.microsoft.com/office/powerpoint/2010/main" xmlns:a14="http://schemas.microsoft.com/office/drawing/2010/main" xmlns="" id="{2D14AE55-5570-43E2-872C-9031720AE1C4}"/>
                </a:ext>
              </a:extLst>
            </p:cNvPr>
            <p:cNvSpPr/>
            <p:nvPr/>
          </p:nvSpPr>
          <p:spPr>
            <a:xfrm flipH="1">
              <a:off x="383880" y="1230519"/>
              <a:ext cx="2596317" cy="321049"/>
            </a:xfrm>
            <a:prstGeom prst="round1Rect">
              <a:avLst>
                <a:gd name="adj" fmla="val 46335"/>
              </a:avLst>
            </a:prstGeom>
            <a:solidFill>
              <a:srgbClr val="1739B1"/>
            </a:solidFill>
            <a:ln w="12700" cap="flat" cmpd="sng" algn="ctr">
              <a:noFill/>
              <a:prstDash val="solid"/>
              <a:miter lim="800000"/>
            </a:ln>
            <a:effectLst/>
          </p:spPr>
          <p:txBody>
            <a:bodyPr bIns="35930" rtlCol="0" anchor="ctr"/>
            <a:lstStyle/>
            <a:p>
              <a:pPr algn="ctr" defTabSz="351024" fontAlgn="base" latinLnBrk="0">
                <a:lnSpc>
                  <a:spcPct val="110000"/>
                </a:lnSpc>
                <a:spcBef>
                  <a:spcPts val="231"/>
                </a:spcBef>
                <a:spcAft>
                  <a:spcPct val="0"/>
                </a:spcAft>
                <a:buClr>
                  <a:prstClr val="black">
                    <a:lumMod val="65000"/>
                    <a:lumOff val="35000"/>
                  </a:prstClr>
                </a:buClr>
                <a:buSzPct val="100000"/>
                <a:defRPr/>
              </a:pPr>
              <a:endParaRPr lang="ko-KR" altLang="en-US" sz="845">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133" name="직사각형 132">
              <a:extLst>
                <a:ext uri="{FF2B5EF4-FFF2-40B4-BE49-F238E27FC236}">
                  <a16:creationId xmlns:a16="http://schemas.microsoft.com/office/drawing/2014/main" xmlns:p14="http://schemas.microsoft.com/office/powerpoint/2010/main" xmlns:a14="http://schemas.microsoft.com/office/drawing/2010/main" xmlns="" id="{81CE89C7-02D9-4B5F-B0EB-F504AF794844}"/>
                </a:ext>
              </a:extLst>
            </p:cNvPr>
            <p:cNvSpPr/>
            <p:nvPr/>
          </p:nvSpPr>
          <p:spPr>
            <a:xfrm>
              <a:off x="804343" y="1240609"/>
              <a:ext cx="1762312" cy="282880"/>
            </a:xfrm>
            <a:prstGeom prst="rect">
              <a:avLst/>
            </a:prstGeom>
            <a:noFill/>
            <a:ln w="12700" cap="flat" cmpd="sng" algn="ctr">
              <a:noFill/>
              <a:prstDash val="solid"/>
              <a:miter lim="800000"/>
            </a:ln>
            <a:effectLst/>
          </p:spPr>
          <p:txBody>
            <a:bodyPr tIns="0" rIns="69097" bIns="0" rtlCol="0" anchor="ctr"/>
            <a:lstStyle/>
            <a:p>
              <a:pPr algn="ctr" defTabSz="702049" latinLnBrk="0">
                <a:defRPr/>
              </a:pPr>
              <a:r>
                <a:rPr lang="en-US" altLang="ko-KR" sz="1400" kern="0" spc="-38" dirty="0" smtClea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rPr>
                <a:t>AI </a:t>
              </a:r>
              <a:r>
                <a:rPr lang="ko-KR" altLang="en-US" sz="1400" kern="0" spc="-38" dirty="0" smtClea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rPr>
                <a:t>Speaker Channels</a:t>
              </a:r>
              <a:endParaRPr lang="ko-KR" altLang="en-US" sz="1400" kern="0" spc="-38"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grpSp>
        <p:nvGrpSpPr>
          <p:cNvPr id="134" name="그룹 133"/>
          <p:cNvGrpSpPr/>
          <p:nvPr/>
        </p:nvGrpSpPr>
        <p:grpSpPr>
          <a:xfrm>
            <a:off x="827721" y="1929092"/>
            <a:ext cx="2311169" cy="786637"/>
            <a:chOff x="10607041" y="1839853"/>
            <a:chExt cx="2311169" cy="786637"/>
          </a:xfrm>
        </p:grpSpPr>
        <p:sp>
          <p:nvSpPr>
            <p:cNvPr id="135" name="모서리가 둥근 직사각형 134"/>
            <p:cNvSpPr/>
            <p:nvPr/>
          </p:nvSpPr>
          <p:spPr>
            <a:xfrm>
              <a:off x="10607041" y="1839853"/>
              <a:ext cx="2311169" cy="786637"/>
            </a:xfrm>
            <a:prstGeom prst="roundRect">
              <a:avLst>
                <a:gd name="adj" fmla="val 1182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sz="160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136" name="모서리가 둥근 직사각형 135"/>
            <p:cNvSpPr/>
            <p:nvPr/>
          </p:nvSpPr>
          <p:spPr>
            <a:xfrm>
              <a:off x="10671231" y="1885625"/>
              <a:ext cx="2103378" cy="17828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ko-KR" altLang="en-US" sz="1000" kern="0" spc="-98" dirty="0">
                  <a:ln>
                    <a:solidFill>
                      <a:srgbClr val="9B4716">
                        <a:alpha val="0"/>
                      </a:srgbClr>
                    </a:solidFill>
                  </a:ln>
                  <a:solidFill>
                    <a:prstClr val="black"/>
                  </a:solidFill>
                  <a:latin typeface="에스코어 드림 5 Medium" panose="020B0503030302020204" pitchFamily="34" charset="-127"/>
                  <a:ea typeface="에스코어 드림 5 Medium" panose="020B0503030302020204" pitchFamily="34" charset="-127"/>
                </a:rPr>
                <a:t>AI speaker services </a:t>
              </a:r>
              <a:r>
                <a:rPr lang="en-US" altLang="ko-KR" sz="900" kern="0" spc="-65" dirty="0">
                  <a:ln>
                    <a:solidFill>
                      <a:srgbClr val="9B4716">
                        <a:alpha val="0"/>
                      </a:srgbClr>
                    </a:solidFill>
                  </a:ln>
                  <a:solidFill>
                    <a:prstClr val="black"/>
                  </a:solidFill>
                  <a:latin typeface="에스코어 드림 5 Medium" panose="020B0503030302020204" pitchFamily="34" charset="-127"/>
                  <a:ea typeface="에스코어 드림 5 Medium" panose="020B0503030302020204" pitchFamily="34" charset="-127"/>
                </a:rPr>
                <a:t>(</a:t>
              </a:r>
              <a:r>
                <a:rPr lang="ko-KR" altLang="en-US" sz="900" kern="0" spc="-65" dirty="0">
                  <a:ln>
                    <a:solidFill>
                      <a:srgbClr val="9B4716">
                        <a:alpha val="0"/>
                      </a:srgbClr>
                    </a:solidFill>
                  </a:ln>
                  <a:solidFill>
                    <a:prstClr val="black"/>
                  </a:solidFill>
                  <a:latin typeface="에스코어 드림 5 Medium" panose="020B0503030302020204" pitchFamily="34" charset="-127"/>
                  <a:ea typeface="에스코어 드림 5 Medium" panose="020B0503030302020204" pitchFamily="34" charset="-127"/>
                </a:rPr>
                <a:t>4</a:t>
              </a:r>
              <a:r>
                <a:rPr lang="en-US" altLang="ko-KR" sz="900" kern="0" spc="-65" dirty="0">
                  <a:ln>
                    <a:solidFill>
                      <a:srgbClr val="9B4716">
                        <a:alpha val="0"/>
                      </a:srgbClr>
                    </a:solidFill>
                  </a:ln>
                  <a:solidFill>
                    <a:prstClr val="black"/>
                  </a:solidFill>
                  <a:latin typeface="에스코어 드림 5 Medium" panose="020B0503030302020204" pitchFamily="34" charset="-127"/>
                  <a:ea typeface="에스코어 드림 5 Medium" panose="020B0503030302020204" pitchFamily="34" charset="-127"/>
                </a:rPr>
                <a:t> types)</a:t>
              </a:r>
              <a:endParaRPr lang="ko-KR" altLang="en-US" sz="900" kern="0" spc="-65" dirty="0">
                <a:ln>
                  <a:solidFill>
                    <a:srgbClr val="9B4716">
                      <a:alpha val="0"/>
                    </a:srgbClr>
                  </a:solidFill>
                </a:ln>
                <a:solidFill>
                  <a:prstClr val="black"/>
                </a:solidFill>
                <a:latin typeface="에스코어 드림 5 Medium" panose="020B0503030302020204" pitchFamily="34" charset="-127"/>
                <a:ea typeface="에스코어 드림 5 Medium" panose="020B0503030302020204" pitchFamily="34" charset="-127"/>
              </a:endParaRPr>
            </a:p>
          </p:txBody>
        </p:sp>
        <p:grpSp>
          <p:nvGrpSpPr>
            <p:cNvPr id="137" name="그룹 136"/>
            <p:cNvGrpSpPr/>
            <p:nvPr/>
          </p:nvGrpSpPr>
          <p:grpSpPr>
            <a:xfrm>
              <a:off x="10687134" y="2083937"/>
              <a:ext cx="325730" cy="514771"/>
              <a:chOff x="5337663" y="2523188"/>
              <a:chExt cx="279249" cy="446247"/>
            </a:xfrm>
          </p:grpSpPr>
          <p:pic>
            <p:nvPicPr>
              <p:cNvPr id="147" name="Picture 9" descr="상품 전면 이미지"/>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2266" y="2523188"/>
                <a:ext cx="257768" cy="296692"/>
              </a:xfrm>
              <a:prstGeom prst="rect">
                <a:avLst/>
              </a:prstGeom>
              <a:noFill/>
              <a:extLst>
                <a:ext uri="{909E8E84-426E-40DD-AFC4-6F175D3DCCD1}">
                  <a14:hiddenFill xmlns:a14="http://schemas.microsoft.com/office/drawing/2010/main">
                    <a:solidFill>
                      <a:srgbClr val="FFFFFF"/>
                    </a:solidFill>
                  </a14:hiddenFill>
                </a:ext>
              </a:extLst>
            </p:spPr>
          </p:pic>
          <p:sp>
            <p:nvSpPr>
              <p:cNvPr id="148" name="TextBox 147"/>
              <p:cNvSpPr txBox="1"/>
              <p:nvPr/>
            </p:nvSpPr>
            <p:spPr>
              <a:xfrm>
                <a:off x="5337663" y="2769330"/>
                <a:ext cx="279249" cy="200105"/>
              </a:xfrm>
              <a:prstGeom prst="rect">
                <a:avLst/>
              </a:prstGeom>
              <a:noFill/>
            </p:spPr>
            <p:txBody>
              <a:bodyPr wrap="none" rtlCol="0">
                <a:spAutoFit/>
              </a:bodyPr>
              <a:lstStyle/>
              <a:p>
                <a:r>
                  <a:rPr lang="en-US" altLang="ko-KR" sz="900" dirty="0">
                    <a:ln>
                      <a:solidFill>
                        <a:srgbClr val="9B4716">
                          <a:alpha val="0"/>
                        </a:srgbClr>
                      </a:solidFill>
                    </a:ln>
                    <a:solidFill>
                      <a:prstClr val="black"/>
                    </a:solidFill>
                    <a:latin typeface="+mj-ea"/>
                    <a:ea typeface="+mj-ea"/>
                  </a:rPr>
                  <a:t>KT</a:t>
                </a:r>
                <a:endParaRPr lang="ko-KR" altLang="en-US" sz="900" dirty="0">
                  <a:ln>
                    <a:solidFill>
                      <a:srgbClr val="9B4716">
                        <a:alpha val="0"/>
                      </a:srgbClr>
                    </a:solidFill>
                  </a:ln>
                  <a:solidFill>
                    <a:prstClr val="black"/>
                  </a:solidFill>
                  <a:latin typeface="+mj-ea"/>
                  <a:ea typeface="+mj-ea"/>
                </a:endParaRPr>
              </a:p>
            </p:txBody>
          </p:sp>
        </p:grpSp>
        <p:grpSp>
          <p:nvGrpSpPr>
            <p:cNvPr id="138" name="그룹 137"/>
            <p:cNvGrpSpPr/>
            <p:nvPr/>
          </p:nvGrpSpPr>
          <p:grpSpPr>
            <a:xfrm>
              <a:off x="10977971" y="2098284"/>
              <a:ext cx="530915" cy="500424"/>
              <a:chOff x="5558406" y="2535625"/>
              <a:chExt cx="455154" cy="433810"/>
            </a:xfrm>
          </p:grpSpPr>
          <p:pic>
            <p:nvPicPr>
              <p:cNvPr id="145" name="그림 144"/>
              <p:cNvPicPr>
                <a:picLocks noChangeAspect="1"/>
              </p:cNvPicPr>
              <p:nvPr/>
            </p:nvPicPr>
            <p:blipFill rotWithShape="1">
              <a:blip r:embed="rId5">
                <a:clrChange>
                  <a:clrFrom>
                    <a:srgbClr val="FFFFFF"/>
                  </a:clrFrom>
                  <a:clrTo>
                    <a:srgbClr val="FFFFFF">
                      <a:alpha val="0"/>
                    </a:srgbClr>
                  </a:clrTo>
                </a:clrChange>
              </a:blip>
              <a:srcRect t="1" b="11065"/>
              <a:stretch/>
            </p:blipFill>
            <p:spPr>
              <a:xfrm>
                <a:off x="5672128" y="2535625"/>
                <a:ext cx="183242" cy="271813"/>
              </a:xfrm>
              <a:prstGeom prst="rect">
                <a:avLst/>
              </a:prstGeom>
            </p:spPr>
          </p:pic>
          <p:sp>
            <p:nvSpPr>
              <p:cNvPr id="146" name="TextBox 145"/>
              <p:cNvSpPr txBox="1"/>
              <p:nvPr/>
            </p:nvSpPr>
            <p:spPr>
              <a:xfrm>
                <a:off x="5558406" y="2769330"/>
                <a:ext cx="455154" cy="200105"/>
              </a:xfrm>
              <a:prstGeom prst="rect">
                <a:avLst/>
              </a:prstGeom>
              <a:noFill/>
            </p:spPr>
            <p:txBody>
              <a:bodyPr wrap="none" rtlCol="0">
                <a:spAutoFit/>
              </a:bodyPr>
              <a:lstStyle/>
              <a:p>
                <a:r>
                  <a:rPr lang="ko-KR" altLang="en-US" sz="900" dirty="0">
                    <a:ln>
                      <a:solidFill>
                        <a:srgbClr val="9B4716">
                          <a:alpha val="0"/>
                        </a:srgbClr>
                      </a:solidFill>
                    </a:ln>
                    <a:solidFill>
                      <a:prstClr val="black"/>
                    </a:solidFill>
                    <a:latin typeface="+mj-ea"/>
                    <a:ea typeface="+mj-ea"/>
                  </a:rPr>
                  <a:t>Naver</a:t>
                </a:r>
              </a:p>
            </p:txBody>
          </p:sp>
        </p:grpSp>
        <p:grpSp>
          <p:nvGrpSpPr>
            <p:cNvPr id="139" name="그룹 138"/>
            <p:cNvGrpSpPr/>
            <p:nvPr/>
          </p:nvGrpSpPr>
          <p:grpSpPr>
            <a:xfrm>
              <a:off x="11939451" y="2091315"/>
              <a:ext cx="377025" cy="507393"/>
              <a:chOff x="6382696" y="2529584"/>
              <a:chExt cx="323224" cy="439851"/>
            </a:xfrm>
          </p:grpSpPr>
          <p:pic>
            <p:nvPicPr>
              <p:cNvPr id="143" name="Picture 11" descr="https://t1.daumcdn.net/cfile/tistory/266CAD41581899410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809" b="-5436"/>
              <a:stretch/>
            </p:blipFill>
            <p:spPr bwMode="auto">
              <a:xfrm>
                <a:off x="6460488" y="2529584"/>
                <a:ext cx="218287" cy="283900"/>
              </a:xfrm>
              <a:prstGeom prst="rect">
                <a:avLst/>
              </a:prstGeom>
              <a:noFill/>
              <a:extLst>
                <a:ext uri="{909E8E84-426E-40DD-AFC4-6F175D3DCCD1}">
                  <a14:hiddenFill xmlns:a14="http://schemas.microsoft.com/office/drawing/2010/main">
                    <a:solidFill>
                      <a:srgbClr val="FFFFFF"/>
                    </a:solidFill>
                  </a14:hiddenFill>
                </a:ext>
              </a:extLst>
            </p:spPr>
          </p:pic>
          <p:sp>
            <p:nvSpPr>
              <p:cNvPr id="144" name="TextBox 143"/>
              <p:cNvSpPr txBox="1"/>
              <p:nvPr/>
            </p:nvSpPr>
            <p:spPr>
              <a:xfrm>
                <a:off x="6382696" y="2769330"/>
                <a:ext cx="323224" cy="200105"/>
              </a:xfrm>
              <a:prstGeom prst="rect">
                <a:avLst/>
              </a:prstGeom>
              <a:noFill/>
            </p:spPr>
            <p:txBody>
              <a:bodyPr wrap="none" rtlCol="0">
                <a:spAutoFit/>
              </a:bodyPr>
              <a:lstStyle/>
              <a:p>
                <a:r>
                  <a:rPr lang="en-US" altLang="ko-KR" sz="900" dirty="0">
                    <a:ln>
                      <a:solidFill>
                        <a:srgbClr val="9B4716">
                          <a:alpha val="0"/>
                        </a:srgbClr>
                      </a:solidFill>
                    </a:ln>
                    <a:solidFill>
                      <a:prstClr val="black"/>
                    </a:solidFill>
                    <a:latin typeface="+mj-ea"/>
                    <a:ea typeface="+mj-ea"/>
                  </a:rPr>
                  <a:t>SKT</a:t>
                </a:r>
                <a:endParaRPr lang="ko-KR" altLang="en-US" sz="900" dirty="0">
                  <a:ln>
                    <a:solidFill>
                      <a:srgbClr val="9B4716">
                        <a:alpha val="0"/>
                      </a:srgbClr>
                    </a:solidFill>
                  </a:ln>
                  <a:solidFill>
                    <a:prstClr val="black"/>
                  </a:solidFill>
                  <a:latin typeface="+mj-ea"/>
                  <a:ea typeface="+mj-ea"/>
                </a:endParaRPr>
              </a:p>
            </p:txBody>
          </p:sp>
        </p:grpSp>
        <p:grpSp>
          <p:nvGrpSpPr>
            <p:cNvPr id="140" name="그룹 139"/>
            <p:cNvGrpSpPr/>
            <p:nvPr/>
          </p:nvGrpSpPr>
          <p:grpSpPr>
            <a:xfrm>
              <a:off x="12270350" y="2099015"/>
              <a:ext cx="530915" cy="499693"/>
              <a:chOff x="6666362" y="2536259"/>
              <a:chExt cx="455154" cy="433176"/>
            </a:xfrm>
          </p:grpSpPr>
          <p:pic>
            <p:nvPicPr>
              <p:cNvPr id="141" name="그림 140"/>
              <p:cNvPicPr>
                <a:picLocks noChangeAspect="1"/>
              </p:cNvPicPr>
              <p:nvPr/>
            </p:nvPicPr>
            <p:blipFill rotWithShape="1">
              <a:blip r:embed="rId7">
                <a:clrChange>
                  <a:clrFrom>
                    <a:srgbClr val="FFFFFF"/>
                  </a:clrFrom>
                  <a:clrTo>
                    <a:srgbClr val="FFFFFF">
                      <a:alpha val="0"/>
                    </a:srgbClr>
                  </a:clrTo>
                </a:clrChange>
              </a:blip>
              <a:srcRect b="14829"/>
              <a:stretch/>
            </p:blipFill>
            <p:spPr>
              <a:xfrm>
                <a:off x="6731508" y="2536259"/>
                <a:ext cx="263766" cy="270549"/>
              </a:xfrm>
              <a:prstGeom prst="rect">
                <a:avLst/>
              </a:prstGeom>
            </p:spPr>
          </p:pic>
          <p:sp>
            <p:nvSpPr>
              <p:cNvPr id="142" name="TextBox 141"/>
              <p:cNvSpPr txBox="1"/>
              <p:nvPr/>
            </p:nvSpPr>
            <p:spPr>
              <a:xfrm>
                <a:off x="6666362" y="2769330"/>
                <a:ext cx="455154" cy="200105"/>
              </a:xfrm>
              <a:prstGeom prst="rect">
                <a:avLst/>
              </a:prstGeom>
              <a:noFill/>
            </p:spPr>
            <p:txBody>
              <a:bodyPr wrap="none" rtlCol="0">
                <a:spAutoFit/>
              </a:bodyPr>
              <a:lstStyle/>
              <a:p>
                <a:r>
                  <a:rPr lang="ko-KR" altLang="en-US" sz="900" dirty="0">
                    <a:ln>
                      <a:solidFill>
                        <a:srgbClr val="9B4716">
                          <a:alpha val="0"/>
                        </a:srgbClr>
                      </a:solidFill>
                    </a:ln>
                    <a:solidFill>
                      <a:prstClr val="black"/>
                    </a:solidFill>
                    <a:latin typeface="+mj-ea"/>
                    <a:ea typeface="+mj-ea"/>
                  </a:rPr>
                  <a:t>Kakao</a:t>
                </a:r>
              </a:p>
            </p:txBody>
          </p:sp>
        </p:grpSp>
      </p:grpSp>
      <p:grpSp>
        <p:nvGrpSpPr>
          <p:cNvPr id="149" name="그룹 148"/>
          <p:cNvGrpSpPr/>
          <p:nvPr/>
        </p:nvGrpSpPr>
        <p:grpSpPr>
          <a:xfrm>
            <a:off x="809380" y="3197873"/>
            <a:ext cx="2320407" cy="790080"/>
            <a:chOff x="13146769" y="1834266"/>
            <a:chExt cx="2320407" cy="790080"/>
          </a:xfrm>
        </p:grpSpPr>
        <p:sp>
          <p:nvSpPr>
            <p:cNvPr id="150" name="모서리가 둥근 직사각형 149"/>
            <p:cNvSpPr/>
            <p:nvPr/>
          </p:nvSpPr>
          <p:spPr>
            <a:xfrm>
              <a:off x="13146769" y="1834266"/>
              <a:ext cx="2314172" cy="786638"/>
            </a:xfrm>
            <a:prstGeom prst="roundRect">
              <a:avLst>
                <a:gd name="adj" fmla="val 1182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sz="160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151" name="모서리가 둥근 직사각형 150"/>
            <p:cNvSpPr/>
            <p:nvPr/>
          </p:nvSpPr>
          <p:spPr>
            <a:xfrm>
              <a:off x="13592443" y="1880721"/>
              <a:ext cx="1345922" cy="16229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altLang="ko-KR" sz="900" kern="0" spc="-98" dirty="0" smtClean="0">
                  <a:ln>
                    <a:solidFill>
                      <a:srgbClr val="9B4716">
                        <a:alpha val="0"/>
                      </a:srgbClr>
                    </a:solidFill>
                  </a:ln>
                  <a:solidFill>
                    <a:prstClr val="black"/>
                  </a:solidFill>
                  <a:latin typeface="에스코어 드림 5 Medium" panose="020B0503030302020204" pitchFamily="34" charset="-127"/>
                  <a:ea typeface="에스코어 드림 5 Medium" panose="020B0503030302020204" pitchFamily="34" charset="-127"/>
                </a:rPr>
                <a:t>Using </a:t>
              </a:r>
              <a:r>
                <a:rPr lang="ko-KR" altLang="en-US" sz="1000" kern="0" spc="-98" dirty="0" err="1" smtClean="0">
                  <a:ln>
                    <a:solidFill>
                      <a:srgbClr val="9B4716">
                        <a:alpha val="0"/>
                      </a:srgbClr>
                    </a:solidFill>
                  </a:ln>
                  <a:solidFill>
                    <a:prstClr val="black"/>
                  </a:solidFill>
                  <a:latin typeface="에스코어 드림 5 Medium" panose="020B0503030302020204" pitchFamily="34" charset="-127"/>
                  <a:ea typeface="에스코어 드림 5 Medium" panose="020B0503030302020204" pitchFamily="34" charset="-127"/>
                </a:rPr>
                <a:t>mobile apps </a:t>
              </a:r>
              <a:r>
                <a:rPr lang="en-US" altLang="ko-KR" sz="900" kern="0" spc="-98" dirty="0" smtClean="0">
                  <a:ln>
                    <a:solidFill>
                      <a:srgbClr val="9B4716">
                        <a:alpha val="0"/>
                      </a:srgbClr>
                    </a:solidFill>
                  </a:ln>
                  <a:solidFill>
                    <a:prstClr val="black"/>
                  </a:solidFill>
                  <a:latin typeface="에스코어 드림 5 Medium" panose="020B0503030302020204" pitchFamily="34" charset="-127"/>
                  <a:ea typeface="에스코어 드림 5 Medium" panose="020B0503030302020204" pitchFamily="34" charset="-127"/>
                </a:rPr>
                <a:t>(</a:t>
              </a:r>
              <a:r>
                <a:rPr lang="ko-KR" altLang="en-US" sz="900" kern="0" spc="-98" dirty="0" smtClean="0">
                  <a:ln>
                    <a:solidFill>
                      <a:srgbClr val="9B4716">
                        <a:alpha val="0"/>
                      </a:srgbClr>
                    </a:solidFill>
                  </a:ln>
                  <a:solidFill>
                    <a:prstClr val="black"/>
                  </a:solidFill>
                  <a:latin typeface="에스코어 드림 5 Medium" panose="020B0503030302020204" pitchFamily="34" charset="-127"/>
                  <a:ea typeface="에스코어 드림 5 Medium" panose="020B0503030302020204" pitchFamily="34" charset="-127"/>
                </a:rPr>
                <a:t>3</a:t>
              </a:r>
              <a:r>
                <a:rPr lang="en-US" altLang="ko-KR" sz="900" kern="0" spc="-98" dirty="0" smtClean="0">
                  <a:ln>
                    <a:solidFill>
                      <a:srgbClr val="9B4716">
                        <a:alpha val="0"/>
                      </a:srgbClr>
                    </a:solidFill>
                  </a:ln>
                  <a:solidFill>
                    <a:prstClr val="black"/>
                  </a:solidFill>
                  <a:latin typeface="에스코어 드림 5 Medium" panose="020B0503030302020204" pitchFamily="34" charset="-127"/>
                  <a:ea typeface="에스코어 드림 5 Medium" panose="020B0503030302020204" pitchFamily="34" charset="-127"/>
                </a:rPr>
                <a:t> types)</a:t>
              </a:r>
              <a:endParaRPr lang="ko-KR" altLang="en-US" sz="800" kern="0" spc="-65" dirty="0">
                <a:ln>
                  <a:solidFill>
                    <a:srgbClr val="9B4716">
                      <a:alpha val="0"/>
                    </a:srgbClr>
                  </a:solidFill>
                </a:ln>
                <a:solidFill>
                  <a:prstClr val="black"/>
                </a:solidFill>
                <a:latin typeface="에스코어 드림 5 Medium" panose="020B0503030302020204" pitchFamily="34" charset="-127"/>
                <a:ea typeface="에스코어 드림 5 Medium" panose="020B0503030302020204" pitchFamily="34" charset="-127"/>
              </a:endParaRPr>
            </a:p>
          </p:txBody>
        </p:sp>
        <p:grpSp>
          <p:nvGrpSpPr>
            <p:cNvPr id="152" name="그룹 151"/>
            <p:cNvGrpSpPr/>
            <p:nvPr/>
          </p:nvGrpSpPr>
          <p:grpSpPr>
            <a:xfrm>
              <a:off x="14237433" y="2066786"/>
              <a:ext cx="476412" cy="545812"/>
              <a:chOff x="8960073" y="1558953"/>
              <a:chExt cx="408429" cy="473156"/>
            </a:xfrm>
          </p:grpSpPr>
          <p:pic>
            <p:nvPicPr>
              <p:cNvPr id="159" name="그림 158"/>
              <p:cNvPicPr>
                <a:picLocks noChangeAspect="1"/>
              </p:cNvPicPr>
              <p:nvPr/>
            </p:nvPicPr>
            <p:blipFill>
              <a:blip r:embed="rId8"/>
              <a:stretch>
                <a:fillRect/>
              </a:stretch>
            </p:blipFill>
            <p:spPr>
              <a:xfrm>
                <a:off x="9003966" y="1558953"/>
                <a:ext cx="296710" cy="29671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160" name="TextBox 159"/>
              <p:cNvSpPr txBox="1"/>
              <p:nvPr/>
            </p:nvSpPr>
            <p:spPr>
              <a:xfrm>
                <a:off x="8960073" y="1832004"/>
                <a:ext cx="408429" cy="200105"/>
              </a:xfrm>
              <a:prstGeom prst="rect">
                <a:avLst/>
              </a:prstGeom>
              <a:noFill/>
            </p:spPr>
            <p:txBody>
              <a:bodyPr wrap="none" rtlCol="0">
                <a:spAutoFit/>
              </a:bodyPr>
              <a:lstStyle/>
              <a:p>
                <a:r>
                  <a:rPr lang="ko-KR" altLang="en-US" sz="900" dirty="0" smtClean="0">
                    <a:ln>
                      <a:solidFill>
                        <a:srgbClr val="9B4716">
                          <a:alpha val="0"/>
                        </a:srgbClr>
                      </a:solidFill>
                    </a:ln>
                    <a:solidFill>
                      <a:prstClr val="black"/>
                    </a:solidFill>
                    <a:latin typeface="+mj-ea"/>
                    <a:ea typeface="+mj-ea"/>
                  </a:rPr>
                  <a:t>Phone</a:t>
                </a:r>
                <a:endParaRPr lang="ko-KR" altLang="en-US" sz="900" dirty="0">
                  <a:ln>
                    <a:solidFill>
                      <a:srgbClr val="9B4716">
                        <a:alpha val="0"/>
                      </a:srgbClr>
                    </a:solidFill>
                  </a:ln>
                  <a:solidFill>
                    <a:prstClr val="black"/>
                  </a:solidFill>
                  <a:latin typeface="+mj-ea"/>
                  <a:ea typeface="+mj-ea"/>
                </a:endParaRPr>
              </a:p>
            </p:txBody>
          </p:sp>
        </p:grpSp>
        <p:grpSp>
          <p:nvGrpSpPr>
            <p:cNvPr id="153" name="그룹 152"/>
            <p:cNvGrpSpPr/>
            <p:nvPr/>
          </p:nvGrpSpPr>
          <p:grpSpPr>
            <a:xfrm>
              <a:off x="14705429" y="2066786"/>
              <a:ext cx="761747" cy="545812"/>
              <a:chOff x="10127654" y="1558953"/>
              <a:chExt cx="653046" cy="473156"/>
            </a:xfrm>
          </p:grpSpPr>
          <p:pic>
            <p:nvPicPr>
              <p:cNvPr id="157" name="그림 1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0607" y="1558953"/>
                <a:ext cx="295986" cy="2959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0" prst="relaxedInset"/>
                <a:contourClr>
                  <a:srgbClr val="969696"/>
                </a:contourClr>
              </a:sp3d>
            </p:spPr>
          </p:pic>
          <p:sp>
            <p:nvSpPr>
              <p:cNvPr id="158" name="TextBox 157"/>
              <p:cNvSpPr txBox="1"/>
              <p:nvPr/>
            </p:nvSpPr>
            <p:spPr>
              <a:xfrm>
                <a:off x="10127654" y="1832004"/>
                <a:ext cx="653046" cy="200105"/>
              </a:xfrm>
              <a:prstGeom prst="rect">
                <a:avLst/>
              </a:prstGeom>
              <a:noFill/>
            </p:spPr>
            <p:txBody>
              <a:bodyPr wrap="none" rtlCol="0">
                <a:spAutoFit/>
              </a:bodyPr>
              <a:lstStyle/>
              <a:p>
                <a:r>
                  <a:rPr lang="ko-KR" altLang="en-US" sz="900" dirty="0" err="1" smtClean="0">
                    <a:ln>
                      <a:solidFill>
                        <a:srgbClr val="9B4716">
                          <a:alpha val="0"/>
                        </a:srgbClr>
                      </a:solidFill>
                    </a:ln>
                    <a:solidFill>
                      <a:prstClr val="black"/>
                    </a:solidFill>
                    <a:latin typeface="+mj-ea"/>
                    <a:ea typeface="+mj-ea"/>
                  </a:rPr>
                  <a:t>Heikakao</a:t>
                </a:r>
                <a:endParaRPr lang="ko-KR" altLang="en-US" sz="900" dirty="0">
                  <a:ln>
                    <a:solidFill>
                      <a:srgbClr val="9B4716">
                        <a:alpha val="0"/>
                      </a:srgbClr>
                    </a:solidFill>
                  </a:ln>
                  <a:solidFill>
                    <a:prstClr val="black"/>
                  </a:solidFill>
                  <a:latin typeface="+mj-ea"/>
                  <a:ea typeface="+mj-ea"/>
                </a:endParaRPr>
              </a:p>
            </p:txBody>
          </p:sp>
        </p:grpSp>
        <p:grpSp>
          <p:nvGrpSpPr>
            <p:cNvPr id="154" name="그룹 153"/>
            <p:cNvGrpSpPr/>
            <p:nvPr/>
          </p:nvGrpSpPr>
          <p:grpSpPr>
            <a:xfrm>
              <a:off x="13355148" y="2066787"/>
              <a:ext cx="530915" cy="557559"/>
              <a:chOff x="6906184" y="2554137"/>
              <a:chExt cx="455154" cy="483339"/>
            </a:xfrm>
          </p:grpSpPr>
          <p:pic>
            <p:nvPicPr>
              <p:cNvPr id="155" name="그림 154"/>
              <p:cNvPicPr>
                <a:picLocks noChangeAspect="1"/>
              </p:cNvPicPr>
              <p:nvPr/>
            </p:nvPicPr>
            <p:blipFill>
              <a:blip r:embed="rId10"/>
              <a:stretch>
                <a:fillRect/>
              </a:stretch>
            </p:blipFill>
            <p:spPr>
              <a:xfrm>
                <a:off x="6962887" y="2554137"/>
                <a:ext cx="295200" cy="295200"/>
              </a:xfrm>
              <a:prstGeom prst="rect">
                <a:avLst/>
              </a:prstGeom>
            </p:spPr>
          </p:pic>
          <p:sp>
            <p:nvSpPr>
              <p:cNvPr id="156" name="TextBox 155"/>
              <p:cNvSpPr txBox="1"/>
              <p:nvPr/>
            </p:nvSpPr>
            <p:spPr>
              <a:xfrm>
                <a:off x="6906184" y="2837371"/>
                <a:ext cx="455154" cy="200105"/>
              </a:xfrm>
              <a:prstGeom prst="rect">
                <a:avLst/>
              </a:prstGeom>
              <a:noFill/>
            </p:spPr>
            <p:txBody>
              <a:bodyPr wrap="none" rtlCol="0">
                <a:spAutoFit/>
              </a:bodyPr>
              <a:lstStyle/>
              <a:p>
                <a:r>
                  <a:rPr lang="ko-KR" altLang="en-US" sz="900" dirty="0" err="1" smtClean="0">
                    <a:ln>
                      <a:solidFill>
                        <a:srgbClr val="9B4716">
                          <a:alpha val="0"/>
                        </a:srgbClr>
                      </a:solidFill>
                    </a:ln>
                    <a:solidFill>
                      <a:prstClr val="black"/>
                    </a:solidFill>
                    <a:latin typeface="+mj-ea"/>
                    <a:ea typeface="+mj-ea"/>
                  </a:rPr>
                  <a:t>Clova</a:t>
                </a:r>
                <a:endParaRPr lang="ko-KR" altLang="en-US" sz="900" dirty="0">
                  <a:ln>
                    <a:solidFill>
                      <a:srgbClr val="9B4716">
                        <a:alpha val="0"/>
                      </a:srgbClr>
                    </a:solidFill>
                  </a:ln>
                  <a:solidFill>
                    <a:prstClr val="black"/>
                  </a:solidFill>
                  <a:latin typeface="+mj-ea"/>
                  <a:ea typeface="+mj-ea"/>
                </a:endParaRPr>
              </a:p>
            </p:txBody>
          </p:sp>
        </p:grpSp>
      </p:grpSp>
      <p:sp>
        <p:nvSpPr>
          <p:cNvPr id="161" name="AutoShape 27">
            <a:extLst>
              <a:ext uri="{FF2B5EF4-FFF2-40B4-BE49-F238E27FC236}">
                <a16:creationId xmlns:a16="http://schemas.microsoft.com/office/drawing/2014/main" xmlns:p14="http://schemas.microsoft.com/office/powerpoint/2010/main" xmlns:a14="http://schemas.microsoft.com/office/drawing/2010/main" xmlns="" id="{4286C139-BAFE-405E-8A04-F9EF904DB155}"/>
              </a:ext>
            </a:extLst>
          </p:cNvPr>
          <p:cNvSpPr>
            <a:spLocks noChangeArrowheads="1"/>
          </p:cNvSpPr>
          <p:nvPr/>
        </p:nvSpPr>
        <p:spPr bwMode="auto">
          <a:xfrm>
            <a:off x="3645509" y="1427946"/>
            <a:ext cx="4397361" cy="4598282"/>
          </a:xfrm>
          <a:prstGeom prst="rect">
            <a:avLst/>
          </a:prstGeom>
          <a:solidFill>
            <a:schemeClr val="bg1"/>
          </a:solidFill>
          <a:ln w="38100">
            <a:solidFill>
              <a:srgbClr val="1739B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a:ln>
                <a:solidFill>
                  <a:srgbClr val="9B4716">
                    <a:alpha val="0"/>
                  </a:srgbClr>
                </a:solidFill>
              </a:ln>
              <a:solidFill>
                <a:prstClr val="white"/>
              </a:solidFill>
              <a:latin typeface="맑은 고딕" panose="020F0502020204030204"/>
            </a:endParaRPr>
          </a:p>
        </p:txBody>
      </p:sp>
      <p:sp>
        <p:nvSpPr>
          <p:cNvPr id="162" name="AutoShape 27">
            <a:extLst>
              <a:ext uri="{FF2B5EF4-FFF2-40B4-BE49-F238E27FC236}">
                <a16:creationId xmlns:a16="http://schemas.microsoft.com/office/drawing/2014/main" xmlns:p14="http://schemas.microsoft.com/office/powerpoint/2010/main" xmlns:a14="http://schemas.microsoft.com/office/drawing/2010/main" xmlns="" id="{59773497-39B9-42EE-8C93-AAE6451977FC}"/>
              </a:ext>
            </a:extLst>
          </p:cNvPr>
          <p:cNvSpPr>
            <a:spLocks noChangeArrowheads="1"/>
          </p:cNvSpPr>
          <p:nvPr/>
        </p:nvSpPr>
        <p:spPr bwMode="auto">
          <a:xfrm>
            <a:off x="3652883" y="1410969"/>
            <a:ext cx="4389987" cy="347750"/>
          </a:xfrm>
          <a:prstGeom prst="rect">
            <a:avLst/>
          </a:prstGeom>
          <a:solidFill>
            <a:srgbClr val="1739B1"/>
          </a:solidFill>
          <a:ln w="19050">
            <a:noFill/>
            <a:headEnd/>
            <a:tailE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lang="ko-KR" altLang="en-US" sz="1400" spc="-100" dirty="0" err="1">
                <a:ln>
                  <a:solidFill>
                    <a:srgbClr val="9B4716">
                      <a:alpha val="0"/>
                    </a:srgbClr>
                  </a:solidFill>
                </a:ln>
                <a:solidFill>
                  <a:prstClr val="white"/>
                </a:solidFill>
                <a:latin typeface="에스코어 드림 6 Bold" panose="020B0703030302020204" pitchFamily="34" charset="-127"/>
                <a:ea typeface="에스코어 드림 6 Bold" panose="020B0703030302020204" pitchFamily="34" charset="-127"/>
              </a:rPr>
              <a:t>Filtering </a:t>
            </a:r>
            <a:r>
              <a:rPr lang="ko-KR" altLang="en-US" sz="1400" spc="-100" dirty="0" smtClean="0">
                <a:ln>
                  <a:solidFill>
                    <a:srgbClr val="9B4716">
                      <a:alpha val="0"/>
                    </a:srgbClr>
                  </a:solidFill>
                </a:ln>
                <a:solidFill>
                  <a:prstClr val="white"/>
                </a:solidFill>
                <a:latin typeface="에스코어 드림 6 Bold" panose="020B0703030302020204" pitchFamily="34" charset="-127"/>
                <a:ea typeface="에스코어 드림 6 Bold" panose="020B0703030302020204" pitchFamily="34" charset="-127"/>
              </a:rPr>
              <a:t>the</a:t>
            </a:r>
            <a:r>
              <a:rPr lang="ko-KR" altLang="en-US" sz="1400" spc="-100" dirty="0">
                <a:ln>
                  <a:solidFill>
                    <a:srgbClr val="9B4716">
                      <a:alpha val="0"/>
                    </a:srgbClr>
                  </a:solidFill>
                </a:ln>
                <a:solidFill>
                  <a:prstClr val="white"/>
                </a:solidFill>
                <a:latin typeface="에스코어 드림 6 Bold" panose="020B0703030302020204" pitchFamily="34" charset="-127"/>
                <a:ea typeface="에스코어 드림 6 Bold" panose="020B0703030302020204" pitchFamily="34" charset="-127"/>
              </a:rPr>
              <a:t> knowledge base for </a:t>
            </a:r>
            <a:r>
              <a:rPr lang="ko-KR" altLang="en-US" sz="1400" spc="-100" dirty="0" smtClean="0">
                <a:ln>
                  <a:solidFill>
                    <a:srgbClr val="9B4716">
                      <a:alpha val="0"/>
                    </a:srgbClr>
                  </a:solidFill>
                </a:ln>
                <a:solidFill>
                  <a:prstClr val="white"/>
                </a:solidFill>
                <a:latin typeface="에스코어 드림 6 Bold" panose="020B0703030302020204" pitchFamily="34" charset="-127"/>
                <a:ea typeface="에스코어 드림 6 Bold" panose="020B0703030302020204" pitchFamily="34" charset="-127"/>
              </a:rPr>
              <a:t>voice service </a:t>
            </a:r>
            <a:r>
              <a:rPr lang="ko-KR" altLang="en-US" sz="1400" spc="-100" dirty="0">
                <a:ln>
                  <a:solidFill>
                    <a:srgbClr val="9B4716">
                      <a:alpha val="0"/>
                    </a:srgbClr>
                  </a:solidFill>
                </a:ln>
                <a:solidFill>
                  <a:prstClr val="white"/>
                </a:solidFill>
                <a:latin typeface="에스코어 드림 6 Bold" panose="020B0703030302020204" pitchFamily="34" charset="-127"/>
                <a:ea typeface="에스코어 드림 6 Bold" panose="020B0703030302020204" pitchFamily="34" charset="-127"/>
              </a:rPr>
              <a:t>usage</a:t>
            </a:r>
            <a:endParaRPr lang="ko-KR" altLang="en-US" sz="1400" spc="-50" dirty="0">
              <a:ln>
                <a:solidFill>
                  <a:srgbClr val="9B4716">
                    <a:alpha val="0"/>
                  </a:srgbClr>
                </a:solidFill>
              </a:ln>
              <a:solidFill>
                <a:prstClr val="white"/>
              </a:solidFill>
              <a:latin typeface="에스코어 드림 7 ExtraBold" panose="020B0803030302020204" pitchFamily="34" charset="-127"/>
              <a:ea typeface="에스코어 드림 7 ExtraBold" panose="020B0803030302020204" pitchFamily="34" charset="-127"/>
            </a:endParaRPr>
          </a:p>
        </p:txBody>
      </p:sp>
      <p:pic>
        <p:nvPicPr>
          <p:cNvPr id="163" name="그림 162"/>
          <p:cNvPicPr>
            <a:picLocks noChangeAspect="1"/>
          </p:cNvPicPr>
          <p:nvPr/>
        </p:nvPicPr>
        <p:blipFill>
          <a:blip r:embed="rId11"/>
          <a:stretch>
            <a:fillRect/>
          </a:stretch>
        </p:blipFill>
        <p:spPr>
          <a:xfrm>
            <a:off x="3839961" y="1914635"/>
            <a:ext cx="2594437" cy="3952264"/>
          </a:xfrm>
          <a:prstGeom prst="rect">
            <a:avLst/>
          </a:prstGeom>
          <a:effectLst>
            <a:outerShdw blurRad="50800" dist="38100" dir="2700000" algn="tl" rotWithShape="0">
              <a:prstClr val="black">
                <a:alpha val="40000"/>
              </a:prstClr>
            </a:outerShdw>
          </a:effectLst>
        </p:spPr>
      </p:pic>
      <p:sp>
        <p:nvSpPr>
          <p:cNvPr id="164" name="직사각형 163"/>
          <p:cNvSpPr/>
          <p:nvPr/>
        </p:nvSpPr>
        <p:spPr>
          <a:xfrm>
            <a:off x="4018896" y="2269470"/>
            <a:ext cx="2211982" cy="350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ko-KR" altLang="en-US" sz="1400" spc="-41" dirty="0" smtClean="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Voice data </a:t>
            </a:r>
            <a:r>
              <a:rPr lang="ko-KR" altLang="en-US" sz="1400" spc="-41"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processing</a:t>
            </a:r>
          </a:p>
        </p:txBody>
      </p:sp>
      <p:sp>
        <p:nvSpPr>
          <p:cNvPr id="165" name="직사각형 164"/>
          <p:cNvSpPr/>
          <p:nvPr/>
        </p:nvSpPr>
        <p:spPr>
          <a:xfrm>
            <a:off x="4014239" y="4386764"/>
            <a:ext cx="2216951" cy="1027676"/>
          </a:xfrm>
          <a:prstGeom prst="rect">
            <a:avLst/>
          </a:prstGeom>
          <a:solidFill>
            <a:srgbClr val="EFECE5"/>
          </a:solidFill>
          <a:ln w="15875">
            <a:solidFill>
              <a:srgbClr val="1739B1"/>
            </a:solidFill>
          </a:ln>
        </p:spPr>
        <p:style>
          <a:lnRef idx="2">
            <a:schemeClr val="accent1">
              <a:shade val="50000"/>
            </a:schemeClr>
          </a:lnRef>
          <a:fillRef idx="1">
            <a:schemeClr val="accent1"/>
          </a:fillRef>
          <a:effectRef idx="0">
            <a:schemeClr val="accent1"/>
          </a:effectRef>
          <a:fontRef idx="minor">
            <a:schemeClr val="lt1"/>
          </a:fontRef>
        </p:style>
        <p:txBody>
          <a:bodyPr tIns="72000" rIns="0" rtlCol="0" anchor="t"/>
          <a:lstStyle/>
          <a:p>
            <a:pPr algn="ctr">
              <a:defRPr/>
            </a:pPr>
            <a:r>
              <a:rPr lang="ko-KR" altLang="en-US" sz="1200" spc="-41"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Knowledge base </a:t>
            </a:r>
            <a:r>
              <a:rPr lang="ko-KR" altLang="en-US" sz="1200" spc="-41" dirty="0" smtClean="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filters</a:t>
            </a:r>
            <a:endParaRPr lang="ko-KR" altLang="en-US" sz="1200" spc="-41"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endParaRPr>
          </a:p>
        </p:txBody>
      </p:sp>
      <p:sp>
        <p:nvSpPr>
          <p:cNvPr id="166" name="직사각형 165"/>
          <p:cNvSpPr/>
          <p:nvPr/>
        </p:nvSpPr>
        <p:spPr>
          <a:xfrm>
            <a:off x="4014239" y="2639800"/>
            <a:ext cx="2221980" cy="1509873"/>
          </a:xfrm>
          <a:prstGeom prst="rect">
            <a:avLst/>
          </a:prstGeom>
          <a:solidFill>
            <a:srgbClr val="EFECE5"/>
          </a:solidFill>
          <a:ln w="15875">
            <a:solidFill>
              <a:srgbClr val="1739B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defRPr/>
            </a:pPr>
            <a:r>
              <a:rPr lang="en-US" altLang="ko-KR" sz="1200" spc="-41"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AI </a:t>
            </a:r>
            <a:r>
              <a:rPr lang="ko-KR" altLang="en-US" sz="1200" spc="-41"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speaker</a:t>
            </a:r>
            <a:r>
              <a:rPr lang="en-US" altLang="ko-KR" sz="1200" spc="-41"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 </a:t>
            </a:r>
            <a:r>
              <a:rPr lang="ko-KR" altLang="en-US" sz="1200" spc="-41" dirty="0" err="1" smtClean="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channel-specific </a:t>
            </a:r>
            <a:r>
              <a:rPr lang="ko-KR" altLang="en-US" sz="1200" spc="-41" dirty="0" smtClean="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adapters</a:t>
            </a:r>
            <a:endParaRPr lang="ko-KR" altLang="en-US" sz="1200" spc="-41"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endParaRPr>
          </a:p>
        </p:txBody>
      </p:sp>
      <p:sp>
        <p:nvSpPr>
          <p:cNvPr id="167" name="직사각형 166"/>
          <p:cNvSpPr/>
          <p:nvPr/>
        </p:nvSpPr>
        <p:spPr>
          <a:xfrm>
            <a:off x="4171229" y="2985082"/>
            <a:ext cx="1908000" cy="471209"/>
          </a:xfrm>
          <a:prstGeom prst="rect">
            <a:avLst/>
          </a:prstGeom>
          <a:solidFill>
            <a:srgbClr val="1739B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ko-KR" altLang="en-US" sz="1100" spc="-110" dirty="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Preprocessing of </a:t>
            </a:r>
            <a:r>
              <a:rPr kumimoji="1" lang="ko-KR" altLang="en-US" sz="1100" spc="-110" dirty="0" err="1">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channel-specific </a:t>
            </a:r>
            <a:r>
              <a:rPr kumimoji="1" lang="ko-KR" altLang="en-US" sz="1100" spc="-110" dirty="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format data</a:t>
            </a:r>
          </a:p>
        </p:txBody>
      </p:sp>
      <p:sp>
        <p:nvSpPr>
          <p:cNvPr id="168" name="직사각형 167"/>
          <p:cNvSpPr/>
          <p:nvPr/>
        </p:nvSpPr>
        <p:spPr>
          <a:xfrm>
            <a:off x="4171229" y="3503845"/>
            <a:ext cx="1908000" cy="487103"/>
          </a:xfrm>
          <a:prstGeom prst="rect">
            <a:avLst/>
          </a:prstGeom>
          <a:solidFill>
            <a:srgbClr val="1739B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ko-KR" altLang="en-US" sz="1100" spc="-110" dirty="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Post-processing for </a:t>
            </a:r>
            <a:r>
              <a:rPr kumimoji="1" lang="ko-KR" altLang="en-US" sz="1100" spc="-110" dirty="0" err="1">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voice speaker </a:t>
            </a:r>
            <a:r>
              <a:rPr kumimoji="1" lang="ko-KR" altLang="en-US" sz="1100" spc="-110" dirty="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utterances</a:t>
            </a:r>
          </a:p>
        </p:txBody>
      </p:sp>
      <p:sp>
        <p:nvSpPr>
          <p:cNvPr id="169" name="직사각형 168"/>
          <p:cNvSpPr/>
          <p:nvPr/>
        </p:nvSpPr>
        <p:spPr>
          <a:xfrm>
            <a:off x="4179007" y="4688334"/>
            <a:ext cx="1908000" cy="633328"/>
          </a:xfrm>
          <a:prstGeom prst="rect">
            <a:avLst/>
          </a:prstGeom>
          <a:solidFill>
            <a:srgbClr val="1739B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ko-KR" altLang="en-US" sz="1100" dirty="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Applying </a:t>
            </a:r>
            <a:r>
              <a:rPr kumimoji="1" lang="en-US" altLang="ko-KR" sz="1100" dirty="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HTML Filters</a:t>
            </a:r>
            <a:endParaRPr kumimoji="1" lang="en-US" altLang="ko-KR" sz="1100" dirty="0" smtClean="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endParaRPr>
          </a:p>
          <a:p>
            <a:pPr algn="ctr"/>
            <a:r>
              <a:rPr kumimoji="1" lang="en-US" altLang="ko-KR" sz="1100" spc="-110" dirty="0" smtClean="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a:t>
            </a:r>
            <a:r>
              <a:rPr kumimoji="1" lang="ko-KR" altLang="en-US" sz="1100" spc="-110" dirty="0" smtClean="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tags</a:t>
            </a:r>
            <a:r>
              <a:rPr kumimoji="1" lang="en-US" altLang="ko-KR" sz="1100" spc="-110" dirty="0" smtClean="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 </a:t>
            </a:r>
            <a:r>
              <a:rPr kumimoji="1" lang="ko-KR" altLang="en-US" sz="1100" spc="-110" dirty="0" smtClean="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tables</a:t>
            </a:r>
            <a:r>
              <a:rPr kumimoji="1" lang="en-US" altLang="ko-KR" sz="1100" spc="-110" dirty="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 </a:t>
            </a:r>
            <a:r>
              <a:rPr kumimoji="1" lang="ko-KR" altLang="en-US" sz="1100" spc="-110" dirty="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images</a:t>
            </a:r>
            <a:r>
              <a:rPr kumimoji="1" lang="en-US" altLang="ko-KR" sz="1100" spc="-110" dirty="0" smtClean="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 </a:t>
            </a:r>
            <a:r>
              <a:rPr kumimoji="1" lang="ko-KR" altLang="en-US" sz="1100" spc="-110" dirty="0" smtClean="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special characters</a:t>
            </a:r>
            <a:r>
              <a:rPr kumimoji="1" lang="en-US" altLang="ko-KR" sz="1100" spc="-110" dirty="0" smtClean="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 </a:t>
            </a:r>
            <a:r>
              <a:rPr kumimoji="1" lang="ko-KR" altLang="en-US" sz="1100" spc="-110" dirty="0" smtClean="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paths</a:t>
            </a:r>
            <a:r>
              <a:rPr kumimoji="1" lang="en-US" altLang="ko-KR" sz="1100" spc="-110" dirty="0" smtClean="0">
                <a:ln>
                  <a:solidFill>
                    <a:srgbClr val="9B4716">
                      <a:alpha val="0"/>
                    </a:srgbClr>
                  </a:solidFill>
                </a:ln>
                <a:solidFill>
                  <a:srgbClr val="D9C242"/>
                </a:solidFill>
                <a:latin typeface="에스코어 드림 5 Medium" panose="020B0503030302020204" pitchFamily="34" charset="-127"/>
                <a:ea typeface="에스코어 드림 5 Medium" panose="020B0503030302020204" pitchFamily="34" charset="-127"/>
              </a:rPr>
              <a:t>)</a:t>
            </a:r>
          </a:p>
        </p:txBody>
      </p:sp>
      <p:cxnSp>
        <p:nvCxnSpPr>
          <p:cNvPr id="170" name="직선 화살표 연결선 169"/>
          <p:cNvCxnSpPr>
            <a:stCxn id="165" idx="0"/>
            <a:endCxn id="168" idx="2"/>
          </p:cNvCxnSpPr>
          <p:nvPr/>
        </p:nvCxnSpPr>
        <p:spPr>
          <a:xfrm flipV="1">
            <a:off x="5122715" y="3990948"/>
            <a:ext cx="2514" cy="395816"/>
          </a:xfrm>
          <a:prstGeom prst="straightConnector1">
            <a:avLst/>
          </a:prstGeom>
          <a:ln w="28575">
            <a:solidFill>
              <a:srgbClr val="BE271F"/>
            </a:solidFill>
            <a:prstDash val="sysDash"/>
            <a:headEnd type="oval"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1" name="한쪽 모서리가 둥근 사각형 133">
            <a:extLst>
              <a:ext uri="{FF2B5EF4-FFF2-40B4-BE49-F238E27FC236}">
                <a16:creationId xmlns:a16="http://schemas.microsoft.com/office/drawing/2014/main" xmlns:p14="http://schemas.microsoft.com/office/powerpoint/2010/main" xmlns:a14="http://schemas.microsoft.com/office/drawing/2010/main" xmlns="" id="{15CBCE14-37BC-48B9-B883-BEE56BDB7094}"/>
              </a:ext>
            </a:extLst>
          </p:cNvPr>
          <p:cNvSpPr/>
          <p:nvPr/>
        </p:nvSpPr>
        <p:spPr>
          <a:xfrm>
            <a:off x="6743465" y="2044372"/>
            <a:ext cx="1030954" cy="3678963"/>
          </a:xfrm>
          <a:prstGeom prst="round1Rect">
            <a:avLst>
              <a:gd name="adj" fmla="val 0"/>
            </a:avLst>
          </a:prstGeom>
          <a:solidFill>
            <a:schemeClr val="bg1"/>
          </a:solidFill>
          <a:ln w="31750" cap="flat" cmpd="sng" algn="ctr">
            <a:solidFill>
              <a:srgbClr val="1739B1"/>
            </a:solidFill>
            <a:prstDash val="solid"/>
            <a:miter lim="800000"/>
          </a:ln>
          <a:effectLst/>
        </p:spPr>
        <p:txBody>
          <a:bodyPr rtlCol="0" anchor="ctr"/>
          <a:lstStyle/>
          <a:p>
            <a:pPr algn="ctr" defTabSz="702049" latinLnBrk="0"/>
            <a:endParaRPr lang="ko-KR" altLang="en-US" sz="1306"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nvGrpSpPr>
          <p:cNvPr id="172" name="그룹 171"/>
          <p:cNvGrpSpPr/>
          <p:nvPr/>
        </p:nvGrpSpPr>
        <p:grpSpPr>
          <a:xfrm>
            <a:off x="6841493" y="3614880"/>
            <a:ext cx="834897" cy="1455182"/>
            <a:chOff x="7179910" y="2451681"/>
            <a:chExt cx="1027566" cy="1666532"/>
          </a:xfrm>
          <a:solidFill>
            <a:srgbClr val="EFECE5"/>
          </a:solidFill>
        </p:grpSpPr>
        <p:sp>
          <p:nvSpPr>
            <p:cNvPr id="173" name="양쪽 모서리가 둥근 사각형 172"/>
            <p:cNvSpPr/>
            <p:nvPr/>
          </p:nvSpPr>
          <p:spPr>
            <a:xfrm>
              <a:off x="7179910" y="2451681"/>
              <a:ext cx="1027566" cy="1666532"/>
            </a:xfrm>
            <a:prstGeom prst="round2SameRect">
              <a:avLst>
                <a:gd name="adj1" fmla="val 2937"/>
                <a:gd name="adj2" fmla="val 0"/>
              </a:avLst>
            </a:prstGeom>
            <a:grpFill/>
            <a:ln w="15875">
              <a:solidFill>
                <a:srgbClr val="4568E7"/>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endParaRPr lang="ko-KR" altLang="en-US" sz="813">
                <a:ln>
                  <a:solidFill>
                    <a:srgbClr val="9B4716">
                      <a:alpha val="0"/>
                    </a:srgbClr>
                  </a:solidFill>
                </a:ln>
                <a:solidFill>
                  <a:prstClr val="black">
                    <a:lumMod val="65000"/>
                    <a:lumOff val="35000"/>
                  </a:prstClr>
                </a:solidFill>
                <a:latin typeface="에스코어 드림 5 Medium" panose="020B0503030302020204" pitchFamily="34" charset="-127"/>
                <a:ea typeface="에스코어 드림 5 Medium" panose="020B0503030302020204" pitchFamily="34" charset="-127"/>
              </a:endParaRPr>
            </a:p>
          </p:txBody>
        </p:sp>
        <p:sp>
          <p:nvSpPr>
            <p:cNvPr id="174" name="직사각형 173"/>
            <p:cNvSpPr/>
            <p:nvPr/>
          </p:nvSpPr>
          <p:spPr>
            <a:xfrm>
              <a:off x="7264384" y="2503094"/>
              <a:ext cx="858618" cy="290795"/>
            </a:xfrm>
            <a:prstGeom prst="rect">
              <a:avLst/>
            </a:prstGeom>
          </p:spPr>
          <p:txBody>
            <a:bodyPr wrap="none">
              <a:spAutoFit/>
            </a:bodyPr>
            <a:lstStyle/>
            <a:p>
              <a:r>
                <a:rPr lang="en-US" altLang="ko-KR" sz="1050" b="1"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Answer</a:t>
              </a:r>
            </a:p>
          </p:txBody>
        </p:sp>
        <p:grpSp>
          <p:nvGrpSpPr>
            <p:cNvPr id="175" name="그룹 174"/>
            <p:cNvGrpSpPr/>
            <p:nvPr/>
          </p:nvGrpSpPr>
          <p:grpSpPr>
            <a:xfrm>
              <a:off x="7269461" y="2949498"/>
              <a:ext cx="848464" cy="1020287"/>
              <a:chOff x="7356376" y="2651682"/>
              <a:chExt cx="979232" cy="1020287"/>
            </a:xfrm>
            <a:grpFill/>
          </p:grpSpPr>
          <p:sp>
            <p:nvSpPr>
              <p:cNvPr id="176" name="직사각형 175"/>
              <p:cNvSpPr/>
              <p:nvPr/>
            </p:nvSpPr>
            <p:spPr>
              <a:xfrm>
                <a:off x="7356376" y="2651682"/>
                <a:ext cx="979232" cy="234000"/>
              </a:xfrm>
              <a:prstGeom prst="rect">
                <a:avLst/>
              </a:prstGeom>
              <a:gradFill>
                <a:gsLst>
                  <a:gs pos="9200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ko-KR" sz="1000"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Text</a:t>
                </a:r>
              </a:p>
            </p:txBody>
          </p:sp>
          <p:sp>
            <p:nvSpPr>
              <p:cNvPr id="177" name="직사각형 176"/>
              <p:cNvSpPr/>
              <p:nvPr/>
            </p:nvSpPr>
            <p:spPr>
              <a:xfrm>
                <a:off x="7356376" y="2913778"/>
                <a:ext cx="979232" cy="234000"/>
              </a:xfrm>
              <a:prstGeom prst="rect">
                <a:avLst/>
              </a:prstGeom>
              <a:gradFill>
                <a:gsLst>
                  <a:gs pos="9200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ko-KR" sz="1000"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Image</a:t>
                </a:r>
              </a:p>
            </p:txBody>
          </p:sp>
          <p:sp>
            <p:nvSpPr>
              <p:cNvPr id="178" name="직사각형 177"/>
              <p:cNvSpPr/>
              <p:nvPr/>
            </p:nvSpPr>
            <p:spPr>
              <a:xfrm>
                <a:off x="7356376" y="3175874"/>
                <a:ext cx="979232" cy="234000"/>
              </a:xfrm>
              <a:prstGeom prst="rect">
                <a:avLst/>
              </a:prstGeom>
              <a:gradFill>
                <a:gsLst>
                  <a:gs pos="9200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ko-KR" sz="100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URL</a:t>
                </a:r>
              </a:p>
            </p:txBody>
          </p:sp>
          <p:sp>
            <p:nvSpPr>
              <p:cNvPr id="179" name="직사각형 178"/>
              <p:cNvSpPr/>
              <p:nvPr/>
            </p:nvSpPr>
            <p:spPr>
              <a:xfrm>
                <a:off x="7356376" y="3437969"/>
                <a:ext cx="979232" cy="234000"/>
              </a:xfrm>
              <a:prstGeom prst="rect">
                <a:avLst/>
              </a:prstGeom>
              <a:gradFill>
                <a:gsLst>
                  <a:gs pos="9200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ko-KR" sz="100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File</a:t>
                </a:r>
              </a:p>
            </p:txBody>
          </p:sp>
        </p:grpSp>
      </p:grpSp>
      <p:sp>
        <p:nvSpPr>
          <p:cNvPr id="180" name="직사각형 179"/>
          <p:cNvSpPr/>
          <p:nvPr/>
        </p:nvSpPr>
        <p:spPr>
          <a:xfrm>
            <a:off x="6774780" y="2164662"/>
            <a:ext cx="968323" cy="268745"/>
          </a:xfrm>
          <a:prstGeom prst="rect">
            <a:avLst/>
          </a:prstGeom>
        </p:spPr>
        <p:txBody>
          <a:bodyPr wrap="square" lIns="0" tIns="0" rIns="0" bIns="0" anchor="ctr" anchorCtr="0">
            <a:noAutofit/>
          </a:bodyPr>
          <a:lstStyle/>
          <a:p>
            <a:pPr algn="ctr">
              <a:defRPr/>
            </a:pPr>
            <a:r>
              <a:rPr lang="ko-KR" altLang="en-US" sz="1138"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API </a:t>
            </a:r>
            <a:r>
              <a:rPr lang="ko-KR" altLang="en-US" sz="1138" dirty="0" err="1">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Wrapper</a:t>
            </a:r>
            <a:endParaRPr lang="ko-KR" altLang="en-US" sz="1138"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endParaRPr>
          </a:p>
        </p:txBody>
      </p:sp>
      <p:grpSp>
        <p:nvGrpSpPr>
          <p:cNvPr id="181" name="그룹 180"/>
          <p:cNvGrpSpPr/>
          <p:nvPr/>
        </p:nvGrpSpPr>
        <p:grpSpPr>
          <a:xfrm>
            <a:off x="6863894" y="2492815"/>
            <a:ext cx="834897" cy="973766"/>
            <a:chOff x="7207480" y="2451681"/>
            <a:chExt cx="1027566" cy="1115195"/>
          </a:xfrm>
          <a:solidFill>
            <a:srgbClr val="EFECE5"/>
          </a:solidFill>
        </p:grpSpPr>
        <p:sp>
          <p:nvSpPr>
            <p:cNvPr id="182" name="양쪽 모서리가 둥근 사각형 181"/>
            <p:cNvSpPr/>
            <p:nvPr/>
          </p:nvSpPr>
          <p:spPr>
            <a:xfrm>
              <a:off x="7207480" y="2451681"/>
              <a:ext cx="1027566" cy="1115195"/>
            </a:xfrm>
            <a:prstGeom prst="round2SameRect">
              <a:avLst>
                <a:gd name="adj1" fmla="val 2937"/>
                <a:gd name="adj2" fmla="val 0"/>
              </a:avLst>
            </a:prstGeom>
            <a:grpFill/>
            <a:ln w="15875">
              <a:solidFill>
                <a:srgbClr val="4568E7"/>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endParaRPr lang="ko-KR" altLang="en-US" sz="813">
                <a:ln>
                  <a:solidFill>
                    <a:srgbClr val="9B4716">
                      <a:alpha val="0"/>
                    </a:srgbClr>
                  </a:solidFill>
                </a:ln>
                <a:solidFill>
                  <a:prstClr val="black">
                    <a:lumMod val="65000"/>
                    <a:lumOff val="35000"/>
                  </a:prstClr>
                </a:solidFill>
                <a:latin typeface="에스코어 드림 5 Medium" panose="020B0503030302020204" pitchFamily="34" charset="-127"/>
                <a:ea typeface="에스코어 드림 5 Medium" panose="020B0503030302020204" pitchFamily="34" charset="-127"/>
              </a:endParaRPr>
            </a:p>
          </p:txBody>
        </p:sp>
        <p:sp>
          <p:nvSpPr>
            <p:cNvPr id="183" name="직사각형 182"/>
            <p:cNvSpPr/>
            <p:nvPr/>
          </p:nvSpPr>
          <p:spPr>
            <a:xfrm>
              <a:off x="7240658" y="2503094"/>
              <a:ext cx="961210" cy="290795"/>
            </a:xfrm>
            <a:prstGeom prst="rect">
              <a:avLst/>
            </a:prstGeom>
          </p:spPr>
          <p:txBody>
            <a:bodyPr wrap="none">
              <a:spAutoFit/>
            </a:bodyPr>
            <a:lstStyle/>
            <a:p>
              <a:r>
                <a:rPr lang="en-US" altLang="ko-KR" sz="1050" b="1"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Question</a:t>
              </a:r>
            </a:p>
          </p:txBody>
        </p:sp>
        <p:sp>
          <p:nvSpPr>
            <p:cNvPr id="184" name="직사각형 183"/>
            <p:cNvSpPr/>
            <p:nvPr/>
          </p:nvSpPr>
          <p:spPr>
            <a:xfrm>
              <a:off x="7297031" y="3016173"/>
              <a:ext cx="848464" cy="234000"/>
            </a:xfrm>
            <a:prstGeom prst="rect">
              <a:avLst/>
            </a:prstGeom>
            <a:gradFill>
              <a:gsLst>
                <a:gs pos="9200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ko-KR" sz="1000" dirty="0">
                  <a:ln>
                    <a:solidFill>
                      <a:srgbClr val="9B4716">
                        <a:alpha val="0"/>
                      </a:srgbClr>
                    </a:solidFill>
                  </a:ln>
                  <a:solidFill>
                    <a:prstClr val="black">
                      <a:lumMod val="85000"/>
                      <a:lumOff val="15000"/>
                    </a:prstClr>
                  </a:solidFill>
                  <a:latin typeface="에스코어 드림 5 Medium" panose="020B0503030302020204" pitchFamily="34" charset="-127"/>
                  <a:ea typeface="에스코어 드림 5 Medium" panose="020B0503030302020204" pitchFamily="34" charset="-127"/>
                </a:rPr>
                <a:t>Text</a:t>
              </a:r>
            </a:p>
          </p:txBody>
        </p:sp>
      </p:grpSp>
      <p:cxnSp>
        <p:nvCxnSpPr>
          <p:cNvPr id="185" name="연결선: 꺾임 225">
            <a:extLst>
              <a:ext uri="{FF2B5EF4-FFF2-40B4-BE49-F238E27FC236}">
                <a16:creationId xmlns:a16="http://schemas.microsoft.com/office/drawing/2014/main" xmlns:p14="http://schemas.microsoft.com/office/powerpoint/2010/main" xmlns:a14="http://schemas.microsoft.com/office/drawing/2010/main" xmlns="" id="{BC48ADE9-FB66-4328-9767-F5ED6CA5EAC6}"/>
              </a:ext>
            </a:extLst>
          </p:cNvPr>
          <p:cNvCxnSpPr>
            <a:cxnSpLocks/>
            <a:stCxn id="169" idx="3"/>
            <a:endCxn id="173" idx="2"/>
          </p:cNvCxnSpPr>
          <p:nvPr/>
        </p:nvCxnSpPr>
        <p:spPr>
          <a:xfrm flipV="1">
            <a:off x="6087007" y="4342471"/>
            <a:ext cx="754486" cy="662527"/>
          </a:xfrm>
          <a:prstGeom prst="bentConnector3">
            <a:avLst>
              <a:gd name="adj1" fmla="val 58837"/>
            </a:avLst>
          </a:prstGeom>
          <a:ln w="28575">
            <a:solidFill>
              <a:srgbClr val="BE271F"/>
            </a:solidFill>
            <a:prstDash val="sysDash"/>
            <a:headEnd type="triangle"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6" name="연결선: 꺾임 225">
            <a:extLst>
              <a:ext uri="{FF2B5EF4-FFF2-40B4-BE49-F238E27FC236}">
                <a16:creationId xmlns:a16="http://schemas.microsoft.com/office/drawing/2014/main" xmlns:p14="http://schemas.microsoft.com/office/powerpoint/2010/main" xmlns:a14="http://schemas.microsoft.com/office/drawing/2010/main" xmlns="" id="{BC48ADE9-FB66-4328-9767-F5ED6CA5EAC6}"/>
              </a:ext>
            </a:extLst>
          </p:cNvPr>
          <p:cNvCxnSpPr>
            <a:cxnSpLocks/>
            <a:stCxn id="182" idx="2"/>
            <a:endCxn id="167" idx="3"/>
          </p:cNvCxnSpPr>
          <p:nvPr/>
        </p:nvCxnSpPr>
        <p:spPr>
          <a:xfrm rot="10800000" flipV="1">
            <a:off x="6079230" y="2979697"/>
            <a:ext cx="784665" cy="240989"/>
          </a:xfrm>
          <a:prstGeom prst="bentConnector3">
            <a:avLst>
              <a:gd name="adj1" fmla="val 42717"/>
            </a:avLst>
          </a:prstGeom>
          <a:ln w="28575">
            <a:solidFill>
              <a:srgbClr val="09184C"/>
            </a:solidFill>
            <a:headEnd type="triangle"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7" name="연결선: 꺾임 225">
            <a:extLst>
              <a:ext uri="{FF2B5EF4-FFF2-40B4-BE49-F238E27FC236}">
                <a16:creationId xmlns:a16="http://schemas.microsoft.com/office/drawing/2014/main" xmlns:p14="http://schemas.microsoft.com/office/powerpoint/2010/main" xmlns:a14="http://schemas.microsoft.com/office/drawing/2010/main" xmlns="" id="{BC48ADE9-FB66-4328-9767-F5ED6CA5EAC6}"/>
              </a:ext>
            </a:extLst>
          </p:cNvPr>
          <p:cNvCxnSpPr>
            <a:cxnSpLocks/>
            <a:stCxn id="150" idx="3"/>
          </p:cNvCxnSpPr>
          <p:nvPr/>
        </p:nvCxnSpPr>
        <p:spPr>
          <a:xfrm flipV="1">
            <a:off x="3123552" y="2926457"/>
            <a:ext cx="877003" cy="664735"/>
          </a:xfrm>
          <a:prstGeom prst="bentConnector3">
            <a:avLst>
              <a:gd name="adj1" fmla="val 50000"/>
            </a:avLst>
          </a:prstGeom>
          <a:ln w="28575">
            <a:solidFill>
              <a:srgbClr val="BE271F"/>
            </a:solidFill>
            <a:prstDash val="sysDash"/>
            <a:headEnd type="triangle"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8" name="연결선: 꺾임 225">
            <a:extLst>
              <a:ext uri="{FF2B5EF4-FFF2-40B4-BE49-F238E27FC236}">
                <a16:creationId xmlns:a16="http://schemas.microsoft.com/office/drawing/2014/main" xmlns:p14="http://schemas.microsoft.com/office/powerpoint/2010/main" xmlns:a14="http://schemas.microsoft.com/office/drawing/2010/main" xmlns="" id="{BC48ADE9-FB66-4328-9767-F5ED6CA5EAC6}"/>
              </a:ext>
            </a:extLst>
          </p:cNvPr>
          <p:cNvCxnSpPr>
            <a:cxnSpLocks/>
          </p:cNvCxnSpPr>
          <p:nvPr/>
        </p:nvCxnSpPr>
        <p:spPr>
          <a:xfrm rot="10800000">
            <a:off x="3021945" y="2515427"/>
            <a:ext cx="1149284" cy="737350"/>
          </a:xfrm>
          <a:prstGeom prst="bentConnector3">
            <a:avLst>
              <a:gd name="adj1" fmla="val 50000"/>
            </a:avLst>
          </a:prstGeom>
          <a:ln w="28575">
            <a:solidFill>
              <a:srgbClr val="09184C"/>
            </a:solidFill>
            <a:headEnd type="triangle"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9" name="양쪽 모서리가 둥근 사각형 188"/>
          <p:cNvSpPr/>
          <p:nvPr/>
        </p:nvSpPr>
        <p:spPr>
          <a:xfrm rot="16200000" flipV="1">
            <a:off x="6841067" y="2883067"/>
            <a:ext cx="4622560" cy="1663761"/>
          </a:xfrm>
          <a:prstGeom prst="round2SameRect">
            <a:avLst>
              <a:gd name="adj1" fmla="val 10966"/>
              <a:gd name="adj2" fmla="val 0"/>
            </a:avLst>
          </a:prstGeom>
          <a:solidFill>
            <a:schemeClr val="bg1">
              <a:lumMod val="85000"/>
            </a:schemeClr>
          </a:solidFill>
          <a:ln w="31750" cap="flat" cmpd="sng" algn="ctr">
            <a:solidFill>
              <a:schemeClr val="bg1">
                <a:lumMod val="75000"/>
              </a:schemeClr>
            </a:solidFill>
            <a:prstDash val="solid"/>
            <a:miter lim="800000"/>
          </a:ln>
          <a:effectLst>
            <a:outerShdw blurRad="50800" dist="38100" dir="2700000" algn="tl" rotWithShape="0">
              <a:prstClr val="black">
                <a:alpha val="40000"/>
              </a:prstClr>
            </a:outerShdw>
          </a:effectLst>
        </p:spPr>
        <p:txBody>
          <a:bodyPr rtlCol="0" anchor="ctr"/>
          <a:lstStyle/>
          <a:p>
            <a:pPr algn="ctr" defTabSz="702049" latinLnBrk="0"/>
            <a:endParaRPr lang="ko-KR" altLang="en-US" sz="16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190" name="Rectangle 289">
            <a:extLst>
              <a:ext uri="{FF2B5EF4-FFF2-40B4-BE49-F238E27FC236}">
                <a16:creationId xmlns:a16="http://schemas.microsoft.com/office/drawing/2014/main" xmlns:p14="http://schemas.microsoft.com/office/powerpoint/2010/main" xmlns:a14="http://schemas.microsoft.com/office/drawing/2010/main" xmlns="" id="{AB5897AD-6E8B-4833-A226-E425E0278F7A}"/>
              </a:ext>
            </a:extLst>
          </p:cNvPr>
          <p:cNvSpPr>
            <a:spLocks noChangeArrowheads="1"/>
          </p:cNvSpPr>
          <p:nvPr/>
        </p:nvSpPr>
        <p:spPr bwMode="auto">
          <a:xfrm>
            <a:off x="8599628" y="1975462"/>
            <a:ext cx="697385" cy="3664047"/>
          </a:xfrm>
          <a:prstGeom prst="roundRect">
            <a:avLst>
              <a:gd name="adj" fmla="val 0"/>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ko-KR" sz="1400"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191" name="직사각형 190">
            <a:extLst>
              <a:ext uri="{FF2B5EF4-FFF2-40B4-BE49-F238E27FC236}">
                <a16:creationId xmlns:a16="http://schemas.microsoft.com/office/drawing/2014/main" xmlns:p14="http://schemas.microsoft.com/office/powerpoint/2010/main" xmlns:a14="http://schemas.microsoft.com/office/drawing/2010/main" xmlns="" id="{05DBC023-664C-44B7-8A52-6EAC5D8C619E}"/>
              </a:ext>
            </a:extLst>
          </p:cNvPr>
          <p:cNvSpPr/>
          <p:nvPr/>
        </p:nvSpPr>
        <p:spPr>
          <a:xfrm rot="16200000">
            <a:off x="9430147" y="4158142"/>
            <a:ext cx="313237" cy="257015"/>
          </a:xfrm>
          <a:prstGeom prst="rect">
            <a:avLst/>
          </a:prstGeom>
        </p:spPr>
        <p:txBody>
          <a:bodyPr wrap="none">
            <a:spAutoFit/>
          </a:bodyPr>
          <a:lstStyle/>
          <a:p>
            <a:pPr algn="ctr">
              <a:defRPr/>
            </a:pPr>
            <a:r>
              <a:rPr lang="en-US" altLang="ko-KR" sz="1050" kern="0"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rPr>
              <a:t>...</a:t>
            </a:r>
            <a:endParaRPr lang="ko-KR" altLang="en-US" sz="1050" dirty="0">
              <a:ln>
                <a:solidFill>
                  <a:srgbClr val="9B4716">
                    <a:alpha val="0"/>
                  </a:srgbClr>
                </a:solidFill>
              </a:ln>
              <a:solidFill>
                <a:prstClr val="black"/>
              </a:solidFill>
              <a:latin typeface="에스코어 드림 5 Medium" panose="020B0503030302020204" pitchFamily="34" charset="-127"/>
              <a:ea typeface="에스코어 드림 5 Medium" panose="020B0503030302020204" pitchFamily="34" charset="-127"/>
            </a:endParaRPr>
          </a:p>
        </p:txBody>
      </p:sp>
      <p:sp>
        <p:nvSpPr>
          <p:cNvPr id="192" name="직사각형 191">
            <a:extLst>
              <a:ext uri="{FF2B5EF4-FFF2-40B4-BE49-F238E27FC236}">
                <a16:creationId xmlns:a16="http://schemas.microsoft.com/office/drawing/2014/main" xmlns:p14="http://schemas.microsoft.com/office/powerpoint/2010/main" xmlns:a14="http://schemas.microsoft.com/office/drawing/2010/main" xmlns="" id="{D10F99F8-65FF-4DC6-8CA9-16B857B51FF1}"/>
              </a:ext>
            </a:extLst>
          </p:cNvPr>
          <p:cNvSpPr/>
          <p:nvPr/>
        </p:nvSpPr>
        <p:spPr>
          <a:xfrm>
            <a:off x="8647385" y="2590808"/>
            <a:ext cx="285597" cy="25164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37148" rIns="29250" bIns="37148" numCol="1" spcCol="0" rtlCol="0" fromWordArt="0" anchor="ctr" anchorCtr="0" forceAA="0" compatLnSpc="1">
            <a:prstTxWarp prst="textNoShape">
              <a:avLst/>
            </a:prstTxWarp>
            <a:noAutofit/>
          </a:bodyPr>
          <a:lstStyle/>
          <a:p>
            <a:pPr algn="ctr">
              <a:defRPr/>
            </a:pPr>
            <a:r>
              <a:rPr lang="ko-KR" altLang="en-US" sz="90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rPr>
              <a:t>Chatbots</a:t>
            </a:r>
            <a:endParaRPr lang="en-US" altLang="ko-KR" sz="900"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a:p>
            <a:pPr algn="ctr">
              <a:defRPr/>
            </a:pPr>
            <a:r>
              <a:rPr lang="ko-KR" altLang="en-US" sz="90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rPr>
              <a:t>Branching</a:t>
            </a:r>
            <a:endParaRPr lang="ko-KR" altLang="en-US" sz="900"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193" name="직사각형 192">
            <a:extLst>
              <a:ext uri="{FF2B5EF4-FFF2-40B4-BE49-F238E27FC236}">
                <a16:creationId xmlns:a16="http://schemas.microsoft.com/office/drawing/2014/main" xmlns:p14="http://schemas.microsoft.com/office/powerpoint/2010/main" xmlns:a14="http://schemas.microsoft.com/office/drawing/2010/main" xmlns="" id="{D10F99F8-65FF-4DC6-8CA9-16B857B51FF1}"/>
              </a:ext>
            </a:extLst>
          </p:cNvPr>
          <p:cNvSpPr/>
          <p:nvPr/>
        </p:nvSpPr>
        <p:spPr>
          <a:xfrm>
            <a:off x="8424835" y="1973171"/>
            <a:ext cx="164874" cy="36683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defRPr/>
            </a:pPr>
            <a:r>
              <a:rPr lang="ko-KR" altLang="en-US" sz="900"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rPr>
              <a:t>Gateways</a:t>
            </a:r>
          </a:p>
        </p:txBody>
      </p:sp>
      <p:sp>
        <p:nvSpPr>
          <p:cNvPr id="194" name="직사각형 193">
            <a:extLst>
              <a:ext uri="{FF2B5EF4-FFF2-40B4-BE49-F238E27FC236}">
                <a16:creationId xmlns:a16="http://schemas.microsoft.com/office/drawing/2014/main" xmlns:p14="http://schemas.microsoft.com/office/powerpoint/2010/main" xmlns:a14="http://schemas.microsoft.com/office/drawing/2010/main" xmlns="" id="{E613C099-FD03-4B53-B46F-24234C93AA2C}"/>
              </a:ext>
            </a:extLst>
          </p:cNvPr>
          <p:cNvSpPr>
            <a:spLocks noChangeArrowheads="1"/>
          </p:cNvSpPr>
          <p:nvPr/>
        </p:nvSpPr>
        <p:spPr bwMode="auto">
          <a:xfrm rot="16200000">
            <a:off x="9372040" y="1889911"/>
            <a:ext cx="379490" cy="703228"/>
          </a:xfrm>
          <a:prstGeom prst="rect">
            <a:avLst/>
          </a:prstGeom>
          <a:solidFill>
            <a:srgbClr val="A6A6A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195" name="직사각형 68">
            <a:extLst>
              <a:ext uri="{FF2B5EF4-FFF2-40B4-BE49-F238E27FC236}">
                <a16:creationId xmlns:a16="http://schemas.microsoft.com/office/drawing/2014/main" xmlns:p14="http://schemas.microsoft.com/office/powerpoint/2010/main" xmlns:a14="http://schemas.microsoft.com/office/drawing/2010/main" xmlns="" id="{E613C099-FD03-4B53-B46F-24234C93AA2C}"/>
              </a:ext>
            </a:extLst>
          </p:cNvPr>
          <p:cNvSpPr>
            <a:spLocks noChangeArrowheads="1"/>
          </p:cNvSpPr>
          <p:nvPr/>
        </p:nvSpPr>
        <p:spPr bwMode="auto">
          <a:xfrm rot="16200000">
            <a:off x="9330944" y="2883774"/>
            <a:ext cx="379490" cy="621034"/>
          </a:xfrm>
          <a:prstGeom prst="rect">
            <a:avLst/>
          </a:prstGeom>
          <a:solidFill>
            <a:schemeClr val="bg1">
              <a:lumMod val="6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196" name="직사각형 68">
            <a:extLst>
              <a:ext uri="{FF2B5EF4-FFF2-40B4-BE49-F238E27FC236}">
                <a16:creationId xmlns:a16="http://schemas.microsoft.com/office/drawing/2014/main" xmlns:p14="http://schemas.microsoft.com/office/powerpoint/2010/main" xmlns:a14="http://schemas.microsoft.com/office/drawing/2010/main" xmlns="" id="{E613C099-FD03-4B53-B46F-24234C93AA2C}"/>
              </a:ext>
            </a:extLst>
          </p:cNvPr>
          <p:cNvSpPr>
            <a:spLocks noChangeArrowheads="1"/>
          </p:cNvSpPr>
          <p:nvPr/>
        </p:nvSpPr>
        <p:spPr bwMode="auto">
          <a:xfrm rot="16200000">
            <a:off x="9372042" y="3252124"/>
            <a:ext cx="379490" cy="703230"/>
          </a:xfrm>
          <a:prstGeom prst="rect">
            <a:avLst/>
          </a:prstGeom>
          <a:solidFill>
            <a:schemeClr val="bg1">
              <a:lumMod val="6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197" name="직사각형 68">
            <a:extLst>
              <a:ext uri="{FF2B5EF4-FFF2-40B4-BE49-F238E27FC236}">
                <a16:creationId xmlns:a16="http://schemas.microsoft.com/office/drawing/2014/main" xmlns:p14="http://schemas.microsoft.com/office/powerpoint/2010/main" xmlns:a14="http://schemas.microsoft.com/office/drawing/2010/main" xmlns="" id="{E613C099-FD03-4B53-B46F-24234C93AA2C}"/>
              </a:ext>
            </a:extLst>
          </p:cNvPr>
          <p:cNvSpPr>
            <a:spLocks noChangeArrowheads="1"/>
          </p:cNvSpPr>
          <p:nvPr/>
        </p:nvSpPr>
        <p:spPr bwMode="auto">
          <a:xfrm rot="16200000">
            <a:off x="9372039" y="3661571"/>
            <a:ext cx="379490" cy="703229"/>
          </a:xfrm>
          <a:prstGeom prst="rect">
            <a:avLst/>
          </a:prstGeom>
          <a:solidFill>
            <a:schemeClr val="bg1">
              <a:lumMod val="6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nvGrpSpPr>
          <p:cNvPr id="198" name="그룹 197"/>
          <p:cNvGrpSpPr/>
          <p:nvPr/>
        </p:nvGrpSpPr>
        <p:grpSpPr>
          <a:xfrm>
            <a:off x="9157250" y="4403276"/>
            <a:ext cx="96177" cy="289854"/>
            <a:chOff x="10139205" y="2191020"/>
            <a:chExt cx="148820" cy="301318"/>
          </a:xfrm>
          <a:solidFill>
            <a:srgbClr val="A6A6A6"/>
          </a:solidFill>
        </p:grpSpPr>
        <p:sp>
          <p:nvSpPr>
            <p:cNvPr id="199" name="직사각형 68">
              <a:extLst>
                <a:ext uri="{FF2B5EF4-FFF2-40B4-BE49-F238E27FC236}">
                  <a16:creationId xmlns:a16="http://schemas.microsoft.com/office/drawing/2014/main" xmlns:p14="http://schemas.microsoft.com/office/powerpoint/2010/main" xmlns:a14="http://schemas.microsoft.com/office/drawing/2010/main" xmlns="" id="{1955C3C0-B314-4864-AC17-9049C320AE74}"/>
                </a:ext>
              </a:extLst>
            </p:cNvPr>
            <p:cNvSpPr>
              <a:spLocks noChangeArrowheads="1"/>
            </p:cNvSpPr>
            <p:nvPr/>
          </p:nvSpPr>
          <p:spPr bwMode="auto">
            <a:xfrm rot="16200000">
              <a:off x="10181315" y="2385629"/>
              <a:ext cx="64601"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00" name="직사각형 71">
              <a:extLst>
                <a:ext uri="{FF2B5EF4-FFF2-40B4-BE49-F238E27FC236}">
                  <a16:creationId xmlns:a16="http://schemas.microsoft.com/office/drawing/2014/main" xmlns:p14="http://schemas.microsoft.com/office/powerpoint/2010/main" xmlns:a14="http://schemas.microsoft.com/office/drawing/2010/main" xmlns="" id="{99569E90-0DBC-483C-A683-2AC1ED69BBB9}"/>
                </a:ext>
              </a:extLst>
            </p:cNvPr>
            <p:cNvSpPr>
              <a:spLocks noChangeArrowheads="1"/>
            </p:cNvSpPr>
            <p:nvPr/>
          </p:nvSpPr>
          <p:spPr bwMode="auto">
            <a:xfrm rot="16200000">
              <a:off x="10182291" y="2266782"/>
              <a:ext cx="62648"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01" name="직사각형 74">
              <a:extLst>
                <a:ext uri="{FF2B5EF4-FFF2-40B4-BE49-F238E27FC236}">
                  <a16:creationId xmlns:a16="http://schemas.microsoft.com/office/drawing/2014/main" xmlns:p14="http://schemas.microsoft.com/office/powerpoint/2010/main" xmlns:a14="http://schemas.microsoft.com/office/drawing/2010/main" xmlns="" id="{2D08ECCA-321B-44D2-BFAE-1A0A420ADE60}"/>
                </a:ext>
              </a:extLst>
            </p:cNvPr>
            <p:cNvSpPr>
              <a:spLocks noChangeArrowheads="1"/>
            </p:cNvSpPr>
            <p:nvPr/>
          </p:nvSpPr>
          <p:spPr bwMode="auto">
            <a:xfrm rot="16200000">
              <a:off x="10181801" y="2148424"/>
              <a:ext cx="63626"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sp>
        <p:nvSpPr>
          <p:cNvPr id="202" name="직사각형 201">
            <a:extLst>
              <a:ext uri="{FF2B5EF4-FFF2-40B4-BE49-F238E27FC236}">
                <a16:creationId xmlns:a16="http://schemas.microsoft.com/office/drawing/2014/main" xmlns:p14="http://schemas.microsoft.com/office/powerpoint/2010/main" xmlns:a14="http://schemas.microsoft.com/office/drawing/2010/main" xmlns="" id="{E613C099-FD03-4B53-B46F-24234C93AA2C}"/>
              </a:ext>
            </a:extLst>
          </p:cNvPr>
          <p:cNvSpPr>
            <a:spLocks noChangeArrowheads="1"/>
          </p:cNvSpPr>
          <p:nvPr/>
        </p:nvSpPr>
        <p:spPr bwMode="auto">
          <a:xfrm rot="16200000">
            <a:off x="9372040" y="4196586"/>
            <a:ext cx="379490" cy="703233"/>
          </a:xfrm>
          <a:prstGeom prst="rect">
            <a:avLst/>
          </a:prstGeom>
          <a:solidFill>
            <a:srgbClr val="A6A6A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nvGrpSpPr>
          <p:cNvPr id="203" name="그룹 202"/>
          <p:cNvGrpSpPr/>
          <p:nvPr/>
        </p:nvGrpSpPr>
        <p:grpSpPr>
          <a:xfrm>
            <a:off x="9157250" y="4812723"/>
            <a:ext cx="96177" cy="289854"/>
            <a:chOff x="10139205" y="2191020"/>
            <a:chExt cx="148820" cy="301318"/>
          </a:xfrm>
          <a:solidFill>
            <a:srgbClr val="A6A6A6"/>
          </a:solidFill>
        </p:grpSpPr>
        <p:sp>
          <p:nvSpPr>
            <p:cNvPr id="204" name="직사각형 68">
              <a:extLst>
                <a:ext uri="{FF2B5EF4-FFF2-40B4-BE49-F238E27FC236}">
                  <a16:creationId xmlns:a16="http://schemas.microsoft.com/office/drawing/2014/main" xmlns:p14="http://schemas.microsoft.com/office/powerpoint/2010/main" xmlns:a14="http://schemas.microsoft.com/office/drawing/2010/main" xmlns="" id="{1955C3C0-B314-4864-AC17-9049C320AE74}"/>
                </a:ext>
              </a:extLst>
            </p:cNvPr>
            <p:cNvSpPr>
              <a:spLocks noChangeArrowheads="1"/>
            </p:cNvSpPr>
            <p:nvPr/>
          </p:nvSpPr>
          <p:spPr bwMode="auto">
            <a:xfrm rot="16200000">
              <a:off x="10181315" y="2385629"/>
              <a:ext cx="64601"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05" name="직사각형 71">
              <a:extLst>
                <a:ext uri="{FF2B5EF4-FFF2-40B4-BE49-F238E27FC236}">
                  <a16:creationId xmlns:a16="http://schemas.microsoft.com/office/drawing/2014/main" xmlns:p14="http://schemas.microsoft.com/office/powerpoint/2010/main" xmlns:a14="http://schemas.microsoft.com/office/drawing/2010/main" xmlns="" id="{99569E90-0DBC-483C-A683-2AC1ED69BBB9}"/>
                </a:ext>
              </a:extLst>
            </p:cNvPr>
            <p:cNvSpPr>
              <a:spLocks noChangeArrowheads="1"/>
            </p:cNvSpPr>
            <p:nvPr/>
          </p:nvSpPr>
          <p:spPr bwMode="auto">
            <a:xfrm rot="16200000">
              <a:off x="10182291" y="2266782"/>
              <a:ext cx="62648"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06" name="직사각형 205">
              <a:extLst>
                <a:ext uri="{FF2B5EF4-FFF2-40B4-BE49-F238E27FC236}">
                  <a16:creationId xmlns:a16="http://schemas.microsoft.com/office/drawing/2014/main" xmlns:p14="http://schemas.microsoft.com/office/powerpoint/2010/main" xmlns:a14="http://schemas.microsoft.com/office/drawing/2010/main" xmlns="" id="{2D08ECCA-321B-44D2-BFAE-1A0A420ADE60}"/>
                </a:ext>
              </a:extLst>
            </p:cNvPr>
            <p:cNvSpPr>
              <a:spLocks noChangeArrowheads="1"/>
            </p:cNvSpPr>
            <p:nvPr/>
          </p:nvSpPr>
          <p:spPr bwMode="auto">
            <a:xfrm rot="16200000">
              <a:off x="10181801" y="2148424"/>
              <a:ext cx="63626"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sp>
        <p:nvSpPr>
          <p:cNvPr id="207" name="직사각형 68">
            <a:extLst>
              <a:ext uri="{FF2B5EF4-FFF2-40B4-BE49-F238E27FC236}">
                <a16:creationId xmlns:a16="http://schemas.microsoft.com/office/drawing/2014/main" xmlns:p14="http://schemas.microsoft.com/office/powerpoint/2010/main" xmlns:a14="http://schemas.microsoft.com/office/drawing/2010/main" xmlns="" id="{E613C099-FD03-4B53-B46F-24234C93AA2C}"/>
              </a:ext>
            </a:extLst>
          </p:cNvPr>
          <p:cNvSpPr>
            <a:spLocks noChangeArrowheads="1"/>
          </p:cNvSpPr>
          <p:nvPr/>
        </p:nvSpPr>
        <p:spPr bwMode="auto">
          <a:xfrm rot="16200000">
            <a:off x="9372040" y="4606032"/>
            <a:ext cx="379490" cy="703234"/>
          </a:xfrm>
          <a:prstGeom prst="rect">
            <a:avLst/>
          </a:prstGeom>
          <a:solidFill>
            <a:srgbClr val="A6A6A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nvGrpSpPr>
          <p:cNvPr id="208" name="그룹 207"/>
          <p:cNvGrpSpPr/>
          <p:nvPr/>
        </p:nvGrpSpPr>
        <p:grpSpPr>
          <a:xfrm>
            <a:off x="9157250" y="5222170"/>
            <a:ext cx="96177" cy="289854"/>
            <a:chOff x="10139205" y="2191020"/>
            <a:chExt cx="148820" cy="301318"/>
          </a:xfrm>
          <a:solidFill>
            <a:srgbClr val="A6A6A6"/>
          </a:solidFill>
        </p:grpSpPr>
        <p:sp>
          <p:nvSpPr>
            <p:cNvPr id="209" name="직사각형 68">
              <a:extLst>
                <a:ext uri="{FF2B5EF4-FFF2-40B4-BE49-F238E27FC236}">
                  <a16:creationId xmlns:a16="http://schemas.microsoft.com/office/drawing/2014/main" xmlns:p14="http://schemas.microsoft.com/office/powerpoint/2010/main" xmlns:a14="http://schemas.microsoft.com/office/drawing/2010/main" xmlns="" id="{1955C3C0-B314-4864-AC17-9049C320AE74}"/>
                </a:ext>
              </a:extLst>
            </p:cNvPr>
            <p:cNvSpPr>
              <a:spLocks noChangeArrowheads="1"/>
            </p:cNvSpPr>
            <p:nvPr/>
          </p:nvSpPr>
          <p:spPr bwMode="auto">
            <a:xfrm rot="16200000">
              <a:off x="10181315" y="2385629"/>
              <a:ext cx="64601"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10" name="직사각형 71">
              <a:extLst>
                <a:ext uri="{FF2B5EF4-FFF2-40B4-BE49-F238E27FC236}">
                  <a16:creationId xmlns:a16="http://schemas.microsoft.com/office/drawing/2014/main" xmlns:p14="http://schemas.microsoft.com/office/powerpoint/2010/main" xmlns:a14="http://schemas.microsoft.com/office/drawing/2010/main" xmlns="" id="{99569E90-0DBC-483C-A683-2AC1ED69BBB9}"/>
                </a:ext>
              </a:extLst>
            </p:cNvPr>
            <p:cNvSpPr>
              <a:spLocks noChangeArrowheads="1"/>
            </p:cNvSpPr>
            <p:nvPr/>
          </p:nvSpPr>
          <p:spPr bwMode="auto">
            <a:xfrm rot="16200000">
              <a:off x="10182291" y="2266782"/>
              <a:ext cx="62648"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11" name="직사각형 74">
              <a:extLst>
                <a:ext uri="{FF2B5EF4-FFF2-40B4-BE49-F238E27FC236}">
                  <a16:creationId xmlns:a16="http://schemas.microsoft.com/office/drawing/2014/main" xmlns:p14="http://schemas.microsoft.com/office/powerpoint/2010/main" xmlns:a14="http://schemas.microsoft.com/office/drawing/2010/main" xmlns="" id="{2D08ECCA-321B-44D2-BFAE-1A0A420ADE60}"/>
                </a:ext>
              </a:extLst>
            </p:cNvPr>
            <p:cNvSpPr>
              <a:spLocks noChangeArrowheads="1"/>
            </p:cNvSpPr>
            <p:nvPr/>
          </p:nvSpPr>
          <p:spPr bwMode="auto">
            <a:xfrm rot="16200000">
              <a:off x="10181801" y="2148424"/>
              <a:ext cx="63626"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sp>
        <p:nvSpPr>
          <p:cNvPr id="212" name="직사각형 68">
            <a:extLst>
              <a:ext uri="{FF2B5EF4-FFF2-40B4-BE49-F238E27FC236}">
                <a16:creationId xmlns:a16="http://schemas.microsoft.com/office/drawing/2014/main" xmlns:p14="http://schemas.microsoft.com/office/powerpoint/2010/main" xmlns:a14="http://schemas.microsoft.com/office/drawing/2010/main" xmlns="" id="{E613C099-FD03-4B53-B46F-24234C93AA2C}"/>
              </a:ext>
            </a:extLst>
          </p:cNvPr>
          <p:cNvSpPr>
            <a:spLocks noChangeArrowheads="1"/>
          </p:cNvSpPr>
          <p:nvPr/>
        </p:nvSpPr>
        <p:spPr bwMode="auto">
          <a:xfrm rot="16200000">
            <a:off x="9372043" y="5015480"/>
            <a:ext cx="379490" cy="703235"/>
          </a:xfrm>
          <a:prstGeom prst="rect">
            <a:avLst/>
          </a:prstGeom>
          <a:solidFill>
            <a:srgbClr val="A6A6A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nvGrpSpPr>
          <p:cNvPr id="213" name="그룹 212"/>
          <p:cNvGrpSpPr/>
          <p:nvPr/>
        </p:nvGrpSpPr>
        <p:grpSpPr>
          <a:xfrm>
            <a:off x="9157250" y="3048985"/>
            <a:ext cx="96177" cy="289854"/>
            <a:chOff x="10139205" y="2191020"/>
            <a:chExt cx="148820" cy="301318"/>
          </a:xfrm>
          <a:solidFill>
            <a:srgbClr val="A6A6A6"/>
          </a:solidFill>
        </p:grpSpPr>
        <p:sp>
          <p:nvSpPr>
            <p:cNvPr id="214" name="직사각형 68">
              <a:extLst>
                <a:ext uri="{FF2B5EF4-FFF2-40B4-BE49-F238E27FC236}">
                  <a16:creationId xmlns:a16="http://schemas.microsoft.com/office/drawing/2014/main" xmlns:p14="http://schemas.microsoft.com/office/powerpoint/2010/main" xmlns:a14="http://schemas.microsoft.com/office/drawing/2010/main" xmlns="" id="{1955C3C0-B314-4864-AC17-9049C320AE74}"/>
                </a:ext>
              </a:extLst>
            </p:cNvPr>
            <p:cNvSpPr>
              <a:spLocks noChangeArrowheads="1"/>
            </p:cNvSpPr>
            <p:nvPr/>
          </p:nvSpPr>
          <p:spPr bwMode="auto">
            <a:xfrm rot="16200000">
              <a:off x="10181315" y="2385629"/>
              <a:ext cx="64601"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15" name="직사각형 71">
              <a:extLst>
                <a:ext uri="{FF2B5EF4-FFF2-40B4-BE49-F238E27FC236}">
                  <a16:creationId xmlns:a16="http://schemas.microsoft.com/office/drawing/2014/main" xmlns:p14="http://schemas.microsoft.com/office/powerpoint/2010/main" xmlns:a14="http://schemas.microsoft.com/office/drawing/2010/main" xmlns="" id="{99569E90-0DBC-483C-A683-2AC1ED69BBB9}"/>
                </a:ext>
              </a:extLst>
            </p:cNvPr>
            <p:cNvSpPr>
              <a:spLocks noChangeArrowheads="1"/>
            </p:cNvSpPr>
            <p:nvPr/>
          </p:nvSpPr>
          <p:spPr bwMode="auto">
            <a:xfrm rot="16200000">
              <a:off x="10182291" y="2266782"/>
              <a:ext cx="62648"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16" name="직사각형 74">
              <a:extLst>
                <a:ext uri="{FF2B5EF4-FFF2-40B4-BE49-F238E27FC236}">
                  <a16:creationId xmlns:a16="http://schemas.microsoft.com/office/drawing/2014/main" xmlns:p14="http://schemas.microsoft.com/office/powerpoint/2010/main" xmlns:a14="http://schemas.microsoft.com/office/drawing/2010/main" xmlns="" id="{2D08ECCA-321B-44D2-BFAE-1A0A420ADE60}"/>
                </a:ext>
              </a:extLst>
            </p:cNvPr>
            <p:cNvSpPr>
              <a:spLocks noChangeArrowheads="1"/>
            </p:cNvSpPr>
            <p:nvPr/>
          </p:nvSpPr>
          <p:spPr bwMode="auto">
            <a:xfrm rot="16200000">
              <a:off x="10181801" y="2148424"/>
              <a:ext cx="63626"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sp>
        <p:nvSpPr>
          <p:cNvPr id="217" name="직사각형 216">
            <a:extLst>
              <a:ext uri="{FF2B5EF4-FFF2-40B4-BE49-F238E27FC236}">
                <a16:creationId xmlns:a16="http://schemas.microsoft.com/office/drawing/2014/main" xmlns:p14="http://schemas.microsoft.com/office/powerpoint/2010/main" xmlns:a14="http://schemas.microsoft.com/office/drawing/2010/main" xmlns="" id="{E613C099-FD03-4B53-B46F-24234C93AA2C}"/>
              </a:ext>
            </a:extLst>
          </p:cNvPr>
          <p:cNvSpPr>
            <a:spLocks noChangeArrowheads="1"/>
          </p:cNvSpPr>
          <p:nvPr/>
        </p:nvSpPr>
        <p:spPr bwMode="auto">
          <a:xfrm rot="16200000">
            <a:off x="9372041" y="2842296"/>
            <a:ext cx="379490" cy="703231"/>
          </a:xfrm>
          <a:prstGeom prst="rect">
            <a:avLst/>
          </a:prstGeom>
          <a:solidFill>
            <a:srgbClr val="A6A6A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nvGrpSpPr>
          <p:cNvPr id="218" name="그룹 217"/>
          <p:cNvGrpSpPr/>
          <p:nvPr/>
        </p:nvGrpSpPr>
        <p:grpSpPr>
          <a:xfrm>
            <a:off x="9157250" y="3458432"/>
            <a:ext cx="96177" cy="289854"/>
            <a:chOff x="10139205" y="2191020"/>
            <a:chExt cx="148820" cy="301318"/>
          </a:xfrm>
          <a:solidFill>
            <a:srgbClr val="A6A6A6"/>
          </a:solidFill>
        </p:grpSpPr>
        <p:sp>
          <p:nvSpPr>
            <p:cNvPr id="219" name="직사각형 68">
              <a:extLst>
                <a:ext uri="{FF2B5EF4-FFF2-40B4-BE49-F238E27FC236}">
                  <a16:creationId xmlns:a16="http://schemas.microsoft.com/office/drawing/2014/main" xmlns:p14="http://schemas.microsoft.com/office/powerpoint/2010/main" xmlns:a14="http://schemas.microsoft.com/office/drawing/2010/main" xmlns="" id="{1955C3C0-B314-4864-AC17-9049C320AE74}"/>
                </a:ext>
              </a:extLst>
            </p:cNvPr>
            <p:cNvSpPr>
              <a:spLocks noChangeArrowheads="1"/>
            </p:cNvSpPr>
            <p:nvPr/>
          </p:nvSpPr>
          <p:spPr bwMode="auto">
            <a:xfrm rot="16200000">
              <a:off x="10181315" y="2385629"/>
              <a:ext cx="64601"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20" name="직사각형 71">
              <a:extLst>
                <a:ext uri="{FF2B5EF4-FFF2-40B4-BE49-F238E27FC236}">
                  <a16:creationId xmlns:a16="http://schemas.microsoft.com/office/drawing/2014/main" xmlns:p14="http://schemas.microsoft.com/office/powerpoint/2010/main" xmlns:a14="http://schemas.microsoft.com/office/drawing/2010/main" xmlns="" id="{99569E90-0DBC-483C-A683-2AC1ED69BBB9}"/>
                </a:ext>
              </a:extLst>
            </p:cNvPr>
            <p:cNvSpPr>
              <a:spLocks noChangeArrowheads="1"/>
            </p:cNvSpPr>
            <p:nvPr/>
          </p:nvSpPr>
          <p:spPr bwMode="auto">
            <a:xfrm rot="16200000">
              <a:off x="10182291" y="2266782"/>
              <a:ext cx="62648"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21" name="직사각형 220">
              <a:extLst>
                <a:ext uri="{FF2B5EF4-FFF2-40B4-BE49-F238E27FC236}">
                  <a16:creationId xmlns:a16="http://schemas.microsoft.com/office/drawing/2014/main" xmlns:p14="http://schemas.microsoft.com/office/powerpoint/2010/main" xmlns:a14="http://schemas.microsoft.com/office/drawing/2010/main" xmlns="" id="{2D08ECCA-321B-44D2-BFAE-1A0A420ADE60}"/>
                </a:ext>
              </a:extLst>
            </p:cNvPr>
            <p:cNvSpPr>
              <a:spLocks noChangeArrowheads="1"/>
            </p:cNvSpPr>
            <p:nvPr/>
          </p:nvSpPr>
          <p:spPr bwMode="auto">
            <a:xfrm rot="16200000">
              <a:off x="10181801" y="2148424"/>
              <a:ext cx="63626"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grpSp>
        <p:nvGrpSpPr>
          <p:cNvPr id="222" name="그룹 221"/>
          <p:cNvGrpSpPr/>
          <p:nvPr/>
        </p:nvGrpSpPr>
        <p:grpSpPr>
          <a:xfrm>
            <a:off x="9157250" y="3867879"/>
            <a:ext cx="96177" cy="289854"/>
            <a:chOff x="10139205" y="2191020"/>
            <a:chExt cx="148820" cy="301318"/>
          </a:xfrm>
          <a:solidFill>
            <a:srgbClr val="A6A6A6"/>
          </a:solidFill>
        </p:grpSpPr>
        <p:sp>
          <p:nvSpPr>
            <p:cNvPr id="223" name="직사각형 68">
              <a:extLst>
                <a:ext uri="{FF2B5EF4-FFF2-40B4-BE49-F238E27FC236}">
                  <a16:creationId xmlns:a16="http://schemas.microsoft.com/office/drawing/2014/main" xmlns:p14="http://schemas.microsoft.com/office/powerpoint/2010/main" xmlns:a14="http://schemas.microsoft.com/office/drawing/2010/main" xmlns="" id="{1955C3C0-B314-4864-AC17-9049C320AE74}"/>
                </a:ext>
              </a:extLst>
            </p:cNvPr>
            <p:cNvSpPr>
              <a:spLocks noChangeArrowheads="1"/>
            </p:cNvSpPr>
            <p:nvPr/>
          </p:nvSpPr>
          <p:spPr bwMode="auto">
            <a:xfrm rot="16200000">
              <a:off x="10181315" y="2385629"/>
              <a:ext cx="64601"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24" name="직사각형 71">
              <a:extLst>
                <a:ext uri="{FF2B5EF4-FFF2-40B4-BE49-F238E27FC236}">
                  <a16:creationId xmlns:a16="http://schemas.microsoft.com/office/drawing/2014/main" xmlns:p14="http://schemas.microsoft.com/office/powerpoint/2010/main" xmlns:a14="http://schemas.microsoft.com/office/drawing/2010/main" xmlns="" id="{99569E90-0DBC-483C-A683-2AC1ED69BBB9}"/>
                </a:ext>
              </a:extLst>
            </p:cNvPr>
            <p:cNvSpPr>
              <a:spLocks noChangeArrowheads="1"/>
            </p:cNvSpPr>
            <p:nvPr/>
          </p:nvSpPr>
          <p:spPr bwMode="auto">
            <a:xfrm rot="16200000">
              <a:off x="10182291" y="2266782"/>
              <a:ext cx="62648"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25" name="직사각형 74">
              <a:extLst>
                <a:ext uri="{FF2B5EF4-FFF2-40B4-BE49-F238E27FC236}">
                  <a16:creationId xmlns:a16="http://schemas.microsoft.com/office/drawing/2014/main" xmlns:p14="http://schemas.microsoft.com/office/powerpoint/2010/main" xmlns:a14="http://schemas.microsoft.com/office/drawing/2010/main" xmlns="" id="{2D08ECCA-321B-44D2-BFAE-1A0A420ADE60}"/>
                </a:ext>
              </a:extLst>
            </p:cNvPr>
            <p:cNvSpPr>
              <a:spLocks noChangeArrowheads="1"/>
            </p:cNvSpPr>
            <p:nvPr/>
          </p:nvSpPr>
          <p:spPr bwMode="auto">
            <a:xfrm rot="16200000">
              <a:off x="10181801" y="2148424"/>
              <a:ext cx="63626"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grpSp>
        <p:nvGrpSpPr>
          <p:cNvPr id="226" name="그룹 225"/>
          <p:cNvGrpSpPr/>
          <p:nvPr/>
        </p:nvGrpSpPr>
        <p:grpSpPr>
          <a:xfrm>
            <a:off x="9157250" y="2094700"/>
            <a:ext cx="96177" cy="289854"/>
            <a:chOff x="10139205" y="2191020"/>
            <a:chExt cx="148820" cy="301318"/>
          </a:xfrm>
          <a:solidFill>
            <a:srgbClr val="A6A6A6"/>
          </a:solidFill>
        </p:grpSpPr>
        <p:sp>
          <p:nvSpPr>
            <p:cNvPr id="227" name="직사각형 68">
              <a:extLst>
                <a:ext uri="{FF2B5EF4-FFF2-40B4-BE49-F238E27FC236}">
                  <a16:creationId xmlns:a16="http://schemas.microsoft.com/office/drawing/2014/main" xmlns:p14="http://schemas.microsoft.com/office/powerpoint/2010/main" xmlns:a14="http://schemas.microsoft.com/office/drawing/2010/main" xmlns="" id="{1955C3C0-B314-4864-AC17-9049C320AE74}"/>
                </a:ext>
              </a:extLst>
            </p:cNvPr>
            <p:cNvSpPr>
              <a:spLocks noChangeArrowheads="1"/>
            </p:cNvSpPr>
            <p:nvPr/>
          </p:nvSpPr>
          <p:spPr bwMode="auto">
            <a:xfrm rot="16200000">
              <a:off x="10181315" y="2385629"/>
              <a:ext cx="64601"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28" name="직사각형 71">
              <a:extLst>
                <a:ext uri="{FF2B5EF4-FFF2-40B4-BE49-F238E27FC236}">
                  <a16:creationId xmlns:a16="http://schemas.microsoft.com/office/drawing/2014/main" xmlns:p14="http://schemas.microsoft.com/office/powerpoint/2010/main" xmlns:a14="http://schemas.microsoft.com/office/drawing/2010/main" xmlns="" id="{99569E90-0DBC-483C-A683-2AC1ED69BBB9}"/>
                </a:ext>
              </a:extLst>
            </p:cNvPr>
            <p:cNvSpPr>
              <a:spLocks noChangeArrowheads="1"/>
            </p:cNvSpPr>
            <p:nvPr/>
          </p:nvSpPr>
          <p:spPr bwMode="auto">
            <a:xfrm rot="16200000">
              <a:off x="10182291" y="2266782"/>
              <a:ext cx="62648"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sp>
          <p:nvSpPr>
            <p:cNvPr id="229" name="직사각형 74">
              <a:extLst>
                <a:ext uri="{FF2B5EF4-FFF2-40B4-BE49-F238E27FC236}">
                  <a16:creationId xmlns:a16="http://schemas.microsoft.com/office/drawing/2014/main" xmlns:p14="http://schemas.microsoft.com/office/powerpoint/2010/main" xmlns:a14="http://schemas.microsoft.com/office/drawing/2010/main" xmlns="" id="{2D08ECCA-321B-44D2-BFAE-1A0A420ADE60}"/>
                </a:ext>
              </a:extLst>
            </p:cNvPr>
            <p:cNvSpPr>
              <a:spLocks noChangeArrowheads="1"/>
            </p:cNvSpPr>
            <p:nvPr/>
          </p:nvSpPr>
          <p:spPr bwMode="auto">
            <a:xfrm rot="16200000">
              <a:off x="10181801" y="2148424"/>
              <a:ext cx="63626" cy="148818"/>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ko-KR" altLang="ko-KR" sz="800" kern="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endParaRPr>
            </a:p>
          </p:txBody>
        </p:sp>
      </p:grpSp>
      <p:sp>
        <p:nvSpPr>
          <p:cNvPr id="230" name="직사각형 68">
            <a:extLst>
              <a:ext uri="{FF2B5EF4-FFF2-40B4-BE49-F238E27FC236}">
                <a16:creationId xmlns:a16="http://schemas.microsoft.com/office/drawing/2014/main" xmlns:p14="http://schemas.microsoft.com/office/powerpoint/2010/main" xmlns:a14="http://schemas.microsoft.com/office/drawing/2010/main" xmlns="" id="{A13D3F4E-E61B-47D3-BA48-624F91CF4394}"/>
              </a:ext>
            </a:extLst>
          </p:cNvPr>
          <p:cNvSpPr>
            <a:spLocks noChangeArrowheads="1"/>
          </p:cNvSpPr>
          <p:nvPr/>
        </p:nvSpPr>
        <p:spPr bwMode="auto">
          <a:xfrm>
            <a:off x="9260432" y="2099401"/>
            <a:ext cx="621624" cy="275974"/>
          </a:xfrm>
          <a:prstGeom prst="rect">
            <a:avLst/>
          </a:prstGeom>
          <a:solidFill>
            <a:srgbClr val="BBBBBB"/>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defRPr/>
            </a:pPr>
            <a:r>
              <a:rPr kumimoji="1" lang="ko-KR" altLang="en-US" sz="800" kern="0" spc="-57" dirty="0" smtClean="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rPr>
              <a:t>Civil Affairs</a:t>
            </a:r>
            <a:endParaRPr kumimoji="1" lang="en-US" altLang="ko-KR" sz="800" kern="0" spc="-57" dirty="0" smtClean="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a:p>
            <a:pPr>
              <a:defRPr/>
            </a:pPr>
            <a:r>
              <a:rPr kumimoji="1" lang="ko-KR" altLang="en-US" sz="800" kern="0" spc="-57" dirty="0" smtClean="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rPr>
              <a:t>Instructions</a:t>
            </a:r>
            <a:endParaRPr kumimoji="1" lang="en-US" altLang="ko-KR" sz="800" kern="0" spc="-57"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31" name="직사각형 68">
            <a:extLst>
              <a:ext uri="{FF2B5EF4-FFF2-40B4-BE49-F238E27FC236}">
                <a16:creationId xmlns:a16="http://schemas.microsoft.com/office/drawing/2014/main" xmlns:p14="http://schemas.microsoft.com/office/powerpoint/2010/main" xmlns:a14="http://schemas.microsoft.com/office/drawing/2010/main" xmlns="" id="{A13D3F4E-E61B-47D3-BA48-624F91CF4394}"/>
              </a:ext>
            </a:extLst>
          </p:cNvPr>
          <p:cNvSpPr>
            <a:spLocks noChangeArrowheads="1"/>
          </p:cNvSpPr>
          <p:nvPr/>
        </p:nvSpPr>
        <p:spPr bwMode="auto">
          <a:xfrm>
            <a:off x="9260431" y="3052167"/>
            <a:ext cx="601599" cy="275974"/>
          </a:xfrm>
          <a:prstGeom prst="rect">
            <a:avLst/>
          </a:prstGeom>
          <a:solidFill>
            <a:schemeClr val="bg1">
              <a:lumMod val="75000"/>
              <a:alpha val="8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defRPr/>
            </a:pPr>
            <a:r>
              <a:rPr kumimoji="1" lang="ko-KR" altLang="en-US" sz="800" kern="0" spc="-57" dirty="0" smtClean="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rPr>
              <a:t>Criminal Investigations</a:t>
            </a:r>
            <a:endParaRPr kumimoji="1" lang="ko-KR" altLang="ko-KR" sz="800" kern="0" spc="-57"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32" name="직사각형 68">
            <a:extLst>
              <a:ext uri="{FF2B5EF4-FFF2-40B4-BE49-F238E27FC236}">
                <a16:creationId xmlns:a16="http://schemas.microsoft.com/office/drawing/2014/main" xmlns:p14="http://schemas.microsoft.com/office/powerpoint/2010/main" xmlns:a14="http://schemas.microsoft.com/office/drawing/2010/main" xmlns="" id="{A13D3F4E-E61B-47D3-BA48-624F91CF4394}"/>
              </a:ext>
            </a:extLst>
          </p:cNvPr>
          <p:cNvSpPr>
            <a:spLocks noChangeArrowheads="1"/>
          </p:cNvSpPr>
          <p:nvPr/>
        </p:nvSpPr>
        <p:spPr bwMode="auto">
          <a:xfrm>
            <a:off x="9262175" y="3461615"/>
            <a:ext cx="599855" cy="275974"/>
          </a:xfrm>
          <a:prstGeom prst="rect">
            <a:avLst/>
          </a:prstGeom>
          <a:solidFill>
            <a:schemeClr val="bg1">
              <a:lumMod val="75000"/>
              <a:alpha val="8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defRPr/>
            </a:pPr>
            <a:r>
              <a:rPr kumimoji="1" lang="ko-KR" altLang="en-US" sz="800" kern="0" spc="-57" dirty="0" smtClean="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rPr>
              <a:t>E-customs clearance</a:t>
            </a:r>
            <a:endParaRPr kumimoji="1" lang="ko-KR" altLang="ko-KR" sz="800" kern="0" spc="-57"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33" name="직사각형 68">
            <a:extLst>
              <a:ext uri="{FF2B5EF4-FFF2-40B4-BE49-F238E27FC236}">
                <a16:creationId xmlns:a16="http://schemas.microsoft.com/office/drawing/2014/main" xmlns:p14="http://schemas.microsoft.com/office/powerpoint/2010/main" xmlns:a14="http://schemas.microsoft.com/office/drawing/2010/main" xmlns="" id="{A13D3F4E-E61B-47D3-BA48-624F91CF4394}"/>
              </a:ext>
            </a:extLst>
          </p:cNvPr>
          <p:cNvSpPr>
            <a:spLocks noChangeArrowheads="1"/>
          </p:cNvSpPr>
          <p:nvPr/>
        </p:nvSpPr>
        <p:spPr bwMode="auto">
          <a:xfrm>
            <a:off x="9260429" y="3871062"/>
            <a:ext cx="601601" cy="275974"/>
          </a:xfrm>
          <a:prstGeom prst="rect">
            <a:avLst/>
          </a:prstGeom>
          <a:solidFill>
            <a:schemeClr val="bg1">
              <a:lumMod val="75000"/>
              <a:alpha val="8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defRPr/>
            </a:pPr>
            <a:r>
              <a:rPr kumimoji="1" lang="ko-KR" altLang="en-US" sz="800" kern="0" spc="-150" dirty="0" smtClean="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rPr>
              <a:t>North Korean Refugee Resettlement Assistance</a:t>
            </a:r>
            <a:endParaRPr kumimoji="1" lang="ko-KR" altLang="ko-KR" sz="800" kern="0" spc="-150"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34" name="직사각형 68">
            <a:extLst>
              <a:ext uri="{FF2B5EF4-FFF2-40B4-BE49-F238E27FC236}">
                <a16:creationId xmlns:a16="http://schemas.microsoft.com/office/drawing/2014/main" xmlns:p14="http://schemas.microsoft.com/office/powerpoint/2010/main" xmlns:a14="http://schemas.microsoft.com/office/drawing/2010/main" xmlns="" id="{A13D3F4E-E61B-47D3-BA48-624F91CF4394}"/>
              </a:ext>
            </a:extLst>
          </p:cNvPr>
          <p:cNvSpPr>
            <a:spLocks noChangeArrowheads="1"/>
          </p:cNvSpPr>
          <p:nvPr/>
        </p:nvSpPr>
        <p:spPr bwMode="auto">
          <a:xfrm>
            <a:off x="9254817" y="4406081"/>
            <a:ext cx="607214" cy="275974"/>
          </a:xfrm>
          <a:prstGeom prst="rect">
            <a:avLst/>
          </a:prstGeom>
          <a:solidFill>
            <a:srgbClr val="BBBBBB"/>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defRPr/>
            </a:pPr>
            <a:r>
              <a:rPr kumimoji="1" lang="ko-KR" altLang="en-US" sz="800" kern="0" spc="-57" dirty="0" smtClean="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rPr>
              <a:t>Consular complaints</a:t>
            </a:r>
            <a:endParaRPr kumimoji="1" lang="ko-KR" altLang="en-US" sz="800" kern="0" spc="-57"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35" name="직사각형 68">
            <a:extLst>
              <a:ext uri="{FF2B5EF4-FFF2-40B4-BE49-F238E27FC236}">
                <a16:creationId xmlns:a16="http://schemas.microsoft.com/office/drawing/2014/main" xmlns:p14="http://schemas.microsoft.com/office/powerpoint/2010/main" xmlns:a14="http://schemas.microsoft.com/office/drawing/2010/main" xmlns="" id="{A13D3F4E-E61B-47D3-BA48-624F91CF4394}"/>
              </a:ext>
            </a:extLst>
          </p:cNvPr>
          <p:cNvSpPr>
            <a:spLocks noChangeArrowheads="1"/>
          </p:cNvSpPr>
          <p:nvPr/>
        </p:nvSpPr>
        <p:spPr bwMode="auto">
          <a:xfrm>
            <a:off x="9254817" y="4815528"/>
            <a:ext cx="607214" cy="275974"/>
          </a:xfrm>
          <a:prstGeom prst="rect">
            <a:avLst/>
          </a:prstGeom>
          <a:solidFill>
            <a:srgbClr val="BBBBBB"/>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defRPr/>
            </a:pPr>
            <a:r>
              <a:rPr kumimoji="1" lang="ko-KR" altLang="en-US" sz="800" kern="0" spc="-57" dirty="0" smtClean="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rPr>
              <a:t>Intellectual property</a:t>
            </a:r>
            <a:endParaRPr kumimoji="1" lang="ko-KR" altLang="ko-KR" sz="800" kern="0" spc="-57"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36" name="직사각형 68">
            <a:extLst>
              <a:ext uri="{FF2B5EF4-FFF2-40B4-BE49-F238E27FC236}">
                <a16:creationId xmlns:a16="http://schemas.microsoft.com/office/drawing/2014/main" xmlns:p14="http://schemas.microsoft.com/office/powerpoint/2010/main" xmlns:a14="http://schemas.microsoft.com/office/drawing/2010/main" xmlns="" id="{A13D3F4E-E61B-47D3-BA48-624F91CF4394}"/>
              </a:ext>
            </a:extLst>
          </p:cNvPr>
          <p:cNvSpPr>
            <a:spLocks noChangeArrowheads="1"/>
          </p:cNvSpPr>
          <p:nvPr/>
        </p:nvSpPr>
        <p:spPr bwMode="auto">
          <a:xfrm>
            <a:off x="9254816" y="5224976"/>
            <a:ext cx="627239" cy="275974"/>
          </a:xfrm>
          <a:prstGeom prst="rect">
            <a:avLst/>
          </a:prstGeom>
          <a:solidFill>
            <a:srgbClr val="BBBBBB"/>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defRPr/>
            </a:pPr>
            <a:r>
              <a:rPr kumimoji="1" lang="ko-KR" altLang="en-US" sz="800" kern="0" spc="-57" dirty="0" smtClean="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rPr>
              <a:t>Vehicle </a:t>
            </a:r>
            <a:r>
              <a:rPr kumimoji="1" lang="en-US" altLang="ko-KR" sz="800" kern="0" spc="-57" dirty="0" smtClean="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rPr>
              <a:t>emissions365</a:t>
            </a:r>
            <a:endParaRPr kumimoji="1" lang="ko-KR" altLang="en-US" sz="800" kern="0" spc="-57"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37" name="원통 46">
            <a:extLst>
              <a:ext uri="{FF2B5EF4-FFF2-40B4-BE49-F238E27FC236}">
                <a16:creationId xmlns:a16="http://schemas.microsoft.com/office/drawing/2014/main" xmlns:p14="http://schemas.microsoft.com/office/powerpoint/2010/main" xmlns:a14="http://schemas.microsoft.com/office/drawing/2010/main" xmlns="" id="{81A66796-FDCD-4BE2-AF6A-8865D8B17B7B}"/>
              </a:ext>
            </a:extLst>
          </p:cNvPr>
          <p:cNvSpPr/>
          <p:nvPr/>
        </p:nvSpPr>
        <p:spPr>
          <a:xfrm>
            <a:off x="9721764" y="2223092"/>
            <a:ext cx="150038" cy="136907"/>
          </a:xfrm>
          <a:prstGeom prst="can">
            <a:avLst>
              <a:gd name="adj" fmla="val 34248"/>
            </a:avLst>
          </a:prstGeom>
          <a:solidFill>
            <a:srgbClr val="7F7F7F"/>
          </a:solid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0" tIns="58500" rIns="0" bIns="0" rtlCol="0" anchor="t"/>
          <a:lstStyle/>
          <a:p>
            <a:pPr algn="ctr">
              <a:defRPr/>
            </a:pPr>
            <a:endParaRPr kumimoji="1" lang="ko-KR" altLang="en-US" sz="500" kern="0" spc="-81"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38" name="원통 46">
            <a:extLst>
              <a:ext uri="{FF2B5EF4-FFF2-40B4-BE49-F238E27FC236}">
                <a16:creationId xmlns:a16="http://schemas.microsoft.com/office/drawing/2014/main" xmlns:p14="http://schemas.microsoft.com/office/powerpoint/2010/main" xmlns:a14="http://schemas.microsoft.com/office/drawing/2010/main" xmlns="" id="{81A66796-FDCD-4BE2-AF6A-8865D8B17B7B}"/>
              </a:ext>
            </a:extLst>
          </p:cNvPr>
          <p:cNvSpPr/>
          <p:nvPr/>
        </p:nvSpPr>
        <p:spPr>
          <a:xfrm>
            <a:off x="9721762" y="3175858"/>
            <a:ext cx="150038" cy="136906"/>
          </a:xfrm>
          <a:prstGeom prst="can">
            <a:avLst>
              <a:gd name="adj" fmla="val 34248"/>
            </a:avLst>
          </a:prstGeom>
          <a:solidFill>
            <a:schemeClr val="tx1">
              <a:lumMod val="50000"/>
              <a:lumOff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58500" rIns="0" bIns="0" rtlCol="0" anchor="t"/>
          <a:lstStyle/>
          <a:p>
            <a:pPr algn="ctr">
              <a:defRPr/>
            </a:pPr>
            <a:endParaRPr kumimoji="1" lang="ko-KR" altLang="en-US" sz="500" kern="0" spc="-81"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39" name="원통 46">
            <a:extLst>
              <a:ext uri="{FF2B5EF4-FFF2-40B4-BE49-F238E27FC236}">
                <a16:creationId xmlns:a16="http://schemas.microsoft.com/office/drawing/2014/main" xmlns:p14="http://schemas.microsoft.com/office/powerpoint/2010/main" xmlns:a14="http://schemas.microsoft.com/office/drawing/2010/main" xmlns="" id="{81A66796-FDCD-4BE2-AF6A-8865D8B17B7B}"/>
              </a:ext>
            </a:extLst>
          </p:cNvPr>
          <p:cNvSpPr/>
          <p:nvPr/>
        </p:nvSpPr>
        <p:spPr>
          <a:xfrm>
            <a:off x="9721762" y="3585306"/>
            <a:ext cx="150038" cy="136906"/>
          </a:xfrm>
          <a:prstGeom prst="can">
            <a:avLst>
              <a:gd name="adj" fmla="val 34248"/>
            </a:avLst>
          </a:prstGeom>
          <a:solidFill>
            <a:schemeClr val="tx1">
              <a:lumMod val="50000"/>
              <a:lumOff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58500" rIns="0" bIns="0" rtlCol="0" anchor="t"/>
          <a:lstStyle/>
          <a:p>
            <a:pPr algn="ctr">
              <a:defRPr/>
            </a:pPr>
            <a:endParaRPr kumimoji="1" lang="ko-KR" altLang="en-US" sz="500" kern="0" spc="-81"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40" name="원통 46">
            <a:extLst>
              <a:ext uri="{FF2B5EF4-FFF2-40B4-BE49-F238E27FC236}">
                <a16:creationId xmlns:a16="http://schemas.microsoft.com/office/drawing/2014/main" xmlns:p14="http://schemas.microsoft.com/office/powerpoint/2010/main" xmlns:a14="http://schemas.microsoft.com/office/drawing/2010/main" xmlns="" id="{81A66796-FDCD-4BE2-AF6A-8865D8B17B7B}"/>
              </a:ext>
            </a:extLst>
          </p:cNvPr>
          <p:cNvSpPr/>
          <p:nvPr/>
        </p:nvSpPr>
        <p:spPr>
          <a:xfrm>
            <a:off x="9721762" y="3994753"/>
            <a:ext cx="150038" cy="136906"/>
          </a:xfrm>
          <a:prstGeom prst="can">
            <a:avLst>
              <a:gd name="adj" fmla="val 34248"/>
            </a:avLst>
          </a:prstGeom>
          <a:solidFill>
            <a:schemeClr val="tx1">
              <a:lumMod val="50000"/>
              <a:lumOff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58500" rIns="0" bIns="0" rtlCol="0" anchor="t"/>
          <a:lstStyle/>
          <a:p>
            <a:pPr algn="ctr">
              <a:defRPr/>
            </a:pPr>
            <a:endParaRPr kumimoji="1" lang="ko-KR" altLang="en-US" sz="500" kern="0" spc="-81"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41" name="원통 46">
            <a:extLst>
              <a:ext uri="{FF2B5EF4-FFF2-40B4-BE49-F238E27FC236}">
                <a16:creationId xmlns:a16="http://schemas.microsoft.com/office/drawing/2014/main" xmlns:p14="http://schemas.microsoft.com/office/powerpoint/2010/main" xmlns:a14="http://schemas.microsoft.com/office/drawing/2010/main" xmlns="" id="{81A66796-FDCD-4BE2-AF6A-8865D8B17B7B}"/>
              </a:ext>
            </a:extLst>
          </p:cNvPr>
          <p:cNvSpPr/>
          <p:nvPr/>
        </p:nvSpPr>
        <p:spPr>
          <a:xfrm>
            <a:off x="9721764" y="4529772"/>
            <a:ext cx="150038" cy="136907"/>
          </a:xfrm>
          <a:prstGeom prst="can">
            <a:avLst>
              <a:gd name="adj" fmla="val 34248"/>
            </a:avLst>
          </a:prstGeom>
          <a:solidFill>
            <a:srgbClr val="7F7F7F"/>
          </a:solid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0" tIns="58500" rIns="0" bIns="0" rtlCol="0" anchor="t"/>
          <a:lstStyle/>
          <a:p>
            <a:pPr algn="ctr">
              <a:defRPr/>
            </a:pPr>
            <a:endParaRPr kumimoji="1" lang="ko-KR" altLang="en-US" sz="500" kern="0" spc="-81"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42" name="원통 46">
            <a:extLst>
              <a:ext uri="{FF2B5EF4-FFF2-40B4-BE49-F238E27FC236}">
                <a16:creationId xmlns:a16="http://schemas.microsoft.com/office/drawing/2014/main" xmlns:p14="http://schemas.microsoft.com/office/powerpoint/2010/main" xmlns:a14="http://schemas.microsoft.com/office/drawing/2010/main" xmlns="" id="{81A66796-FDCD-4BE2-AF6A-8865D8B17B7B}"/>
              </a:ext>
            </a:extLst>
          </p:cNvPr>
          <p:cNvSpPr/>
          <p:nvPr/>
        </p:nvSpPr>
        <p:spPr>
          <a:xfrm>
            <a:off x="9721764" y="4939219"/>
            <a:ext cx="150038" cy="136907"/>
          </a:xfrm>
          <a:prstGeom prst="can">
            <a:avLst>
              <a:gd name="adj" fmla="val 34248"/>
            </a:avLst>
          </a:prstGeom>
          <a:solidFill>
            <a:srgbClr val="7F7F7F"/>
          </a:solid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0" tIns="58500" rIns="0" bIns="0" rtlCol="0" anchor="t"/>
          <a:lstStyle/>
          <a:p>
            <a:pPr algn="ctr">
              <a:defRPr/>
            </a:pPr>
            <a:endParaRPr kumimoji="1" lang="ko-KR" altLang="en-US" sz="500" kern="0" spc="-81"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43" name="원통 46">
            <a:extLst>
              <a:ext uri="{FF2B5EF4-FFF2-40B4-BE49-F238E27FC236}">
                <a16:creationId xmlns:a16="http://schemas.microsoft.com/office/drawing/2014/main" xmlns:p14="http://schemas.microsoft.com/office/powerpoint/2010/main" xmlns:a14="http://schemas.microsoft.com/office/drawing/2010/main" xmlns="" id="{81A66796-FDCD-4BE2-AF6A-8865D8B17B7B}"/>
              </a:ext>
            </a:extLst>
          </p:cNvPr>
          <p:cNvSpPr/>
          <p:nvPr/>
        </p:nvSpPr>
        <p:spPr>
          <a:xfrm>
            <a:off x="9721764" y="5348666"/>
            <a:ext cx="150038" cy="136907"/>
          </a:xfrm>
          <a:prstGeom prst="can">
            <a:avLst>
              <a:gd name="adj" fmla="val 34248"/>
            </a:avLst>
          </a:prstGeom>
          <a:solidFill>
            <a:srgbClr val="7F7F7F"/>
          </a:solid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0" tIns="58500" rIns="0" bIns="0" rtlCol="0" anchor="t"/>
          <a:lstStyle/>
          <a:p>
            <a:pPr algn="ctr">
              <a:defRPr/>
            </a:pPr>
            <a:endParaRPr kumimoji="1" lang="ko-KR" altLang="en-US" sz="500" kern="0" spc="-81"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sp>
        <p:nvSpPr>
          <p:cNvPr id="244" name="원통 46">
            <a:extLst>
              <a:ext uri="{FF2B5EF4-FFF2-40B4-BE49-F238E27FC236}">
                <a16:creationId xmlns:a16="http://schemas.microsoft.com/office/drawing/2014/main" xmlns:p14="http://schemas.microsoft.com/office/powerpoint/2010/main" xmlns:a14="http://schemas.microsoft.com/office/drawing/2010/main" xmlns="" id="{81A66796-FDCD-4BE2-AF6A-8865D8B17B7B}"/>
              </a:ext>
            </a:extLst>
          </p:cNvPr>
          <p:cNvSpPr/>
          <p:nvPr/>
        </p:nvSpPr>
        <p:spPr>
          <a:xfrm>
            <a:off x="9721764" y="3187652"/>
            <a:ext cx="150038" cy="136907"/>
          </a:xfrm>
          <a:prstGeom prst="can">
            <a:avLst>
              <a:gd name="adj" fmla="val 34248"/>
            </a:avLst>
          </a:prstGeom>
          <a:solidFill>
            <a:srgbClr val="7F7F7F"/>
          </a:solidFill>
          <a:ln w="952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0" tIns="58500" rIns="0" bIns="0" rtlCol="0" anchor="t"/>
          <a:lstStyle/>
          <a:p>
            <a:pPr algn="ctr">
              <a:defRPr/>
            </a:pPr>
            <a:endParaRPr kumimoji="1" lang="ko-KR" altLang="en-US" sz="500" kern="0" spc="-81"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endParaRPr>
          </a:p>
        </p:txBody>
      </p:sp>
      <p:cxnSp>
        <p:nvCxnSpPr>
          <p:cNvPr id="245" name="꺾인 연결선 244"/>
          <p:cNvCxnSpPr>
            <a:stCxn id="230" idx="1"/>
            <a:endCxn id="212" idx="0"/>
          </p:cNvCxnSpPr>
          <p:nvPr/>
        </p:nvCxnSpPr>
        <p:spPr>
          <a:xfrm rot="10800000" flipV="1">
            <a:off x="9210172" y="2237388"/>
            <a:ext cx="50261" cy="3129710"/>
          </a:xfrm>
          <a:prstGeom prst="bentConnector3">
            <a:avLst>
              <a:gd name="adj1" fmla="val 366511"/>
            </a:avLst>
          </a:prstGeom>
          <a:ln w="15875">
            <a:solidFill>
              <a:schemeClr val="tx1">
                <a:lumMod val="65000"/>
                <a:lumOff val="35000"/>
              </a:schemeClr>
            </a:solidFill>
            <a:prstDash val="sysDash"/>
            <a:headEnd type="triangle" w="med" len="sm"/>
            <a:tailEnd type="triangle" w="med" len="sm"/>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246" name="직선 화살표 연결선 245"/>
          <p:cNvCxnSpPr/>
          <p:nvPr/>
        </p:nvCxnSpPr>
        <p:spPr>
          <a:xfrm>
            <a:off x="9090651" y="3194290"/>
            <a:ext cx="180000" cy="0"/>
          </a:xfrm>
          <a:prstGeom prst="straightConnector1">
            <a:avLst/>
          </a:prstGeom>
          <a:ln w="15875">
            <a:solidFill>
              <a:schemeClr val="tx1">
                <a:lumMod val="65000"/>
                <a:lumOff val="35000"/>
              </a:schemeClr>
            </a:solidFill>
            <a:prstDash val="sysDash"/>
            <a:headEnd type="none" w="med" len="med"/>
            <a:tailEnd type="triangle" w="med" len="med"/>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247" name="직선 화살표 연결선 246"/>
          <p:cNvCxnSpPr/>
          <p:nvPr/>
        </p:nvCxnSpPr>
        <p:spPr>
          <a:xfrm>
            <a:off x="9090651" y="3606246"/>
            <a:ext cx="180000" cy="0"/>
          </a:xfrm>
          <a:prstGeom prst="straightConnector1">
            <a:avLst/>
          </a:prstGeom>
          <a:ln w="15875">
            <a:solidFill>
              <a:schemeClr val="tx1">
                <a:lumMod val="65000"/>
                <a:lumOff val="35000"/>
              </a:schemeClr>
            </a:solidFill>
            <a:prstDash val="sysDash"/>
            <a:headEnd type="none" w="med" len="med"/>
            <a:tailEnd type="triangle" w="med" len="med"/>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248" name="직선 화살표 연결선 247"/>
          <p:cNvCxnSpPr/>
          <p:nvPr/>
        </p:nvCxnSpPr>
        <p:spPr>
          <a:xfrm>
            <a:off x="9090651" y="4011058"/>
            <a:ext cx="180000" cy="0"/>
          </a:xfrm>
          <a:prstGeom prst="straightConnector1">
            <a:avLst/>
          </a:prstGeom>
          <a:ln w="15875">
            <a:solidFill>
              <a:schemeClr val="tx1">
                <a:lumMod val="65000"/>
                <a:lumOff val="35000"/>
              </a:schemeClr>
            </a:solidFill>
            <a:prstDash val="sysDash"/>
            <a:headEnd type="none" w="med" len="med"/>
            <a:tailEnd type="triangle" w="med" len="med"/>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249" name="직선 화살표 연결선 248"/>
          <p:cNvCxnSpPr/>
          <p:nvPr/>
        </p:nvCxnSpPr>
        <p:spPr>
          <a:xfrm>
            <a:off x="9090651" y="4553103"/>
            <a:ext cx="180000" cy="0"/>
          </a:xfrm>
          <a:prstGeom prst="straightConnector1">
            <a:avLst/>
          </a:prstGeom>
          <a:ln w="15875">
            <a:solidFill>
              <a:schemeClr val="tx1">
                <a:lumMod val="65000"/>
                <a:lumOff val="35000"/>
              </a:schemeClr>
            </a:solidFill>
            <a:prstDash val="sysDash"/>
            <a:headEnd type="none" w="med" len="med"/>
            <a:tailEnd type="triangle" w="med" len="med"/>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250" name="직선 화살표 연결선 249"/>
          <p:cNvCxnSpPr/>
          <p:nvPr/>
        </p:nvCxnSpPr>
        <p:spPr>
          <a:xfrm>
            <a:off x="9090651" y="4955534"/>
            <a:ext cx="180000" cy="0"/>
          </a:xfrm>
          <a:prstGeom prst="straightConnector1">
            <a:avLst/>
          </a:prstGeom>
          <a:ln w="15875">
            <a:solidFill>
              <a:schemeClr val="tx1">
                <a:lumMod val="65000"/>
                <a:lumOff val="35000"/>
              </a:schemeClr>
            </a:solidFill>
            <a:prstDash val="sysDash"/>
            <a:headEnd type="none" w="med" len="med"/>
            <a:tailEnd type="triangle" w="med" len="med"/>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251" name="직선 화살표 연결선 250"/>
          <p:cNvCxnSpPr/>
          <p:nvPr/>
        </p:nvCxnSpPr>
        <p:spPr>
          <a:xfrm>
            <a:off x="8912992" y="3948629"/>
            <a:ext cx="170317" cy="0"/>
          </a:xfrm>
          <a:prstGeom prst="straightConnector1">
            <a:avLst/>
          </a:prstGeom>
          <a:ln w="15875">
            <a:solidFill>
              <a:schemeClr val="tx1">
                <a:lumMod val="65000"/>
                <a:lumOff val="35000"/>
              </a:schemeClr>
            </a:solidFill>
            <a:prstDash val="sysDash"/>
            <a:headEnd type="triangle" w="med" len="med"/>
            <a:tailEnd type="none" w="med" len="med"/>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252" name="한쪽 모서리가 둥근 사각형 251"/>
          <p:cNvSpPr/>
          <p:nvPr/>
        </p:nvSpPr>
        <p:spPr>
          <a:xfrm>
            <a:off x="8322370" y="1403403"/>
            <a:ext cx="1661858" cy="317216"/>
          </a:xfrm>
          <a:prstGeom prst="round1Rect">
            <a:avLst>
              <a:gd name="adj" fmla="val 50000"/>
            </a:avLst>
          </a:prstGeom>
          <a:solidFill>
            <a:srgbClr val="404040"/>
          </a:solidFill>
          <a:ln w="317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spc="-50" dirty="0">
                <a:ln>
                  <a:solidFill>
                    <a:srgbClr val="9B4716">
                      <a:alpha val="0"/>
                    </a:srgbClr>
                  </a:solidFill>
                </a:ln>
                <a:solidFill>
                  <a:prstClr val="white"/>
                </a:solidFill>
                <a:latin typeface="에스코어 드림 5 Medium" panose="020B0503030302020204" pitchFamily="34" charset="-127"/>
                <a:ea typeface="에스코어 드림 5 Medium" panose="020B0503030302020204" pitchFamily="34" charset="-127"/>
              </a:rPr>
              <a:t>Chatbot Engine</a:t>
            </a:r>
          </a:p>
        </p:txBody>
      </p:sp>
      <p:cxnSp>
        <p:nvCxnSpPr>
          <p:cNvPr id="253" name="직선 화살표 연결선 252"/>
          <p:cNvCxnSpPr/>
          <p:nvPr/>
        </p:nvCxnSpPr>
        <p:spPr>
          <a:xfrm>
            <a:off x="7774418" y="3295303"/>
            <a:ext cx="648000" cy="0"/>
          </a:xfrm>
          <a:prstGeom prst="straightConnector1">
            <a:avLst/>
          </a:prstGeom>
          <a:ln w="28575">
            <a:solidFill>
              <a:srgbClr val="09184C"/>
            </a:solidFill>
            <a:headEnd type="oval"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4" name="직선 화살표 연결선 253"/>
          <p:cNvCxnSpPr/>
          <p:nvPr/>
        </p:nvCxnSpPr>
        <p:spPr>
          <a:xfrm>
            <a:off x="7774418" y="4316860"/>
            <a:ext cx="648000" cy="0"/>
          </a:xfrm>
          <a:prstGeom prst="straightConnector1">
            <a:avLst/>
          </a:prstGeom>
          <a:ln w="28575">
            <a:solidFill>
              <a:srgbClr val="BE271F"/>
            </a:solidFill>
            <a:prstDash val="sysDash"/>
            <a:headEnd type="triangle"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55" name="Picture 66" descr="eee-01"/>
          <p:cNvPicPr>
            <a:picLocks noChangeAspect="1" noChangeArrowheads="1"/>
          </p:cNvPicPr>
          <p:nvPr/>
        </p:nvPicPr>
        <p:blipFill>
          <a:blip r:embed="rId3" cstate="print">
            <a:extLst>
              <a:ext uri="{28A0092B-C50C-407E-A947-70E740481C1C}">
                <a14:useLocalDpi xmlns:a14="http://schemas.microsoft.com/office/drawing/2010/main" val="0"/>
              </a:ext>
            </a:extLst>
          </a:blip>
          <a:srcRect r="35719"/>
          <a:stretch>
            <a:fillRect/>
          </a:stretch>
        </p:blipFill>
        <p:spPr bwMode="auto">
          <a:xfrm rot="10800000">
            <a:off x="9997210" y="1421936"/>
            <a:ext cx="123626" cy="466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 name="그룹 255"/>
          <p:cNvGrpSpPr/>
          <p:nvPr/>
        </p:nvGrpSpPr>
        <p:grpSpPr>
          <a:xfrm>
            <a:off x="1905401" y="2839069"/>
            <a:ext cx="208799" cy="209916"/>
            <a:chOff x="1974176" y="-1636295"/>
            <a:chExt cx="507762" cy="558266"/>
          </a:xfrm>
          <a:solidFill>
            <a:srgbClr val="6D5ECA"/>
          </a:solidFill>
          <a:effectLst>
            <a:outerShdw blurRad="63500" sx="102000" sy="102000" algn="ctr" rotWithShape="0">
              <a:prstClr val="black">
                <a:alpha val="15000"/>
              </a:prstClr>
            </a:outerShdw>
          </a:effectLst>
        </p:grpSpPr>
        <p:sp>
          <p:nvSpPr>
            <p:cNvPr id="257" name="타원 256"/>
            <p:cNvSpPr/>
            <p:nvPr/>
          </p:nvSpPr>
          <p:spPr>
            <a:xfrm>
              <a:off x="1974176" y="-1636295"/>
              <a:ext cx="507762" cy="558266"/>
            </a:xfrm>
            <a:prstGeom prst="ellipse">
              <a:avLst/>
            </a:prstGeom>
            <a:solidFill>
              <a:schemeClr val="bg1"/>
            </a:solidFill>
            <a:ln w="9525">
              <a:solidFill>
                <a:srgbClr val="BBC6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solidFill>
                    <a:srgbClr val="9B4716">
                      <a:alpha val="0"/>
                    </a:srgbClr>
                  </a:solidFill>
                </a:ln>
                <a:solidFill>
                  <a:prstClr val="white"/>
                </a:solidFill>
                <a:effectLst/>
                <a:uLnTx/>
                <a:uFillTx/>
                <a:latin typeface="맑은 고딕" panose="020F0502020204030204"/>
                <a:ea typeface="맑은 고딕" panose="020B0503020000020004" pitchFamily="50" charset="-127"/>
                <a:cs typeface="+mn-cs"/>
              </a:endParaRPr>
            </a:p>
          </p:txBody>
        </p:sp>
        <p:sp>
          <p:nvSpPr>
            <p:cNvPr id="258" name="십자형 257"/>
            <p:cNvSpPr/>
            <p:nvPr/>
          </p:nvSpPr>
          <p:spPr>
            <a:xfrm>
              <a:off x="2061722" y="-1537985"/>
              <a:ext cx="332671" cy="361648"/>
            </a:xfrm>
            <a:prstGeom prst="plus">
              <a:avLst>
                <a:gd name="adj" fmla="val 37313"/>
              </a:avLst>
            </a:prstGeom>
            <a:solidFill>
              <a:srgbClr val="173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solidFill>
                    <a:srgbClr val="9B4716">
                      <a:alpha val="0"/>
                    </a:srgbClr>
                  </a:solidFill>
                </a:ln>
                <a:solidFill>
                  <a:prstClr val="white"/>
                </a:solidFill>
                <a:effectLst/>
                <a:uLnTx/>
                <a:uFillTx/>
                <a:latin typeface="맑은 고딕" panose="020F0502020204030204"/>
                <a:ea typeface="맑은 고딕" panose="020B0503020000020004" pitchFamily="50" charset="-127"/>
                <a:cs typeface="+mn-cs"/>
              </a:endParaRPr>
            </a:p>
          </p:txBody>
        </p:sp>
      </p:grpSp>
      <p:sp>
        <p:nvSpPr>
          <p:cNvPr id="259" name="직사각형 258">
            <a:extLst>
              <a:ext uri="{FF2B5EF4-FFF2-40B4-BE49-F238E27FC236}">
                <a16:creationId xmlns:a16="http://schemas.microsoft.com/office/drawing/2014/main" xmlns:p14="http://schemas.microsoft.com/office/powerpoint/2010/main" xmlns:a14="http://schemas.microsoft.com/office/drawing/2010/main" xmlns="" id="{05DBC023-664C-44B7-8A52-6EAC5D8C619E}"/>
              </a:ext>
            </a:extLst>
          </p:cNvPr>
          <p:cNvSpPr/>
          <p:nvPr/>
        </p:nvSpPr>
        <p:spPr>
          <a:xfrm rot="16200000">
            <a:off x="9454039" y="2618919"/>
            <a:ext cx="313237" cy="257015"/>
          </a:xfrm>
          <a:prstGeom prst="rect">
            <a:avLst/>
          </a:prstGeom>
        </p:spPr>
        <p:txBody>
          <a:bodyPr wrap="none">
            <a:spAutoFit/>
          </a:bodyPr>
          <a:lstStyle/>
          <a:p>
            <a:pPr algn="ctr">
              <a:defRPr/>
            </a:pPr>
            <a:r>
              <a:rPr lang="en-US" altLang="ko-KR" sz="1050" kern="0" dirty="0">
                <a:ln>
                  <a:solidFill>
                    <a:srgbClr val="9B4716">
                      <a:alpha val="0"/>
                    </a:srgbClr>
                  </a:solidFill>
                </a:ln>
                <a:solidFill>
                  <a:prstClr val="black">
                    <a:lumMod val="75000"/>
                    <a:lumOff val="25000"/>
                  </a:prstClr>
                </a:solidFill>
                <a:latin typeface="에스코어 드림 5 Medium" panose="020B0503030302020204" pitchFamily="34" charset="-127"/>
                <a:ea typeface="에스코어 드림 5 Medium" panose="020B0503030302020204" pitchFamily="34" charset="-127"/>
              </a:rPr>
              <a:t>...</a:t>
            </a:r>
            <a:endParaRPr lang="ko-KR" altLang="en-US" sz="1050" dirty="0">
              <a:ln>
                <a:solidFill>
                  <a:srgbClr val="9B4716">
                    <a:alpha val="0"/>
                  </a:srgbClr>
                </a:solidFill>
              </a:ln>
              <a:solidFill>
                <a:prstClr val="black"/>
              </a:solidFill>
              <a:latin typeface="에스코어 드림 5 Medium" panose="020B0503030302020204" pitchFamily="34" charset="-127"/>
              <a:ea typeface="에스코어 드림 5 Medium" panose="020B0503030302020204" pitchFamily="34" charset="-127"/>
            </a:endParaRPr>
          </a:p>
        </p:txBody>
      </p:sp>
      <p:sp>
        <p:nvSpPr>
          <p:cNvPr id="260" name="말풍선: 모서리가 둥근 사각형 8">
            <a:extLst>
              <a:ext uri="{FF2B5EF4-FFF2-40B4-BE49-F238E27FC236}">
                <a16:creationId xmlns:a14="http://schemas.microsoft.com/office/drawing/2010/main" xmlns:p14="http://schemas.microsoft.com/office/powerpoint/2010/main" xmlns:a16="http://schemas.microsoft.com/office/drawing/2014/main" xmlns="" id="{D9352DF2-9C69-4AD6-A5DE-E253ECFA5471}"/>
              </a:ext>
            </a:extLst>
          </p:cNvPr>
          <p:cNvSpPr/>
          <p:nvPr/>
        </p:nvSpPr>
        <p:spPr>
          <a:xfrm>
            <a:off x="924848" y="4236617"/>
            <a:ext cx="2214042" cy="1976717"/>
          </a:xfrm>
          <a:prstGeom prst="wedgeRoundRectCallout">
            <a:avLst>
              <a:gd name="adj1" fmla="val 19418"/>
              <a:gd name="adj2" fmla="val -63515"/>
              <a:gd name="adj3" fmla="val 16667"/>
            </a:avLst>
          </a:prstGeom>
          <a:solidFill>
            <a:schemeClr val="bg1"/>
          </a:solidFill>
          <a:ln w="19050">
            <a:solidFill>
              <a:srgbClr val="50B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chemeClr val="tx1"/>
                </a:solidFill>
                <a:latin typeface="나눔스퀘어" panose="020B0600000101010101" pitchFamily="50" charset="-127"/>
                <a:ea typeface="나눔스퀘어" panose="020B0600000101010101" pitchFamily="50" charset="-127"/>
              </a:rPr>
              <a:t>AI SPEAKERS</a:t>
            </a:r>
          </a:p>
          <a:p>
            <a:r>
              <a:rPr lang="en-US" altLang="ko-KR" sz="1400" dirty="0" smtClean="0">
                <a:solidFill>
                  <a:schemeClr val="tx1"/>
                </a:solidFill>
                <a:latin typeface="나눔스퀘어" panose="020B0600000101010101" pitchFamily="50" charset="-127"/>
                <a:ea typeface="나눔스퀘어" panose="020B0600000101010101" pitchFamily="50" charset="-127"/>
              </a:rPr>
              <a:t>- STT </a:t>
            </a:r>
            <a:r>
              <a:rPr lang="en-US" altLang="ko-KR" sz="1400" dirty="0">
                <a:solidFill>
                  <a:schemeClr val="tx1"/>
                </a:solidFill>
                <a:latin typeface="나눔스퀘어" panose="020B0600000101010101" pitchFamily="50" charset="-127"/>
                <a:ea typeface="나눔스퀘어" panose="020B0600000101010101" pitchFamily="50" charset="-127"/>
              </a:rPr>
              <a:t>: Converting voice questions into text, </a:t>
            </a:r>
            <a:r>
              <a:rPr lang="en-US" altLang="ko-KR" sz="1400" dirty="0" smtClean="0">
                <a:solidFill>
                  <a:schemeClr val="tx1"/>
                </a:solidFill>
                <a:latin typeface="나눔스퀘어" panose="020B0600000101010101" pitchFamily="50" charset="-127"/>
                <a:ea typeface="나눔스퀘어" panose="020B0600000101010101" pitchFamily="50" charset="-127"/>
              </a:rPr>
              <a:t>queries.</a:t>
            </a:r>
            <a:endParaRPr lang="en-US" altLang="ko-KR" sz="1400" dirty="0">
              <a:solidFill>
                <a:schemeClr val="tx1"/>
              </a:solidFill>
              <a:latin typeface="나눔스퀘어" panose="020B0600000101010101" pitchFamily="50" charset="-127"/>
              <a:ea typeface="나눔스퀘어" panose="020B0600000101010101" pitchFamily="50" charset="-127"/>
            </a:endParaRPr>
          </a:p>
          <a:p>
            <a:r>
              <a:rPr lang="en-US" altLang="ko-KR" sz="1400" dirty="0" smtClean="0">
                <a:solidFill>
                  <a:schemeClr val="tx1"/>
                </a:solidFill>
                <a:latin typeface="나눔스퀘어" panose="020B0600000101010101" pitchFamily="50" charset="-127"/>
                <a:ea typeface="나눔스퀘어" panose="020B0600000101010101" pitchFamily="50" charset="-127"/>
              </a:rPr>
              <a:t>- TTS </a:t>
            </a:r>
            <a:r>
              <a:rPr lang="en-US" altLang="ko-KR" sz="1400" dirty="0">
                <a:solidFill>
                  <a:schemeClr val="tx1"/>
                </a:solidFill>
                <a:latin typeface="나눔스퀘어" panose="020B0600000101010101" pitchFamily="50" charset="-127"/>
                <a:ea typeface="나눔스퀘어" panose="020B0600000101010101" pitchFamily="50" charset="-127"/>
              </a:rPr>
              <a:t>: Convert text answers to voice and </a:t>
            </a:r>
            <a:r>
              <a:rPr lang="en-US" altLang="ko-KR" sz="1400" dirty="0" smtClean="0">
                <a:solidFill>
                  <a:schemeClr val="tx1"/>
                </a:solidFill>
                <a:latin typeface="나눔스퀘어" panose="020B0600000101010101" pitchFamily="50" charset="-127"/>
                <a:ea typeface="나눔스퀘어" panose="020B0600000101010101" pitchFamily="50" charset="-127"/>
              </a:rPr>
              <a:t>deliver.</a:t>
            </a:r>
            <a:endParaRPr lang="ko-KR" altLang="en-US" sz="1400" dirty="0">
              <a:solidFill>
                <a:schemeClr val="tx1"/>
              </a:solidFill>
              <a:latin typeface="나눔스퀘어" panose="020B0600000101010101" pitchFamily="50" charset="-127"/>
              <a:ea typeface="나눔스퀘어" panose="020B0600000101010101" pitchFamily="50" charset="-127"/>
            </a:endParaRPr>
          </a:p>
        </p:txBody>
      </p:sp>
      <p:sp>
        <p:nvSpPr>
          <p:cNvPr id="261" name="제목 1">
            <a:extLst>
              <a:ext uri="{FF2B5EF4-FFF2-40B4-BE49-F238E27FC236}">
                <a16:creationId xmlns="" xmlns:a16="http://schemas.microsoft.com/office/drawing/2014/main" id="{B295934D-06A9-4632-8F0B-BC3562A2C9B9}"/>
              </a:ext>
            </a:extLst>
          </p:cNvPr>
          <p:cNvSpPr txBox="1">
            <a:spLocks/>
          </p:cNvSpPr>
          <p:nvPr/>
        </p:nvSpPr>
        <p:spPr>
          <a:xfrm>
            <a:off x="705170" y="479184"/>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3. Virtual Assistant Inquiry Services</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18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CBDABAFB-C3AC-492A-B8FB-DC38191634D8}" type="slidenum">
              <a:rPr lang="ko-KR" altLang="en-US" smtClean="0"/>
              <a:t>16</a:t>
            </a:fld>
            <a:endParaRPr lang="ko-KR" altLang="en-US"/>
          </a:p>
        </p:txBody>
      </p:sp>
      <p:sp>
        <p:nvSpPr>
          <p:cNvPr id="3"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4. </a:t>
            </a:r>
            <a:r>
              <a:rPr lang="en-US" altLang="ko-KR" dirty="0" smtClean="0">
                <a:latin typeface="Times New Roman" panose="02020603050405020304" pitchFamily="18" charset="0"/>
                <a:cs typeface="Times New Roman" panose="02020603050405020304" pitchFamily="18" charset="0"/>
              </a:rPr>
              <a:t>Main Virtual Assistant Inquiry Services</a:t>
            </a:r>
            <a:endParaRPr lang="en-US" altLang="en-US"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6" y="1560748"/>
            <a:ext cx="7829376" cy="480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57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CBDABAFB-C3AC-492A-B8FB-DC38191634D8}" type="slidenum">
              <a:rPr lang="ko-KR" altLang="en-US" smtClean="0"/>
              <a:t>17</a:t>
            </a:fld>
            <a:endParaRPr lang="ko-KR" altLang="en-US"/>
          </a:p>
        </p:txBody>
      </p:sp>
      <p:sp>
        <p:nvSpPr>
          <p:cNvPr id="3"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4. </a:t>
            </a:r>
            <a:r>
              <a:rPr lang="en-US" altLang="ko-KR" dirty="0" smtClean="0">
                <a:latin typeface="Times New Roman" panose="02020603050405020304" pitchFamily="18" charset="0"/>
                <a:cs typeface="Times New Roman" panose="02020603050405020304" pitchFamily="18" charset="0"/>
              </a:rPr>
              <a:t>Main Virtual Assistant Inquiry Services</a:t>
            </a:r>
            <a:endParaRPr lang="en-US" altLang="en-US" dirty="0">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53" y="1364129"/>
            <a:ext cx="8869363"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141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CBDABAFB-C3AC-492A-B8FB-DC38191634D8}" type="slidenum">
              <a:rPr lang="ko-KR" altLang="en-US" smtClean="0"/>
              <a:t>18</a:t>
            </a:fld>
            <a:endParaRPr lang="ko-KR" alt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24" y="1405497"/>
            <a:ext cx="8802687"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4. </a:t>
            </a:r>
            <a:r>
              <a:rPr lang="en-US" altLang="ko-KR" dirty="0" smtClean="0">
                <a:latin typeface="Times New Roman" panose="02020603050405020304" pitchFamily="18" charset="0"/>
                <a:cs typeface="Times New Roman" panose="02020603050405020304" pitchFamily="18" charset="0"/>
              </a:rPr>
              <a:t>Main Virtual Assistant Inquiry Services</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739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CBDABAFB-C3AC-492A-B8FB-DC38191634D8}" type="slidenum">
              <a:rPr lang="ko-KR" altLang="en-US" smtClean="0"/>
              <a:t>19</a:t>
            </a:fld>
            <a:endParaRPr lang="ko-KR"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19" y="1441636"/>
            <a:ext cx="8888413"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4. </a:t>
            </a:r>
            <a:r>
              <a:rPr lang="en-US" altLang="ko-KR" dirty="0" smtClean="0">
                <a:latin typeface="Times New Roman" panose="02020603050405020304" pitchFamily="18" charset="0"/>
                <a:cs typeface="Times New Roman" panose="02020603050405020304" pitchFamily="18" charset="0"/>
              </a:rPr>
              <a:t>Main Virtual Assistant Inquiry Services</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62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21F3C562-4DA2-4320-9502-D7D8DB888AA6}"/>
              </a:ext>
            </a:extLst>
          </p:cNvPr>
          <p:cNvSpPr>
            <a:spLocks noGrp="1"/>
          </p:cNvSpPr>
          <p:nvPr>
            <p:ph type="title"/>
          </p:nvPr>
        </p:nvSpPr>
        <p:spPr>
          <a:xfrm>
            <a:off x="677334" y="1307252"/>
            <a:ext cx="5810093" cy="858432"/>
          </a:xfrm>
        </p:spPr>
        <p:txBody>
          <a:bodyPr/>
          <a:lstStyle/>
          <a:p>
            <a:pPr algn="l" rtl="0"/>
            <a:r>
              <a:rPr lang="en-US" b="0" i="0" u="none" baseline="0" dirty="0">
                <a:latin typeface="Times New Roman" panose="02020603050405020304" pitchFamily="18" charset="0"/>
                <a:cs typeface="Times New Roman" panose="02020603050405020304" pitchFamily="18" charset="0"/>
              </a:rPr>
              <a:t>Table of Contents</a:t>
            </a:r>
          </a:p>
        </p:txBody>
      </p:sp>
      <p:sp>
        <p:nvSpPr>
          <p:cNvPr id="3" name="내용 개체 틀 2">
            <a:extLst>
              <a:ext uri="{FF2B5EF4-FFF2-40B4-BE49-F238E27FC236}">
                <a16:creationId xmlns="" xmlns:a16="http://schemas.microsoft.com/office/drawing/2014/main" id="{AAAC24FF-44BC-495E-B698-DADCED226FA8}"/>
              </a:ext>
            </a:extLst>
          </p:cNvPr>
          <p:cNvSpPr>
            <a:spLocks noGrp="1"/>
          </p:cNvSpPr>
          <p:nvPr>
            <p:ph idx="1"/>
          </p:nvPr>
        </p:nvSpPr>
        <p:spPr>
          <a:xfrm>
            <a:off x="918548" y="2335877"/>
            <a:ext cx="8596668" cy="3880773"/>
          </a:xfrm>
        </p:spPr>
        <p:txBody>
          <a:bodyPr>
            <a:normAutofit/>
          </a:bodyPr>
          <a:lstStyle/>
          <a:p>
            <a:pPr marL="0" indent="0" algn="l" rtl="0">
              <a:buNone/>
              <a:tabLst>
                <a:tab pos="5580000" algn="r"/>
              </a:tabLst>
            </a:pPr>
            <a:r>
              <a:rPr lang="en-US" sz="1600" b="0" i="0" u="none" baseline="0" dirty="0">
                <a:latin typeface="Times New Roman" panose="02020603050405020304" pitchFamily="18" charset="0"/>
                <a:cs typeface="Times New Roman" panose="02020603050405020304" pitchFamily="18" charset="0"/>
              </a:rPr>
              <a:t>1. What is the Virtual Assistant</a:t>
            </a:r>
            <a:r>
              <a:rPr lang="en-US" sz="1600" b="0" i="0" u="none" baseline="0" dirty="0">
                <a:solidFill>
                  <a:schemeClr val="tx1"/>
                </a:solidFill>
                <a:latin typeface="Times New Roman" panose="02020603050405020304" pitchFamily="18" charset="0"/>
                <a:cs typeface="Times New Roman" panose="02020603050405020304" pitchFamily="18" charset="0"/>
              </a:rPr>
              <a:t>? </a:t>
            </a:r>
            <a:r>
              <a:rPr lang="en-US" sz="1600" b="0" i="0" u="none" baseline="0" dirty="0" smtClean="0">
                <a:solidFill>
                  <a:schemeClr val="tx1"/>
                </a:solidFill>
                <a:latin typeface="Times New Roman" panose="02020603050405020304" pitchFamily="18" charset="0"/>
                <a:cs typeface="Times New Roman" panose="02020603050405020304" pitchFamily="18" charset="0"/>
              </a:rPr>
              <a:t>-----------------------------------------	3</a:t>
            </a:r>
            <a:endParaRPr lang="en-US" altLang="en-US" sz="1600" dirty="0">
              <a:solidFill>
                <a:schemeClr val="tx1"/>
              </a:solidFill>
              <a:latin typeface="Times New Roman" panose="02020603050405020304" pitchFamily="18" charset="0"/>
              <a:cs typeface="Times New Roman" panose="02020603050405020304" pitchFamily="18" charset="0"/>
            </a:endParaRPr>
          </a:p>
          <a:p>
            <a:pPr marL="0" indent="0" algn="l" rtl="0">
              <a:buNone/>
              <a:tabLst>
                <a:tab pos="5580000" algn="r"/>
              </a:tabLst>
            </a:pPr>
            <a:r>
              <a:rPr lang="en-US" sz="1600" b="0" i="0" u="none" baseline="0" dirty="0">
                <a:solidFill>
                  <a:schemeClr val="tx1"/>
                </a:solidFill>
                <a:latin typeface="Times New Roman" panose="02020603050405020304" pitchFamily="18" charset="0"/>
                <a:cs typeface="Times New Roman" panose="02020603050405020304" pitchFamily="18" charset="0"/>
              </a:rPr>
              <a:t>2. Virtual </a:t>
            </a:r>
            <a:r>
              <a:rPr lang="en-US" sz="1600" b="0" i="0" u="none" baseline="0" dirty="0" smtClean="0">
                <a:solidFill>
                  <a:schemeClr val="tx1"/>
                </a:solidFill>
                <a:latin typeface="Times New Roman" panose="02020603050405020304" pitchFamily="18" charset="0"/>
                <a:cs typeface="Times New Roman" panose="02020603050405020304" pitchFamily="18" charset="0"/>
              </a:rPr>
              <a:t>Assistant : current Status -------------------------------------	4</a:t>
            </a:r>
            <a:endParaRPr lang="en-US" sz="1600" b="0" i="0" u="none" baseline="0" dirty="0">
              <a:solidFill>
                <a:schemeClr val="tx1"/>
              </a:solidFill>
              <a:latin typeface="Times New Roman" panose="02020603050405020304" pitchFamily="18" charset="0"/>
              <a:cs typeface="Times New Roman" panose="02020603050405020304" pitchFamily="18" charset="0"/>
            </a:endParaRPr>
          </a:p>
          <a:p>
            <a:pPr marL="0" indent="0">
              <a:buNone/>
              <a:tabLst>
                <a:tab pos="5580000" algn="r"/>
              </a:tabLst>
            </a:pPr>
            <a:r>
              <a:rPr lang="en-US" sz="1600" b="0" i="0" u="none" baseline="0" dirty="0">
                <a:solidFill>
                  <a:schemeClr val="tx1"/>
                </a:solidFill>
                <a:latin typeface="Times New Roman" panose="02020603050405020304" pitchFamily="18" charset="0"/>
                <a:cs typeface="Times New Roman" panose="02020603050405020304" pitchFamily="18" charset="0"/>
              </a:rPr>
              <a:t>3. </a:t>
            </a:r>
            <a:r>
              <a:rPr lang="en-US" sz="1600" b="0" i="0" u="none" baseline="0" dirty="0" smtClean="0">
                <a:solidFill>
                  <a:schemeClr val="tx1"/>
                </a:solidFill>
                <a:latin typeface="Times New Roman" panose="02020603050405020304" pitchFamily="18" charset="0"/>
                <a:cs typeface="Times New Roman" panose="02020603050405020304" pitchFamily="18" charset="0"/>
              </a:rPr>
              <a:t>Virtual </a:t>
            </a:r>
            <a:r>
              <a:rPr lang="en-US" sz="1600" b="0" i="0" u="none" baseline="0" dirty="0">
                <a:solidFill>
                  <a:schemeClr val="tx1"/>
                </a:solidFill>
                <a:latin typeface="Times New Roman" panose="02020603050405020304" pitchFamily="18" charset="0"/>
                <a:cs typeface="Times New Roman" panose="02020603050405020304" pitchFamily="18" charset="0"/>
              </a:rPr>
              <a:t>Assistant </a:t>
            </a:r>
            <a:r>
              <a:rPr lang="en-US" altLang="ko-KR" sz="1600" spc="-41" dirty="0" smtClean="0">
                <a:solidFill>
                  <a:schemeClr val="tx1"/>
                </a:solidFill>
                <a:latin typeface="Times New Roman" panose="02020603050405020304" pitchFamily="18" charset="0"/>
                <a:ea typeface="Pretendard ExtraBold" panose="02000903000000020004" pitchFamily="50" charset="-127"/>
                <a:cs typeface="Times New Roman" panose="02020603050405020304" pitchFamily="18" charset="0"/>
              </a:rPr>
              <a:t>inquiry</a:t>
            </a:r>
            <a:r>
              <a:rPr lang="en-US" altLang="ko-KR" sz="1600" b="1" spc="-41" dirty="0" smtClean="0">
                <a:solidFill>
                  <a:schemeClr val="tx1"/>
                </a:solidFill>
                <a:latin typeface="Times New Roman" panose="02020603050405020304" pitchFamily="18" charset="0"/>
                <a:ea typeface="Pretendard ExtraBold" panose="02000903000000020004" pitchFamily="50" charset="-127"/>
                <a:cs typeface="Times New Roman" panose="02020603050405020304" pitchFamily="18" charset="0"/>
              </a:rPr>
              <a:t> </a:t>
            </a:r>
            <a:r>
              <a:rPr lang="en-US" sz="1600" b="0" i="0" u="none" baseline="0" dirty="0" smtClean="0">
                <a:solidFill>
                  <a:schemeClr val="tx1"/>
                </a:solidFill>
                <a:latin typeface="Times New Roman" panose="02020603050405020304" pitchFamily="18" charset="0"/>
                <a:cs typeface="Times New Roman" panose="02020603050405020304" pitchFamily="18" charset="0"/>
              </a:rPr>
              <a:t>Services</a:t>
            </a:r>
            <a:r>
              <a:rPr lang="en-US" sz="1600" b="0" i="0" u="none" dirty="0" smtClean="0">
                <a:solidFill>
                  <a:schemeClr val="tx1"/>
                </a:solidFill>
                <a:latin typeface="Times New Roman" panose="02020603050405020304" pitchFamily="18" charset="0"/>
                <a:cs typeface="Times New Roman" panose="02020603050405020304" pitchFamily="18" charset="0"/>
              </a:rPr>
              <a:t>  </a:t>
            </a:r>
            <a:r>
              <a:rPr lang="en-US" sz="1600" b="0" i="0" u="none" baseline="0" dirty="0" smtClean="0">
                <a:solidFill>
                  <a:schemeClr val="tx1"/>
                </a:solidFill>
                <a:latin typeface="Times New Roman" panose="02020603050405020304" pitchFamily="18" charset="0"/>
                <a:cs typeface="Times New Roman" panose="02020603050405020304" pitchFamily="18" charset="0"/>
              </a:rPr>
              <a:t> --------------------------------	</a:t>
            </a:r>
            <a:r>
              <a:rPr lang="en-US" sz="1600" dirty="0">
                <a:solidFill>
                  <a:schemeClr val="tx1"/>
                </a:solidFill>
                <a:latin typeface="Times New Roman" panose="02020603050405020304" pitchFamily="18" charset="0"/>
                <a:cs typeface="Times New Roman" panose="02020603050405020304" pitchFamily="18" charset="0"/>
              </a:rPr>
              <a:t>7</a:t>
            </a:r>
            <a:endParaRPr lang="en-US" sz="1600" b="0" i="0" u="none" baseline="0" dirty="0">
              <a:solidFill>
                <a:schemeClr val="tx1"/>
              </a:solidFill>
              <a:latin typeface="Times New Roman" panose="02020603050405020304" pitchFamily="18" charset="0"/>
              <a:cs typeface="Times New Roman" panose="02020603050405020304" pitchFamily="18" charset="0"/>
            </a:endParaRPr>
          </a:p>
          <a:p>
            <a:pPr marL="0" indent="0">
              <a:buNone/>
              <a:tabLst>
                <a:tab pos="5580000" algn="r"/>
              </a:tabLst>
            </a:pPr>
            <a:r>
              <a:rPr lang="en-US" sz="1600" dirty="0">
                <a:solidFill>
                  <a:schemeClr val="tx1"/>
                </a:solidFill>
                <a:latin typeface="Times New Roman" panose="02020603050405020304" pitchFamily="18" charset="0"/>
                <a:cs typeface="Times New Roman" panose="02020603050405020304" pitchFamily="18" charset="0"/>
              </a:rPr>
              <a:t>4</a:t>
            </a:r>
            <a:r>
              <a:rPr lang="en-US" sz="1600" b="0" i="0" u="none" baseline="0" dirty="0" smtClean="0">
                <a:solidFill>
                  <a:schemeClr val="tx1"/>
                </a:solidFill>
                <a:latin typeface="Times New Roman" panose="02020603050405020304" pitchFamily="18" charset="0"/>
                <a:cs typeface="Times New Roman" panose="02020603050405020304" pitchFamily="18" charset="0"/>
              </a:rPr>
              <a:t>. </a:t>
            </a:r>
            <a:r>
              <a:rPr lang="en-US" altLang="ko-KR" sz="1600" dirty="0" smtClean="0">
                <a:solidFill>
                  <a:schemeClr val="tx1"/>
                </a:solidFill>
                <a:latin typeface="Times New Roman" panose="02020603050405020304" pitchFamily="18" charset="0"/>
                <a:cs typeface="Times New Roman" panose="02020603050405020304" pitchFamily="18" charset="0"/>
              </a:rPr>
              <a:t>Main </a:t>
            </a:r>
            <a:r>
              <a:rPr lang="en-US" altLang="ko-KR" sz="1600" dirty="0">
                <a:solidFill>
                  <a:schemeClr val="tx1"/>
                </a:solidFill>
                <a:latin typeface="Times New Roman" panose="02020603050405020304" pitchFamily="18" charset="0"/>
                <a:cs typeface="Times New Roman" panose="02020603050405020304" pitchFamily="18" charset="0"/>
              </a:rPr>
              <a:t>Virtual Assistant </a:t>
            </a:r>
            <a:r>
              <a:rPr lang="en-US" altLang="ko-KR" sz="1600" spc="-41" dirty="0">
                <a:solidFill>
                  <a:schemeClr val="tx1"/>
                </a:solidFill>
                <a:latin typeface="Times New Roman" panose="02020603050405020304" pitchFamily="18" charset="0"/>
                <a:ea typeface="Pretendard ExtraBold" panose="02000903000000020004" pitchFamily="50" charset="-127"/>
                <a:cs typeface="Times New Roman" panose="02020603050405020304" pitchFamily="18" charset="0"/>
              </a:rPr>
              <a:t>inquiry </a:t>
            </a:r>
            <a:r>
              <a:rPr lang="en-US" altLang="ko-KR" sz="1600" dirty="0" smtClean="0">
                <a:solidFill>
                  <a:schemeClr val="tx1"/>
                </a:solidFill>
                <a:latin typeface="Times New Roman" panose="02020603050405020304" pitchFamily="18" charset="0"/>
                <a:cs typeface="Times New Roman" panose="02020603050405020304" pitchFamily="18" charset="0"/>
              </a:rPr>
              <a:t>Services  ----------------------------	18</a:t>
            </a:r>
            <a:endParaRPr lang="en-US" sz="1600" b="0" i="0" u="none" baseline="0" dirty="0" smtClean="0">
              <a:solidFill>
                <a:schemeClr val="tx1"/>
              </a:solidFill>
              <a:latin typeface="Times New Roman" panose="02020603050405020304" pitchFamily="18" charset="0"/>
              <a:cs typeface="Times New Roman" panose="02020603050405020304" pitchFamily="18" charset="0"/>
            </a:endParaRPr>
          </a:p>
          <a:p>
            <a:pPr marL="0" indent="0" algn="l" rtl="0">
              <a:buNone/>
              <a:tabLst>
                <a:tab pos="5580000" algn="r"/>
              </a:tabLst>
            </a:pPr>
            <a:r>
              <a:rPr lang="en-US" sz="1600" dirty="0" smtClean="0">
                <a:solidFill>
                  <a:schemeClr val="tx1"/>
                </a:solidFill>
                <a:latin typeface="Times New Roman" panose="02020603050405020304" pitchFamily="18" charset="0"/>
                <a:cs typeface="Times New Roman" panose="02020603050405020304" pitchFamily="18" charset="0"/>
              </a:rPr>
              <a:t>5. </a:t>
            </a:r>
            <a:r>
              <a:rPr lang="en-US" sz="1600" b="0" i="0" u="none" baseline="0" dirty="0" smtClean="0">
                <a:solidFill>
                  <a:schemeClr val="tx1"/>
                </a:solidFill>
                <a:latin typeface="Times New Roman" panose="02020603050405020304" pitchFamily="18" charset="0"/>
                <a:cs typeface="Times New Roman" panose="02020603050405020304" pitchFamily="18" charset="0"/>
              </a:rPr>
              <a:t>Improvement </a:t>
            </a:r>
            <a:r>
              <a:rPr lang="en-US" sz="1600" b="0" i="0" u="none" baseline="0" dirty="0">
                <a:solidFill>
                  <a:schemeClr val="tx1"/>
                </a:solidFill>
                <a:latin typeface="Times New Roman" panose="02020603050405020304" pitchFamily="18" charset="0"/>
                <a:cs typeface="Times New Roman" panose="02020603050405020304" pitchFamily="18" charset="0"/>
              </a:rPr>
              <a:t>of Virtual Assistant Service and Future </a:t>
            </a:r>
            <a:r>
              <a:rPr lang="en-US" sz="1600" b="0" i="0" u="none" baseline="0" dirty="0" smtClean="0">
                <a:solidFill>
                  <a:schemeClr val="tx1"/>
                </a:solidFill>
                <a:latin typeface="Times New Roman" panose="02020603050405020304" pitchFamily="18" charset="0"/>
                <a:cs typeface="Times New Roman" panose="02020603050405020304" pitchFamily="18" charset="0"/>
              </a:rPr>
              <a:t>Plans ----	</a:t>
            </a:r>
            <a:r>
              <a:rPr lang="en-US" sz="1600" dirty="0" smtClean="0">
                <a:solidFill>
                  <a:schemeClr val="tx1"/>
                </a:solidFill>
                <a:latin typeface="Times New Roman" panose="02020603050405020304" pitchFamily="18" charset="0"/>
                <a:cs typeface="Times New Roman" panose="02020603050405020304" pitchFamily="18" charset="0"/>
              </a:rPr>
              <a:t>26</a:t>
            </a:r>
            <a:endParaRPr lang="en-US" altLang="en-US" sz="1600" dirty="0" smtClean="0">
              <a:solidFill>
                <a:schemeClr val="tx1"/>
              </a:solidFill>
              <a:latin typeface="Times New Roman" panose="02020603050405020304" pitchFamily="18" charset="0"/>
              <a:cs typeface="Times New Roman" panose="02020603050405020304" pitchFamily="18" charset="0"/>
            </a:endParaRPr>
          </a:p>
          <a:p>
            <a:pPr marL="0" indent="0" algn="l" rtl="0">
              <a:buNone/>
            </a:pPr>
            <a:endParaRPr lang="en-US" altLang="ko-KR" sz="1600" dirty="0" smtClean="0">
              <a:latin typeface="Times New Roman" panose="02020603050405020304" pitchFamily="18" charset="0"/>
              <a:cs typeface="Times New Roman" panose="02020603050405020304" pitchFamily="18" charset="0"/>
            </a:endParaRPr>
          </a:p>
          <a:p>
            <a:endParaRPr lang="en-US" altLang="en-US" sz="1600" dirty="0">
              <a:latin typeface="Times New Roman" panose="02020603050405020304" pitchFamily="18" charset="0"/>
              <a:cs typeface="Times New Roman" panose="02020603050405020304" pitchFamily="18" charset="0"/>
            </a:endParaRPr>
          </a:p>
        </p:txBody>
      </p:sp>
      <p:pic>
        <p:nvPicPr>
          <p:cNvPr id="8" name="그림 7">
            <a:extLst>
              <a:ext uri="{FF2B5EF4-FFF2-40B4-BE49-F238E27FC236}">
                <a16:creationId xmlns="" xmlns:a16="http://schemas.microsoft.com/office/drawing/2014/main" id="{630B97CB-BEBE-42E3-919C-0398289783C1}"/>
              </a:ext>
            </a:extLst>
          </p:cNvPr>
          <p:cNvPicPr>
            <a:picLocks noChangeAspect="1"/>
          </p:cNvPicPr>
          <p:nvPr/>
        </p:nvPicPr>
        <p:blipFill>
          <a:blip r:embed="rId3"/>
          <a:stretch>
            <a:fillRect/>
          </a:stretch>
        </p:blipFill>
        <p:spPr>
          <a:xfrm>
            <a:off x="6975119" y="1410364"/>
            <a:ext cx="2540355" cy="3880773"/>
          </a:xfrm>
          <a:prstGeom prst="rect">
            <a:avLst/>
          </a:prstGeom>
        </p:spPr>
      </p:pic>
      <p:sp>
        <p:nvSpPr>
          <p:cNvPr id="9" name="TextBox 8">
            <a:extLst>
              <a:ext uri="{FF2B5EF4-FFF2-40B4-BE49-F238E27FC236}">
                <a16:creationId xmlns="" xmlns:a16="http://schemas.microsoft.com/office/drawing/2014/main" id="{ADC3A0B9-300D-43D9-A354-96ABABD5C0E6}"/>
              </a:ext>
            </a:extLst>
          </p:cNvPr>
          <p:cNvSpPr txBox="1"/>
          <p:nvPr/>
        </p:nvSpPr>
        <p:spPr>
          <a:xfrm>
            <a:off x="6729412" y="5394249"/>
            <a:ext cx="3234984" cy="616836"/>
          </a:xfrm>
          <a:prstGeom prst="rect">
            <a:avLst/>
          </a:prstGeom>
          <a:noFill/>
        </p:spPr>
        <p:txBody>
          <a:bodyPr wrap="square" rtlCol="0">
            <a:spAutoFit/>
          </a:bodyPr>
          <a:lstStyle/>
          <a:p>
            <a:pPr algn="l" rtl="0">
              <a:spcBef>
                <a:spcPts val="244"/>
              </a:spcBef>
              <a:defRPr/>
            </a:pPr>
            <a:r>
              <a:rPr lang="en-US" sz="890" b="0" i="0" u="none" spc="-41" baseline="0" dirty="0">
                <a:solidFill>
                  <a:schemeClr val="tx1">
                    <a:lumMod val="85000"/>
                    <a:lumOff val="15000"/>
                  </a:schemeClr>
                </a:solidFill>
                <a:latin typeface="Times New Roman" panose="02020603050405020304" pitchFamily="18" charset="0"/>
                <a:ea typeface="+mj-ea"/>
                <a:cs typeface="Times New Roman" panose="02020603050405020304" pitchFamily="18" charset="0"/>
              </a:rPr>
              <a:t>[GoodPy] :  GoodPy is a character designed to make the Virtual Assistant</a:t>
            </a:r>
            <a:r>
              <a:rPr lang="en-US" sz="890" spc="-41" dirty="0">
                <a:solidFill>
                  <a:schemeClr val="tx1">
                    <a:lumMod val="85000"/>
                    <a:lumOff val="15000"/>
                  </a:schemeClr>
                </a:solidFill>
                <a:latin typeface="Times New Roman" panose="02020603050405020304" pitchFamily="18" charset="0"/>
                <a:ea typeface="+mj-ea"/>
                <a:cs typeface="Times New Roman" panose="02020603050405020304" pitchFamily="18" charset="0"/>
              </a:rPr>
              <a:t> </a:t>
            </a:r>
            <a:r>
              <a:rPr lang="en-US" sz="890" b="0" i="0" u="none" spc="-41" baseline="0" dirty="0">
                <a:solidFill>
                  <a:schemeClr val="tx1">
                    <a:lumMod val="85000"/>
                    <a:lumOff val="15000"/>
                  </a:schemeClr>
                </a:solidFill>
                <a:latin typeface="Times New Roman" panose="02020603050405020304" pitchFamily="18" charset="0"/>
                <a:ea typeface="+mj-ea"/>
                <a:cs typeface="Times New Roman" panose="02020603050405020304" pitchFamily="18" charset="0"/>
              </a:rPr>
              <a:t>feel approachable and close to people’s lives.</a:t>
            </a:r>
            <a:endParaRPr lang="en-US" altLang="ko-KR" sz="890" spc="-41" dirty="0">
              <a:solidFill>
                <a:schemeClr val="tx1">
                  <a:lumMod val="85000"/>
                  <a:lumOff val="15000"/>
                </a:schemeClr>
              </a:solidFill>
              <a:latin typeface="Times New Roman" panose="02020603050405020304" pitchFamily="18" charset="0"/>
              <a:ea typeface="+mj-ea"/>
              <a:cs typeface="Times New Roman" panose="02020603050405020304" pitchFamily="18" charset="0"/>
            </a:endParaRPr>
          </a:p>
          <a:p>
            <a:pPr algn="l" rtl="0">
              <a:spcBef>
                <a:spcPts val="244"/>
              </a:spcBef>
              <a:defRPr/>
            </a:pPr>
            <a:r>
              <a:rPr lang="en-US" sz="731" spc="-41" dirty="0">
                <a:solidFill>
                  <a:schemeClr val="bg1">
                    <a:lumMod val="50000"/>
                  </a:schemeClr>
                </a:solidFill>
                <a:latin typeface="Times New Roman" panose="02020603050405020304" pitchFamily="18" charset="0"/>
                <a:ea typeface="+mj-ea"/>
                <a:cs typeface="Times New Roman" panose="02020603050405020304" pitchFamily="18" charset="0"/>
              </a:rPr>
              <a:t>GoodPy is a short for "I will be your virtual assistant“ in Korean, or “Good Biseo,” which means “good assistant.” </a:t>
            </a:r>
          </a:p>
        </p:txBody>
      </p:sp>
    </p:spTree>
    <p:extLst>
      <p:ext uri="{BB962C8B-B14F-4D97-AF65-F5344CB8AC3E}">
        <p14:creationId xmlns:p14="http://schemas.microsoft.com/office/powerpoint/2010/main" val="1637985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B295934D-06A9-4632-8F0B-BC3562A2C9B9}"/>
              </a:ext>
            </a:extLst>
          </p:cNvPr>
          <p:cNvSpPr>
            <a:spLocks noGrp="1"/>
          </p:cNvSpPr>
          <p:nvPr>
            <p:ph type="title"/>
          </p:nvPr>
        </p:nvSpPr>
        <p:spPr/>
        <p:txBody>
          <a:bodyPr/>
          <a:lstStyle/>
          <a:p>
            <a:pPr algn="l" rtl="0" latinLnBrk="0"/>
            <a:r>
              <a:rPr lang="en-US" dirty="0">
                <a:latin typeface="Times New Roman" panose="02020603050405020304" pitchFamily="18" charset="0"/>
                <a:cs typeface="Times New Roman" panose="02020603050405020304" pitchFamily="18" charset="0"/>
              </a:rPr>
              <a:t>4</a:t>
            </a:r>
            <a:r>
              <a:rPr lang="en-US" b="0" i="0" u="none" baseline="0" dirty="0" smtClean="0">
                <a:latin typeface="Times New Roman" panose="02020603050405020304" pitchFamily="18" charset="0"/>
                <a:cs typeface="Times New Roman" panose="02020603050405020304" pitchFamily="18" charset="0"/>
              </a:rPr>
              <a:t>. </a:t>
            </a:r>
            <a:r>
              <a:rPr lang="en-US" b="0" i="0" u="none" baseline="0" dirty="0">
                <a:latin typeface="Times New Roman" panose="02020603050405020304" pitchFamily="18" charset="0"/>
                <a:cs typeface="Times New Roman" panose="02020603050405020304" pitchFamily="18" charset="0"/>
              </a:rPr>
              <a:t>Main Virtual Assistant </a:t>
            </a:r>
            <a:r>
              <a:rPr lang="en-US" dirty="0" smtClean="0">
                <a:latin typeface="Times New Roman" panose="02020603050405020304" pitchFamily="18" charset="0"/>
                <a:cs typeface="Times New Roman" panose="02020603050405020304" pitchFamily="18" charset="0"/>
              </a:rPr>
              <a:t>Inquiry </a:t>
            </a:r>
            <a:r>
              <a:rPr lang="en-US" b="0" i="0" u="none" baseline="0" dirty="0" smtClean="0">
                <a:latin typeface="Times New Roman" panose="02020603050405020304" pitchFamily="18" charset="0"/>
                <a:cs typeface="Times New Roman" panose="02020603050405020304" pitchFamily="18" charset="0"/>
              </a:rPr>
              <a:t>Services</a:t>
            </a:r>
            <a:endParaRPr lang="en-US" altLang="en-US" dirty="0">
              <a:latin typeface="Times New Roman" panose="02020603050405020304" pitchFamily="18" charset="0"/>
              <a:cs typeface="Times New Roman" panose="02020603050405020304" pitchFamily="18" charset="0"/>
            </a:endParaRPr>
          </a:p>
        </p:txBody>
      </p:sp>
      <p:sp>
        <p:nvSpPr>
          <p:cNvPr id="3" name="내용 개체 틀 2">
            <a:extLst>
              <a:ext uri="{FF2B5EF4-FFF2-40B4-BE49-F238E27FC236}">
                <a16:creationId xmlns="" xmlns:a16="http://schemas.microsoft.com/office/drawing/2014/main" id="{0A1F9FA4-417F-4E0D-8F16-FE422EBA5073}"/>
              </a:ext>
            </a:extLst>
          </p:cNvPr>
          <p:cNvSpPr>
            <a:spLocks noGrp="1"/>
          </p:cNvSpPr>
          <p:nvPr>
            <p:ph idx="1"/>
          </p:nvPr>
        </p:nvSpPr>
        <p:spPr>
          <a:xfrm>
            <a:off x="677334" y="1434514"/>
            <a:ext cx="8596668" cy="3880773"/>
          </a:xfrm>
        </p:spPr>
        <p:txBody>
          <a:bodyPr/>
          <a:lstStyle/>
          <a:p>
            <a:pPr algn="l" rtl="0" latinLnBrk="0"/>
            <a:r>
              <a:rPr lang="en-US" sz="1700" b="0" i="0" u="none" baseline="0" dirty="0">
                <a:latin typeface="Times New Roman" panose="02020603050405020304" pitchFamily="18" charset="0"/>
                <a:cs typeface="Times New Roman" panose="02020603050405020304" pitchFamily="18" charset="0"/>
              </a:rPr>
              <a:t>Call Center Inquiry Service (Smart K Factory)</a:t>
            </a:r>
          </a:p>
          <a:p>
            <a:pPr latinLnBrk="0"/>
            <a:endParaRPr lang="en-US" altLang="en-US" dirty="0">
              <a:latin typeface="Times New Roman" panose="02020603050405020304" pitchFamily="18" charset="0"/>
              <a:cs typeface="Times New Roman" panose="02020603050405020304" pitchFamily="18" charset="0"/>
            </a:endParaRPr>
          </a:p>
        </p:txBody>
      </p:sp>
      <p:sp>
        <p:nvSpPr>
          <p:cNvPr id="23" name="직사각형 22">
            <a:extLst>
              <a:ext uri="{FF2B5EF4-FFF2-40B4-BE49-F238E27FC236}">
                <a16:creationId xmlns="" xmlns:a16="http://schemas.microsoft.com/office/drawing/2014/main" id="{682401C6-D53F-494E-9BB7-44C4A40B8FBA}"/>
              </a:ext>
            </a:extLst>
          </p:cNvPr>
          <p:cNvSpPr/>
          <p:nvPr/>
        </p:nvSpPr>
        <p:spPr>
          <a:xfrm>
            <a:off x="1333500" y="5375990"/>
            <a:ext cx="7105650" cy="986710"/>
          </a:xfrm>
          <a:prstGeom prst="rect">
            <a:avLst/>
          </a:prstGeom>
          <a:gradFill>
            <a:gsLst>
              <a:gs pos="100000">
                <a:srgbClr val="3D74FF"/>
              </a:gs>
              <a:gs pos="0">
                <a:srgbClr val="0055DE"/>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ECC239D1-092C-431C-B4E5-B2BBECDF9C61}"/>
              </a:ext>
            </a:extLst>
          </p:cNvPr>
          <p:cNvSpPr txBox="1"/>
          <p:nvPr/>
        </p:nvSpPr>
        <p:spPr>
          <a:xfrm>
            <a:off x="1276350" y="5426984"/>
            <a:ext cx="7219950" cy="886397"/>
          </a:xfrm>
          <a:prstGeom prst="rect">
            <a:avLst/>
          </a:prstGeom>
          <a:noFill/>
        </p:spPr>
        <p:txBody>
          <a:bodyPr wrap="square" lIns="0" tIns="0" rIns="0" bIns="0" rtlCol="0" anchor="ctr" anchorCtr="0">
            <a:spAutoFit/>
          </a:bodyPr>
          <a:lstStyle/>
          <a:p>
            <a:pPr algn="ctr" rtl="0">
              <a:lnSpc>
                <a:spcPct val="90000"/>
              </a:lnSpc>
            </a:pPr>
            <a:r>
              <a:rPr lang="en-US" sz="1600" b="0" i="0" u="none" spc="-30" baseline="0" dirty="0">
                <a:solidFill>
                  <a:srgbClr val="E1FA78"/>
                </a:solidFill>
                <a:latin typeface="Times New Roman" panose="02020603050405020304" pitchFamily="18" charset="0"/>
                <a:ea typeface="Pretendard ExtraBold" panose="02000903000000020004" pitchFamily="2" charset="-127"/>
                <a:cs typeface="Times New Roman" panose="02020603050405020304" pitchFamily="18" charset="0"/>
              </a:rPr>
              <a:t>Send the National Assistant inquiry history to the institution's call center </a:t>
            </a:r>
            <a:br>
              <a:rPr lang="en-US" sz="1600" b="0" i="0" u="none" spc="-30" baseline="0" dirty="0">
                <a:solidFill>
                  <a:srgbClr val="E1FA78"/>
                </a:solidFill>
                <a:latin typeface="Times New Roman" panose="02020603050405020304" pitchFamily="18" charset="0"/>
                <a:ea typeface="Pretendard ExtraBold" panose="02000903000000020004" pitchFamily="2" charset="-127"/>
                <a:cs typeface="Times New Roman" panose="02020603050405020304" pitchFamily="18" charset="0"/>
              </a:rPr>
            </a:br>
            <a:r>
              <a:rPr lang="en-US" sz="1600" b="0" i="0" u="none" spc="-30" baseline="0" dirty="0">
                <a:solidFill>
                  <a:srgbClr val="E1FA78"/>
                </a:solidFill>
                <a:latin typeface="Times New Roman" panose="02020603050405020304" pitchFamily="18" charset="0"/>
                <a:ea typeface="Pretendard ExtraBold" panose="02000903000000020004" pitchFamily="2" charset="-127"/>
                <a:cs typeface="Times New Roman" panose="02020603050405020304" pitchFamily="18" charset="0"/>
              </a:rPr>
              <a:t>service representative </a:t>
            </a:r>
            <a:endParaRPr lang="en-US" altLang="ko-KR" sz="1600" spc="-30" dirty="0">
              <a:solidFill>
                <a:srgbClr val="E1FA78"/>
              </a:solidFill>
              <a:latin typeface="Times New Roman" panose="02020603050405020304" pitchFamily="18" charset="0"/>
              <a:ea typeface="Pretendard ExtraBold" panose="02000903000000020004" pitchFamily="2" charset="-127"/>
              <a:cs typeface="Times New Roman" panose="02020603050405020304" pitchFamily="18" charset="0"/>
            </a:endParaRPr>
          </a:p>
          <a:p>
            <a:pPr algn="ctr" rtl="0">
              <a:lnSpc>
                <a:spcPct val="90000"/>
              </a:lnSpc>
            </a:pPr>
            <a:r>
              <a:rPr lang="en-US" sz="1600" b="0" i="0" u="none" spc="-30"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 Speed up customer service processing and increase satisfaction </a:t>
            </a:r>
            <a:br>
              <a:rPr lang="en-US" sz="1600" b="0" i="0" u="none" spc="-30"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br>
            <a:r>
              <a:rPr lang="en-US" sz="1600" b="0" i="0" u="none" spc="-30"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by providing conversation history!</a:t>
            </a:r>
          </a:p>
        </p:txBody>
      </p:sp>
      <p:sp>
        <p:nvSpPr>
          <p:cNvPr id="7" name="TextBox 4">
            <a:extLst>
              <a:ext uri="{FF2B5EF4-FFF2-40B4-BE49-F238E27FC236}">
                <a16:creationId xmlns="" xmlns:a16="http://schemas.microsoft.com/office/drawing/2014/main" id="{E835FEE4-5879-4B8B-B33F-A6AC6675F388}"/>
              </a:ext>
            </a:extLst>
          </p:cNvPr>
          <p:cNvSpPr txBox="1"/>
          <p:nvPr/>
        </p:nvSpPr>
        <p:spPr>
          <a:xfrm>
            <a:off x="3170563" y="2544023"/>
            <a:ext cx="4360215" cy="661499"/>
          </a:xfrm>
          <a:prstGeom prst="rect">
            <a:avLst/>
          </a:prstGeom>
          <a:noFill/>
        </p:spPr>
        <p:txBody>
          <a:bodyPr wrap="square" lIns="0" rIns="0" rtlCol="0" anchor="ctr" anchorCtr="0">
            <a:no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defTabSz="742987" rtl="0" latinLnBrk="0">
              <a:defRPr/>
            </a:pPr>
            <a:endParaRPr lang="en-US" altLang="en-US" sz="5363" dirty="0">
              <a:solidFill>
                <a:srgbClr val="212D37"/>
              </a:solidFill>
              <a:latin typeface="Times New Roman" panose="02020603050405020304" pitchFamily="18" charset="0"/>
              <a:ea typeface="Pretendard ExtraBold" panose="02000903000000020004" pitchFamily="2" charset="-127"/>
              <a:cs typeface="Times New Roman" panose="02020603050405020304" pitchFamily="18" charset="0"/>
            </a:endParaRPr>
          </a:p>
        </p:txBody>
      </p:sp>
      <p:sp>
        <p:nvSpPr>
          <p:cNvPr id="8" name="직사각형 7">
            <a:extLst>
              <a:ext uri="{FF2B5EF4-FFF2-40B4-BE49-F238E27FC236}">
                <a16:creationId xmlns="" xmlns:a16="http://schemas.microsoft.com/office/drawing/2014/main" id="{8543A2DD-CE10-4640-B4E4-CF595709C88D}"/>
              </a:ext>
            </a:extLst>
          </p:cNvPr>
          <p:cNvSpPr/>
          <p:nvPr/>
        </p:nvSpPr>
        <p:spPr>
          <a:xfrm>
            <a:off x="3081838" y="2219454"/>
            <a:ext cx="3265766" cy="312201"/>
          </a:xfrm>
          <a:prstGeom prst="rect">
            <a:avLst/>
          </a:prstGeom>
        </p:spPr>
        <p:txBody>
          <a:bodyPr wrap="none">
            <a:spAutoFit/>
          </a:bodyPr>
          <a:lstStyle/>
          <a:p>
            <a:pPr algn="l" defTabSz="742987" rtl="0">
              <a:lnSpc>
                <a:spcPct val="110000"/>
              </a:lnSpc>
              <a:buSzPct val="50000"/>
              <a:defRPr/>
            </a:pPr>
            <a:r>
              <a:rPr lang="en-US" sz="1400"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Virtual Assistant Convergent Service types</a:t>
            </a:r>
            <a:endParaRPr lang="en-US" altLang="ko-KR" sz="140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10" name="사각형: 둥근 모서리 27">
            <a:extLst>
              <a:ext uri="{FF2B5EF4-FFF2-40B4-BE49-F238E27FC236}">
                <a16:creationId xmlns="" xmlns:a16="http://schemas.microsoft.com/office/drawing/2014/main" id="{743E98B2-1521-466F-A180-97E12B5DDF3F}"/>
              </a:ext>
            </a:extLst>
          </p:cNvPr>
          <p:cNvSpPr/>
          <p:nvPr/>
        </p:nvSpPr>
        <p:spPr>
          <a:xfrm>
            <a:off x="4252275" y="2921399"/>
            <a:ext cx="1645646" cy="2298511"/>
          </a:xfrm>
          <a:prstGeom prst="roundRect">
            <a:avLst>
              <a:gd name="adj" fmla="val 2911"/>
            </a:avLst>
          </a:prstGeom>
          <a:solidFill>
            <a:schemeClr val="bg1"/>
          </a:solidFill>
          <a:ln w="28575">
            <a:solidFill>
              <a:srgbClr val="0959F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defRPr/>
            </a:pPr>
            <a:endParaRPr lang="en-US" altLang="en-US" sz="1400" dirty="0">
              <a:ln>
                <a:solidFill>
                  <a:srgbClr val="5A1896">
                    <a:alpha val="0"/>
                  </a:srgbClr>
                </a:solidFill>
              </a:ln>
              <a:solidFill>
                <a:srgbClr val="66009F"/>
              </a:solidFill>
              <a:latin typeface="Times New Roman" panose="02020603050405020304" pitchFamily="18" charset="0"/>
              <a:ea typeface="에스코어 드림 5 Medium" panose="020B0503030302020204" pitchFamily="34" charset="-127"/>
              <a:cs typeface="Times New Roman" panose="02020603050405020304" pitchFamily="18" charset="0"/>
            </a:endParaRPr>
          </a:p>
        </p:txBody>
      </p:sp>
      <p:sp>
        <p:nvSpPr>
          <p:cNvPr id="11" name="사각형: 둥근 모서리 27">
            <a:extLst>
              <a:ext uri="{FF2B5EF4-FFF2-40B4-BE49-F238E27FC236}">
                <a16:creationId xmlns="" xmlns:a16="http://schemas.microsoft.com/office/drawing/2014/main" id="{7C6FAEBE-FFAE-4F01-B446-5A1F20416885}"/>
              </a:ext>
            </a:extLst>
          </p:cNvPr>
          <p:cNvSpPr/>
          <p:nvPr/>
        </p:nvSpPr>
        <p:spPr>
          <a:xfrm>
            <a:off x="7867108" y="2260728"/>
            <a:ext cx="952944" cy="2298511"/>
          </a:xfrm>
          <a:prstGeom prst="roundRect">
            <a:avLst>
              <a:gd name="adj" fmla="val 2911"/>
            </a:avLst>
          </a:prstGeom>
          <a:solidFill>
            <a:schemeClr val="bg1"/>
          </a:solidFill>
          <a:ln w="28575">
            <a:solidFill>
              <a:srgbClr val="0959F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ltLang="en-US" sz="1400" dirty="0">
              <a:ln>
                <a:solidFill>
                  <a:srgbClr val="5A1896">
                    <a:alpha val="0"/>
                  </a:srgbClr>
                </a:solidFill>
              </a:ln>
              <a:solidFill>
                <a:srgbClr val="66009F"/>
              </a:solidFill>
              <a:latin typeface="Times New Roman" panose="02020603050405020304" pitchFamily="18" charset="0"/>
              <a:ea typeface="에스코어 드림 5 Medium" panose="020B0503030302020204" pitchFamily="34" charset="-127"/>
              <a:cs typeface="Times New Roman" panose="02020603050405020304" pitchFamily="18" charset="0"/>
            </a:endParaRPr>
          </a:p>
        </p:txBody>
      </p:sp>
      <p:sp>
        <p:nvSpPr>
          <p:cNvPr id="12" name="모서리가 둥근 직사각형 79">
            <a:extLst>
              <a:ext uri="{FF2B5EF4-FFF2-40B4-BE49-F238E27FC236}">
                <a16:creationId xmlns="" xmlns:a16="http://schemas.microsoft.com/office/drawing/2014/main" id="{C242D757-991E-445B-8776-63618ED05B73}"/>
              </a:ext>
            </a:extLst>
          </p:cNvPr>
          <p:cNvSpPr/>
          <p:nvPr/>
        </p:nvSpPr>
        <p:spPr>
          <a:xfrm>
            <a:off x="7866483" y="2165498"/>
            <a:ext cx="948696" cy="201091"/>
          </a:xfrm>
          <a:prstGeom prst="roundRect">
            <a:avLst/>
          </a:prstGeom>
          <a:solidFill>
            <a:schemeClr val="bg1"/>
          </a:solidFill>
          <a:ln w="28575">
            <a:solidFill>
              <a:srgbClr val="0959F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rtl="0"/>
            <a:r>
              <a:rPr lang="en-US" sz="900" b="0" i="0" u="none" spc="-50" dirty="0">
                <a:solidFill>
                  <a:schemeClr val="tx1"/>
                </a:solidFill>
                <a:latin typeface="Times New Roman" panose="02020603050405020304" pitchFamily="18" charset="0"/>
                <a:ea typeface="Pretendard SemiBold" panose="02000703000000020004" pitchFamily="2" charset="-127"/>
                <a:cs typeface="Times New Roman" panose="02020603050405020304" pitchFamily="18" charset="0"/>
              </a:rPr>
              <a:t>Institution call center</a:t>
            </a:r>
          </a:p>
        </p:txBody>
      </p:sp>
      <p:pic>
        <p:nvPicPr>
          <p:cNvPr id="14" name="그림 13">
            <a:extLst>
              <a:ext uri="{FF2B5EF4-FFF2-40B4-BE49-F238E27FC236}">
                <a16:creationId xmlns="" xmlns:a16="http://schemas.microsoft.com/office/drawing/2014/main" id="{E5CB005D-B0CA-49C3-9F9F-B7240B9EA599}"/>
              </a:ext>
            </a:extLst>
          </p:cNvPr>
          <p:cNvPicPr>
            <a:picLocks noChangeAspect="1"/>
          </p:cNvPicPr>
          <p:nvPr/>
        </p:nvPicPr>
        <p:blipFill>
          <a:blip r:embed="rId3"/>
          <a:stretch>
            <a:fillRect/>
          </a:stretch>
        </p:blipFill>
        <p:spPr>
          <a:xfrm>
            <a:off x="8130591" y="3072985"/>
            <a:ext cx="425969" cy="415035"/>
          </a:xfrm>
          <a:prstGeom prst="rect">
            <a:avLst/>
          </a:prstGeom>
        </p:spPr>
      </p:pic>
      <p:sp>
        <p:nvSpPr>
          <p:cNvPr id="15" name="직사각형 14">
            <a:extLst>
              <a:ext uri="{FF2B5EF4-FFF2-40B4-BE49-F238E27FC236}">
                <a16:creationId xmlns="" xmlns:a16="http://schemas.microsoft.com/office/drawing/2014/main" id="{9DB0D282-13D3-4E5F-AD20-46BF2D638B1D}"/>
              </a:ext>
            </a:extLst>
          </p:cNvPr>
          <p:cNvSpPr/>
          <p:nvPr/>
        </p:nvSpPr>
        <p:spPr>
          <a:xfrm>
            <a:off x="7982097" y="3431502"/>
            <a:ext cx="722954" cy="307777"/>
          </a:xfrm>
          <a:prstGeom prst="rect">
            <a:avLst/>
          </a:prstGeom>
        </p:spPr>
        <p:txBody>
          <a:bodyPr wrap="none" lIns="0" tIns="0" rIns="0" bIns="0" anchor="ctr" anchorCtr="0">
            <a:spAutoFit/>
          </a:bodyPr>
          <a:lstStyle/>
          <a:p>
            <a:pPr algn="ctr" defTabSz="914400" rtl="0">
              <a:defRPr/>
            </a:pPr>
            <a:r>
              <a:rPr lang="en-US" sz="1000" b="0" i="0" u="none" baseline="0" dirty="0">
                <a:ln>
                  <a:solidFill>
                    <a:srgbClr val="5A1896">
                      <a:alpha val="0"/>
                    </a:srgbClr>
                  </a:solidFill>
                </a:ln>
                <a:latin typeface="Times New Roman" panose="02020603050405020304" pitchFamily="18" charset="0"/>
                <a:ea typeface="Pretendard ExtraBold" panose="02000903000000020004" pitchFamily="50" charset="-127"/>
                <a:cs typeface="Times New Roman" panose="02020603050405020304" pitchFamily="18" charset="0"/>
              </a:rPr>
              <a:t>Service </a:t>
            </a:r>
            <a:br>
              <a:rPr lang="en-US" sz="1000" b="0" i="0" u="none" baseline="0" dirty="0">
                <a:ln>
                  <a:solidFill>
                    <a:srgbClr val="5A1896">
                      <a:alpha val="0"/>
                    </a:srgbClr>
                  </a:solidFill>
                </a:ln>
                <a:latin typeface="Times New Roman" panose="02020603050405020304" pitchFamily="18" charset="0"/>
                <a:ea typeface="Pretendard ExtraBold" panose="02000903000000020004" pitchFamily="50" charset="-127"/>
                <a:cs typeface="Times New Roman" panose="02020603050405020304" pitchFamily="18" charset="0"/>
              </a:rPr>
            </a:br>
            <a:r>
              <a:rPr lang="en-US" sz="1000" b="0" i="0" u="none" baseline="0" dirty="0">
                <a:ln>
                  <a:solidFill>
                    <a:srgbClr val="5A1896">
                      <a:alpha val="0"/>
                    </a:srgbClr>
                  </a:solidFill>
                </a:ln>
                <a:latin typeface="Times New Roman" panose="02020603050405020304" pitchFamily="18" charset="0"/>
                <a:ea typeface="Pretendard ExtraBold" panose="02000903000000020004" pitchFamily="50" charset="-127"/>
                <a:cs typeface="Times New Roman" panose="02020603050405020304" pitchFamily="18" charset="0"/>
              </a:rPr>
              <a:t>representative</a:t>
            </a:r>
          </a:p>
        </p:txBody>
      </p:sp>
      <p:sp>
        <p:nvSpPr>
          <p:cNvPr id="16" name="TextBox 15">
            <a:extLst>
              <a:ext uri="{FF2B5EF4-FFF2-40B4-BE49-F238E27FC236}">
                <a16:creationId xmlns="" xmlns:a16="http://schemas.microsoft.com/office/drawing/2014/main" id="{D8F6DEEB-9D04-45FD-920B-10CE0829CDA0}"/>
              </a:ext>
            </a:extLst>
          </p:cNvPr>
          <p:cNvSpPr txBox="1"/>
          <p:nvPr/>
        </p:nvSpPr>
        <p:spPr>
          <a:xfrm>
            <a:off x="4498478" y="3068195"/>
            <a:ext cx="1123591" cy="123111"/>
          </a:xfrm>
          <a:prstGeom prst="rect">
            <a:avLst/>
          </a:prstGeom>
          <a:noFill/>
        </p:spPr>
        <p:txBody>
          <a:bodyPr wrap="square" lIns="0" tIns="0" rIns="0" bIns="0" rtlCol="0">
            <a:spAutoFit/>
          </a:bodyPr>
          <a:lstStyle/>
          <a:p>
            <a:pPr algn="ctr">
              <a:defRPr/>
            </a:pPr>
            <a:r>
              <a:rPr lang="en-US" sz="800" dirty="0">
                <a:latin typeface="Times New Roman" panose="02020603050405020304" pitchFamily="18" charset="0"/>
                <a:ea typeface="Pretendard SemiBold" panose="02000703000000020004" pitchFamily="2" charset="-127"/>
                <a:cs typeface="Times New Roman" panose="02020603050405020304" pitchFamily="18" charset="0"/>
              </a:rPr>
              <a:t>Inquiry Service</a:t>
            </a:r>
            <a:endParaRPr lang="en-US" altLang="ko-KR" sz="800" dirty="0">
              <a:latin typeface="Times New Roman" panose="02020603050405020304" pitchFamily="18" charset="0"/>
              <a:ea typeface="Pretendard SemiBold" panose="02000703000000020004" pitchFamily="2" charset="-127"/>
              <a:cs typeface="Times New Roman" panose="02020603050405020304" pitchFamily="18" charset="0"/>
            </a:endParaRPr>
          </a:p>
        </p:txBody>
      </p:sp>
      <p:pic>
        <p:nvPicPr>
          <p:cNvPr id="19" name="그림 18">
            <a:extLst>
              <a:ext uri="{FF2B5EF4-FFF2-40B4-BE49-F238E27FC236}">
                <a16:creationId xmlns="" xmlns:a16="http://schemas.microsoft.com/office/drawing/2014/main" id="{A4299962-3115-43A3-9BFC-5721D355AA8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1564"/>
          <a:stretch/>
        </p:blipFill>
        <p:spPr>
          <a:xfrm>
            <a:off x="4452263" y="3223464"/>
            <a:ext cx="1213616" cy="1942533"/>
          </a:xfrm>
          <a:prstGeom prst="rect">
            <a:avLst/>
          </a:prstGeom>
        </p:spPr>
      </p:pic>
      <p:sp>
        <p:nvSpPr>
          <p:cNvPr id="26" name="화살표: 왼쪽/오른쪽 8">
            <a:extLst>
              <a:ext uri="{FF2B5EF4-FFF2-40B4-BE49-F238E27FC236}">
                <a16:creationId xmlns="" xmlns:a16="http://schemas.microsoft.com/office/drawing/2014/main" id="{464EC5B1-426C-4358-86B7-72F18E7F00EE}"/>
              </a:ext>
            </a:extLst>
          </p:cNvPr>
          <p:cNvSpPr/>
          <p:nvPr/>
        </p:nvSpPr>
        <p:spPr>
          <a:xfrm>
            <a:off x="2977908" y="3430013"/>
            <a:ext cx="1246251" cy="545527"/>
          </a:xfrm>
          <a:prstGeom prst="leftRightArrow">
            <a:avLst>
              <a:gd name="adj1" fmla="val 50000"/>
              <a:gd name="adj2" fmla="val 39341"/>
            </a:avLst>
          </a:prstGeom>
          <a:solidFill>
            <a:srgbClr val="0959F1"/>
          </a:solidFill>
          <a:ln>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rtl="0"/>
            <a:r>
              <a:rPr lang="en-US" sz="900" b="0" i="0" u="none" baseline="0" dirty="0">
                <a:ln>
                  <a:solidFill>
                    <a:srgbClr val="5A1896">
                      <a:alpha val="0"/>
                    </a:srgbClr>
                  </a:solidFill>
                </a:ln>
                <a:solidFill>
                  <a:prstClr val="white"/>
                </a:solidFill>
                <a:latin typeface="Times New Roman" panose="02020603050405020304" pitchFamily="18" charset="0"/>
                <a:ea typeface="Pretendard SemiBold" panose="02000703000000020004" pitchFamily="50" charset="-127"/>
                <a:cs typeface="Times New Roman" panose="02020603050405020304" pitchFamily="18" charset="0"/>
              </a:rPr>
              <a:t>Inquiry</a:t>
            </a:r>
          </a:p>
        </p:txBody>
      </p:sp>
      <p:sp>
        <p:nvSpPr>
          <p:cNvPr id="28" name="모서리가 둥근 직사각형 145">
            <a:extLst>
              <a:ext uri="{FF2B5EF4-FFF2-40B4-BE49-F238E27FC236}">
                <a16:creationId xmlns="" xmlns:a16="http://schemas.microsoft.com/office/drawing/2014/main" id="{2AC9CBB5-2CC9-4E07-B8B6-B4459C426BAF}"/>
              </a:ext>
            </a:extLst>
          </p:cNvPr>
          <p:cNvSpPr/>
          <p:nvPr/>
        </p:nvSpPr>
        <p:spPr>
          <a:xfrm>
            <a:off x="4250303" y="2809901"/>
            <a:ext cx="1647618" cy="201091"/>
          </a:xfrm>
          <a:prstGeom prst="roundRect">
            <a:avLst/>
          </a:prstGeom>
          <a:solidFill>
            <a:schemeClr val="bg1"/>
          </a:solidFill>
          <a:ln w="28575">
            <a:solidFill>
              <a:srgbClr val="0959F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000" dirty="0">
                <a:solidFill>
                  <a:schemeClr val="tx1"/>
                </a:solidFill>
                <a:latin typeface="Times New Roman" panose="02020603050405020304" pitchFamily="18" charset="0"/>
                <a:ea typeface="Pretendard SemiBold" panose="02000703000000020004" pitchFamily="2" charset="-127"/>
                <a:cs typeface="Times New Roman" panose="02020603050405020304" pitchFamily="18" charset="0"/>
              </a:rPr>
              <a:t>Virtual Assistant</a:t>
            </a:r>
            <a:endParaRPr lang="en-US" altLang="en-US" sz="1000" dirty="0">
              <a:solidFill>
                <a:schemeClr val="tx1"/>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pic>
        <p:nvPicPr>
          <p:cNvPr id="33" name="그림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1313" y="3363307"/>
            <a:ext cx="968896" cy="1558822"/>
          </a:xfrm>
          <a:prstGeom prst="rect">
            <a:avLst/>
          </a:prstGeom>
        </p:spPr>
      </p:pic>
      <p:sp>
        <p:nvSpPr>
          <p:cNvPr id="34" name="사각형: 둥근 모서리 27">
            <a:extLst>
              <a:ext uri="{FF2B5EF4-FFF2-40B4-BE49-F238E27FC236}">
                <a16:creationId xmlns="" xmlns:a16="http://schemas.microsoft.com/office/drawing/2014/main" id="{743E98B2-1521-466F-A180-97E12B5DDF3F}"/>
              </a:ext>
            </a:extLst>
          </p:cNvPr>
          <p:cNvSpPr/>
          <p:nvPr/>
        </p:nvSpPr>
        <p:spPr>
          <a:xfrm>
            <a:off x="1345328" y="2268348"/>
            <a:ext cx="1645646" cy="2298511"/>
          </a:xfrm>
          <a:prstGeom prst="roundRect">
            <a:avLst>
              <a:gd name="adj" fmla="val 2911"/>
            </a:avLst>
          </a:prstGeom>
          <a:solidFill>
            <a:schemeClr val="bg1"/>
          </a:solidFill>
          <a:ln w="28575">
            <a:solidFill>
              <a:srgbClr val="0959F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defRPr/>
            </a:pPr>
            <a:endParaRPr lang="en-US" altLang="en-US" sz="1400" dirty="0">
              <a:ln>
                <a:solidFill>
                  <a:srgbClr val="5A1896">
                    <a:alpha val="0"/>
                  </a:srgbClr>
                </a:solidFill>
              </a:ln>
              <a:solidFill>
                <a:srgbClr val="66009F"/>
              </a:solidFill>
              <a:latin typeface="Times New Roman" panose="02020603050405020304" pitchFamily="18" charset="0"/>
              <a:ea typeface="에스코어 드림 5 Medium" panose="020B0503030302020204" pitchFamily="34" charset="-127"/>
              <a:cs typeface="Times New Roman" panose="02020603050405020304" pitchFamily="18" charset="0"/>
            </a:endParaRPr>
          </a:p>
        </p:txBody>
      </p:sp>
      <p:sp>
        <p:nvSpPr>
          <p:cNvPr id="35" name="모서리가 둥근 직사각형 145">
            <a:extLst>
              <a:ext uri="{FF2B5EF4-FFF2-40B4-BE49-F238E27FC236}">
                <a16:creationId xmlns="" xmlns:a16="http://schemas.microsoft.com/office/drawing/2014/main" id="{2AC9CBB5-2CC9-4E07-B8B6-B4459C426BAF}"/>
              </a:ext>
            </a:extLst>
          </p:cNvPr>
          <p:cNvSpPr/>
          <p:nvPr/>
        </p:nvSpPr>
        <p:spPr>
          <a:xfrm>
            <a:off x="1343356" y="2156850"/>
            <a:ext cx="1647618" cy="201091"/>
          </a:xfrm>
          <a:prstGeom prst="roundRect">
            <a:avLst/>
          </a:prstGeom>
          <a:solidFill>
            <a:schemeClr val="bg1"/>
          </a:solidFill>
          <a:ln w="28575">
            <a:solidFill>
              <a:srgbClr val="0959F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rtl="0"/>
            <a:r>
              <a:rPr lang="en-US" sz="1000" b="0" i="0" u="none" baseline="0" dirty="0">
                <a:solidFill>
                  <a:schemeClr val="tx1"/>
                </a:solidFill>
                <a:latin typeface="Times New Roman" panose="02020603050405020304" pitchFamily="18" charset="0"/>
                <a:ea typeface="Pretendard SemiBold" panose="02000703000000020004" pitchFamily="2" charset="-127"/>
                <a:cs typeface="Times New Roman" panose="02020603050405020304" pitchFamily="18" charset="0"/>
              </a:rPr>
              <a:t>People (users)</a:t>
            </a:r>
            <a:endParaRPr lang="en-US" altLang="en-US" sz="1000" dirty="0">
              <a:solidFill>
                <a:schemeClr val="tx1"/>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pic>
        <p:nvPicPr>
          <p:cNvPr id="29" name="그림 28">
            <a:extLst>
              <a:ext uri="{FF2B5EF4-FFF2-40B4-BE49-F238E27FC236}">
                <a16:creationId xmlns="" xmlns:a16="http://schemas.microsoft.com/office/drawing/2014/main" id="{A31A01E7-881B-4670-A72E-6B0A1927C3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2449" y="2823775"/>
            <a:ext cx="852612" cy="1087355"/>
          </a:xfrm>
          <a:prstGeom prst="rect">
            <a:avLst/>
          </a:prstGeom>
        </p:spPr>
      </p:pic>
      <p:sp>
        <p:nvSpPr>
          <p:cNvPr id="42" name="화살표: 왼쪽/오른쪽 8">
            <a:extLst>
              <a:ext uri="{FF2B5EF4-FFF2-40B4-BE49-F238E27FC236}">
                <a16:creationId xmlns="" xmlns:a16="http://schemas.microsoft.com/office/drawing/2014/main" id="{464EC5B1-426C-4358-86B7-72F18E7F00EE}"/>
              </a:ext>
            </a:extLst>
          </p:cNvPr>
          <p:cNvSpPr/>
          <p:nvPr/>
        </p:nvSpPr>
        <p:spPr>
          <a:xfrm>
            <a:off x="5918916" y="3386263"/>
            <a:ext cx="1889710" cy="545527"/>
          </a:xfrm>
          <a:prstGeom prst="leftRightArrow">
            <a:avLst>
              <a:gd name="adj1" fmla="val 50000"/>
              <a:gd name="adj2" fmla="val 39341"/>
            </a:avLst>
          </a:prstGeom>
          <a:solidFill>
            <a:srgbClr val="0959F1"/>
          </a:solidFill>
          <a:ln>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rtl="0"/>
            <a:r>
              <a:rPr lang="en-US" sz="900" b="0" i="0" u="none" baseline="0" dirty="0">
                <a:ln>
                  <a:solidFill>
                    <a:srgbClr val="5A1896">
                      <a:alpha val="0"/>
                    </a:srgbClr>
                  </a:solidFill>
                </a:ln>
                <a:solidFill>
                  <a:prstClr val="white"/>
                </a:solidFill>
                <a:latin typeface="Times New Roman" panose="02020603050405020304" pitchFamily="18" charset="0"/>
                <a:ea typeface="Pretendard SemiBold" panose="02000703000000020004" pitchFamily="50" charset="-127"/>
                <a:cs typeface="Times New Roman" panose="02020603050405020304" pitchFamily="18" charset="0"/>
              </a:rPr>
              <a:t>No response</a:t>
            </a:r>
            <a:r>
              <a:rPr lang="en-US" sz="900" b="0" i="0" u="none" baseline="0" dirty="0">
                <a:solidFill>
                  <a:srgbClr val="E1FA78"/>
                </a:solidFill>
                <a:latin typeface="Times New Roman" panose="02020603050405020304" pitchFamily="18" charset="0"/>
                <a:ea typeface="Pretendard ExtraBold" panose="02000903000000020004" pitchFamily="2" charset="-127"/>
                <a:cs typeface="Times New Roman" panose="02020603050405020304" pitchFamily="18" charset="0"/>
                <a:sym typeface="Wingdings" panose="05000000000000000000" pitchFamily="2" charset="2"/>
              </a:rPr>
              <a:t></a:t>
            </a:r>
            <a:r>
              <a:rPr lang="en-US" sz="900" b="1" i="0" u="none" baseline="0" dirty="0">
                <a:solidFill>
                  <a:srgbClr val="E1FA78"/>
                </a:solidFill>
                <a:latin typeface="Times New Roman" panose="02020603050405020304" pitchFamily="18" charset="0"/>
                <a:ea typeface="Pretendard ExtraBold" panose="02000903000000020004" pitchFamily="2" charset="-127"/>
                <a:cs typeface="Times New Roman" panose="02020603050405020304" pitchFamily="18" charset="0"/>
                <a:sym typeface="Wingdings" panose="05000000000000000000" pitchFamily="2" charset="2"/>
              </a:rPr>
              <a:t> </a:t>
            </a:r>
            <a:r>
              <a:rPr lang="en-US" sz="900" b="0" i="0" u="none" baseline="0" dirty="0">
                <a:ln>
                  <a:solidFill>
                    <a:srgbClr val="5A1896">
                      <a:alpha val="0"/>
                    </a:srgbClr>
                  </a:solidFill>
                </a:ln>
                <a:solidFill>
                  <a:prstClr val="white"/>
                </a:solidFill>
                <a:latin typeface="Times New Roman" panose="02020603050405020304" pitchFamily="18" charset="0"/>
                <a:ea typeface="Pretendard SemiBold" panose="02000703000000020004" pitchFamily="50" charset="-127"/>
                <a:cs typeface="Times New Roman" panose="02020603050405020304" pitchFamily="18" charset="0"/>
                <a:sym typeface="Wingdings" panose="05000000000000000000" pitchFamily="2" charset="2"/>
              </a:rPr>
              <a:t>Call Center booking</a:t>
            </a:r>
            <a:endParaRPr lang="en-US" altLang="en-US" sz="900" dirty="0">
              <a:ln>
                <a:solidFill>
                  <a:srgbClr val="5A1896">
                    <a:alpha val="0"/>
                  </a:srgbClr>
                </a:solidFill>
              </a:ln>
              <a:solidFill>
                <a:prstClr val="white"/>
              </a:solidFill>
              <a:latin typeface="Times New Roman" panose="02020603050405020304" pitchFamily="18" charset="0"/>
              <a:ea typeface="Pretendard SemiBold" panose="02000703000000020004" pitchFamily="50" charset="-127"/>
              <a:cs typeface="Times New Roman" panose="02020603050405020304" pitchFamily="18" charset="0"/>
            </a:endParaRPr>
          </a:p>
        </p:txBody>
      </p:sp>
      <p:grpSp>
        <p:nvGrpSpPr>
          <p:cNvPr id="45" name="그룹 44">
            <a:extLst>
              <a:ext uri="{FF2B5EF4-FFF2-40B4-BE49-F238E27FC236}">
                <a16:creationId xmlns="" xmlns:a16="http://schemas.microsoft.com/office/drawing/2014/main" id="{BD4B0802-DF05-4A85-A12D-18D1EAFE8FE0}"/>
              </a:ext>
            </a:extLst>
          </p:cNvPr>
          <p:cNvGrpSpPr/>
          <p:nvPr/>
        </p:nvGrpSpPr>
        <p:grpSpPr>
          <a:xfrm>
            <a:off x="6318110" y="1658888"/>
            <a:ext cx="1082815" cy="1065352"/>
            <a:chOff x="4058230" y="3078274"/>
            <a:chExt cx="1695049" cy="1750839"/>
          </a:xfrm>
        </p:grpSpPr>
        <p:sp>
          <p:nvSpPr>
            <p:cNvPr id="46" name="타원 45">
              <a:extLst>
                <a:ext uri="{FF2B5EF4-FFF2-40B4-BE49-F238E27FC236}">
                  <a16:creationId xmlns="" xmlns:a16="http://schemas.microsoft.com/office/drawing/2014/main" id="{AF1E30FE-3D5D-47C4-BE11-5C2E11045089}"/>
                </a:ext>
              </a:extLst>
            </p:cNvPr>
            <p:cNvSpPr/>
            <p:nvPr/>
          </p:nvSpPr>
          <p:spPr>
            <a:xfrm>
              <a:off x="4058230" y="3078274"/>
              <a:ext cx="1695049" cy="175083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rtl="0">
                <a:defRPr/>
              </a:pPr>
              <a:endParaRPr lang="en-US" altLang="en-US" sz="1600" dirty="0">
                <a:ln>
                  <a:solidFill>
                    <a:srgbClr val="5A1896">
                      <a:alpha val="0"/>
                    </a:srgbClr>
                  </a:solidFill>
                </a:ln>
                <a:solidFill>
                  <a:prstClr val="white"/>
                </a:solidFill>
                <a:latin typeface="Times New Roman" panose="02020603050405020304" pitchFamily="18" charset="0"/>
                <a:cs typeface="Times New Roman" panose="02020603050405020304" pitchFamily="18" charset="0"/>
              </a:endParaRPr>
            </a:p>
          </p:txBody>
        </p:sp>
        <p:sp>
          <p:nvSpPr>
            <p:cNvPr id="47" name="타원 46">
              <a:extLst>
                <a:ext uri="{FF2B5EF4-FFF2-40B4-BE49-F238E27FC236}">
                  <a16:creationId xmlns="" xmlns:a16="http://schemas.microsoft.com/office/drawing/2014/main" id="{A3BF7690-9F01-47DE-86C4-2EDF06B18144}"/>
                </a:ext>
              </a:extLst>
            </p:cNvPr>
            <p:cNvSpPr/>
            <p:nvPr/>
          </p:nvSpPr>
          <p:spPr>
            <a:xfrm>
              <a:off x="4171123" y="3194883"/>
              <a:ext cx="1469262" cy="151762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71450" indent="-171450" algn="ctr" defTabSz="742950">
                <a:lnSpc>
                  <a:spcPct val="85000"/>
                </a:lnSpc>
                <a:spcAft>
                  <a:spcPts val="600"/>
                </a:spcAft>
                <a:buFont typeface="Wingdings" panose="05000000000000000000" pitchFamily="2" charset="2"/>
                <a:buChar char="ü"/>
                <a:defRPr/>
              </a:pPr>
              <a:r>
                <a:rPr lang="en-US" sz="1200" b="1" dirty="0">
                  <a:ln>
                    <a:solidFill>
                      <a:srgbClr val="5A1896">
                        <a:alpha val="0"/>
                      </a:srgbClr>
                    </a:solidFill>
                  </a:ln>
                  <a:solidFill>
                    <a:srgbClr val="0959F1"/>
                  </a:solidFill>
                  <a:latin typeface="Times New Roman" panose="02020603050405020304" pitchFamily="18" charset="0"/>
                  <a:ea typeface="KoPub돋움체 Bold" panose="00000800000000000000" pitchFamily="2" charset="-127"/>
                  <a:cs typeface="Times New Roman" panose="02020603050405020304" pitchFamily="18" charset="0"/>
                </a:rPr>
                <a:t>Call Center </a:t>
              </a:r>
              <a:br>
                <a:rPr lang="en-US" sz="1200" b="1" dirty="0">
                  <a:ln>
                    <a:solidFill>
                      <a:srgbClr val="5A1896">
                        <a:alpha val="0"/>
                      </a:srgbClr>
                    </a:solidFill>
                  </a:ln>
                  <a:solidFill>
                    <a:srgbClr val="0959F1"/>
                  </a:solidFill>
                  <a:latin typeface="Times New Roman" panose="02020603050405020304" pitchFamily="18" charset="0"/>
                  <a:ea typeface="KoPub돋움체 Bold" panose="00000800000000000000" pitchFamily="2" charset="-127"/>
                  <a:cs typeface="Times New Roman" panose="02020603050405020304" pitchFamily="18" charset="0"/>
                </a:rPr>
              </a:br>
              <a:r>
                <a:rPr lang="en-US" sz="1200" b="1" dirty="0">
                  <a:ln>
                    <a:solidFill>
                      <a:srgbClr val="5A1896">
                        <a:alpha val="0"/>
                      </a:srgbClr>
                    </a:solidFill>
                  </a:ln>
                  <a:solidFill>
                    <a:srgbClr val="0959F1"/>
                  </a:solidFill>
                  <a:latin typeface="Times New Roman" panose="02020603050405020304" pitchFamily="18" charset="0"/>
                  <a:ea typeface="KoPub돋움체 Bold" panose="00000800000000000000" pitchFamily="2" charset="-127"/>
                  <a:cs typeface="Times New Roman" panose="02020603050405020304" pitchFamily="18" charset="0"/>
                </a:rPr>
                <a:t>inquiry</a:t>
              </a:r>
              <a:endParaRPr lang="en-US" altLang="ko-KR" sz="1200" b="1" dirty="0">
                <a:ln>
                  <a:solidFill>
                    <a:srgbClr val="5A1896">
                      <a:alpha val="0"/>
                    </a:srgbClr>
                  </a:solidFill>
                </a:ln>
                <a:solidFill>
                  <a:srgbClr val="0959F1"/>
                </a:solidFill>
                <a:latin typeface="Times New Roman" panose="02020603050405020304" pitchFamily="18" charset="0"/>
                <a:ea typeface="KoPub돋움체 Bold" panose="00000800000000000000" pitchFamily="2" charset="-127"/>
                <a:cs typeface="Times New Roman" panose="02020603050405020304" pitchFamily="18" charset="0"/>
                <a:sym typeface="Wingdings" panose="05000000000000000000" pitchFamily="2" charset="2"/>
              </a:endParaRPr>
            </a:p>
          </p:txBody>
        </p:sp>
      </p:grpSp>
      <p:cxnSp>
        <p:nvCxnSpPr>
          <p:cNvPr id="36" name="연결선: 꺾임 186">
            <a:extLst>
              <a:ext uri="{FF2B5EF4-FFF2-40B4-BE49-F238E27FC236}">
                <a16:creationId xmlns="" xmlns:a16="http://schemas.microsoft.com/office/drawing/2014/main" id="{77E6183E-D7E6-4D0F-9DBC-82945E2E0C25}"/>
              </a:ext>
            </a:extLst>
          </p:cNvPr>
          <p:cNvCxnSpPr>
            <a:cxnSpLocks/>
          </p:cNvCxnSpPr>
          <p:nvPr/>
        </p:nvCxnSpPr>
        <p:spPr>
          <a:xfrm rot="10800000">
            <a:off x="2990974" y="2464303"/>
            <a:ext cx="4846934" cy="554935"/>
          </a:xfrm>
          <a:prstGeom prst="bentConnector3">
            <a:avLst>
              <a:gd name="adj1" fmla="val 21025"/>
            </a:avLst>
          </a:prstGeom>
          <a:noFill/>
          <a:ln w="38100">
            <a:solidFill>
              <a:srgbClr val="0959F1"/>
            </a:solidFill>
            <a:headEnd type="oval"/>
            <a:tailEnd type="triangle"/>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cxnSp>
      <p:grpSp>
        <p:nvGrpSpPr>
          <p:cNvPr id="52" name="그룹 51">
            <a:extLst>
              <a:ext uri="{FF2B5EF4-FFF2-40B4-BE49-F238E27FC236}">
                <a16:creationId xmlns="" xmlns:a16="http://schemas.microsoft.com/office/drawing/2014/main" id="{BD4B0802-DF05-4A85-A12D-18D1EAFE8FE0}"/>
              </a:ext>
            </a:extLst>
          </p:cNvPr>
          <p:cNvGrpSpPr/>
          <p:nvPr/>
        </p:nvGrpSpPr>
        <p:grpSpPr>
          <a:xfrm>
            <a:off x="6289800" y="3989164"/>
            <a:ext cx="1082815" cy="1065352"/>
            <a:chOff x="4058230" y="3078274"/>
            <a:chExt cx="1695049" cy="1750839"/>
          </a:xfrm>
        </p:grpSpPr>
        <p:sp>
          <p:nvSpPr>
            <p:cNvPr id="53" name="타원 52">
              <a:extLst>
                <a:ext uri="{FF2B5EF4-FFF2-40B4-BE49-F238E27FC236}">
                  <a16:creationId xmlns="" xmlns:a16="http://schemas.microsoft.com/office/drawing/2014/main" id="{AF1E30FE-3D5D-47C4-BE11-5C2E11045089}"/>
                </a:ext>
              </a:extLst>
            </p:cNvPr>
            <p:cNvSpPr/>
            <p:nvPr/>
          </p:nvSpPr>
          <p:spPr>
            <a:xfrm>
              <a:off x="4058230" y="3078274"/>
              <a:ext cx="1695049" cy="175083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rtl="0">
                <a:defRPr/>
              </a:pPr>
              <a:endParaRPr lang="en-US" altLang="en-US" sz="1600" dirty="0">
                <a:ln>
                  <a:solidFill>
                    <a:srgbClr val="5A1896">
                      <a:alpha val="0"/>
                    </a:srgbClr>
                  </a:solidFill>
                </a:ln>
                <a:solidFill>
                  <a:prstClr val="white"/>
                </a:solidFill>
                <a:latin typeface="Times New Roman" panose="02020603050405020304" pitchFamily="18" charset="0"/>
                <a:cs typeface="Times New Roman" panose="02020603050405020304" pitchFamily="18" charset="0"/>
              </a:endParaRPr>
            </a:p>
          </p:txBody>
        </p:sp>
        <p:sp>
          <p:nvSpPr>
            <p:cNvPr id="54" name="타원 53">
              <a:extLst>
                <a:ext uri="{FF2B5EF4-FFF2-40B4-BE49-F238E27FC236}">
                  <a16:creationId xmlns="" xmlns:a16="http://schemas.microsoft.com/office/drawing/2014/main" id="{A3BF7690-9F01-47DE-86C4-2EDF06B18144}"/>
                </a:ext>
              </a:extLst>
            </p:cNvPr>
            <p:cNvSpPr/>
            <p:nvPr/>
          </p:nvSpPr>
          <p:spPr>
            <a:xfrm>
              <a:off x="4171123" y="3194883"/>
              <a:ext cx="1469262" cy="151762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71450" indent="-171450" algn="ctr" defTabSz="742950" rtl="0">
                <a:lnSpc>
                  <a:spcPct val="85000"/>
                </a:lnSpc>
                <a:spcAft>
                  <a:spcPts val="600"/>
                </a:spcAft>
                <a:buFont typeface="Wingdings" panose="05000000000000000000" pitchFamily="2" charset="2"/>
                <a:buChar char="ü"/>
                <a:defRPr/>
              </a:pPr>
              <a:r>
                <a:rPr lang="en-US" sz="1200" b="1" i="0" u="none" baseline="0" dirty="0">
                  <a:ln>
                    <a:solidFill>
                      <a:srgbClr val="5A1896">
                        <a:alpha val="0"/>
                      </a:srgbClr>
                    </a:solidFill>
                  </a:ln>
                  <a:solidFill>
                    <a:srgbClr val="0959F1"/>
                  </a:solidFill>
                  <a:latin typeface="Times New Roman" panose="02020603050405020304" pitchFamily="18" charset="0"/>
                  <a:ea typeface="KoPub돋움체 Bold" panose="00000800000000000000" pitchFamily="2" charset="-127"/>
                  <a:cs typeface="Times New Roman" panose="02020603050405020304" pitchFamily="18" charset="0"/>
                </a:rPr>
                <a:t>Provides </a:t>
              </a:r>
              <a:br>
                <a:rPr lang="en-US" sz="1200" b="1" i="0" u="none" baseline="0" dirty="0">
                  <a:ln>
                    <a:solidFill>
                      <a:srgbClr val="5A1896">
                        <a:alpha val="0"/>
                      </a:srgbClr>
                    </a:solidFill>
                  </a:ln>
                  <a:solidFill>
                    <a:srgbClr val="0959F1"/>
                  </a:solidFill>
                  <a:latin typeface="Times New Roman" panose="02020603050405020304" pitchFamily="18" charset="0"/>
                  <a:ea typeface="KoPub돋움체 Bold" panose="00000800000000000000" pitchFamily="2" charset="-127"/>
                  <a:cs typeface="Times New Roman" panose="02020603050405020304" pitchFamily="18" charset="0"/>
                </a:rPr>
              </a:br>
              <a:r>
                <a:rPr lang="en-US" sz="1200" b="1" i="0" u="none" baseline="0" dirty="0">
                  <a:ln>
                    <a:solidFill>
                      <a:srgbClr val="5A1896">
                        <a:alpha val="0"/>
                      </a:srgbClr>
                    </a:solidFill>
                  </a:ln>
                  <a:solidFill>
                    <a:srgbClr val="0959F1"/>
                  </a:solidFill>
                  <a:latin typeface="Times New Roman" panose="02020603050405020304" pitchFamily="18" charset="0"/>
                  <a:ea typeface="KoPub돋움체 Bold" panose="00000800000000000000" pitchFamily="2" charset="-127"/>
                  <a:cs typeface="Times New Roman" panose="02020603050405020304" pitchFamily="18" charset="0"/>
                </a:rPr>
                <a:t>conversation </a:t>
              </a:r>
              <a:br>
                <a:rPr lang="en-US" sz="1200" b="1" i="0" u="none" baseline="0" dirty="0">
                  <a:ln>
                    <a:solidFill>
                      <a:srgbClr val="5A1896">
                        <a:alpha val="0"/>
                      </a:srgbClr>
                    </a:solidFill>
                  </a:ln>
                  <a:solidFill>
                    <a:srgbClr val="0959F1"/>
                  </a:solidFill>
                  <a:latin typeface="Times New Roman" panose="02020603050405020304" pitchFamily="18" charset="0"/>
                  <a:ea typeface="KoPub돋움체 Bold" panose="00000800000000000000" pitchFamily="2" charset="-127"/>
                  <a:cs typeface="Times New Roman" panose="02020603050405020304" pitchFamily="18" charset="0"/>
                </a:rPr>
              </a:br>
              <a:r>
                <a:rPr lang="en-US" sz="1200" b="1" i="0" u="none" baseline="0" dirty="0">
                  <a:ln>
                    <a:solidFill>
                      <a:srgbClr val="5A1896">
                        <a:alpha val="0"/>
                      </a:srgbClr>
                    </a:solidFill>
                  </a:ln>
                  <a:solidFill>
                    <a:srgbClr val="0959F1"/>
                  </a:solidFill>
                  <a:latin typeface="Times New Roman" panose="02020603050405020304" pitchFamily="18" charset="0"/>
                  <a:ea typeface="KoPub돋움체 Bold" panose="00000800000000000000" pitchFamily="2" charset="-127"/>
                  <a:cs typeface="Times New Roman" panose="02020603050405020304" pitchFamily="18" charset="0"/>
                </a:rPr>
                <a:t>history</a:t>
              </a:r>
              <a:endParaRPr lang="en-US" altLang="ko-KR" sz="1200" b="1" dirty="0">
                <a:ln>
                  <a:solidFill>
                    <a:srgbClr val="5A1896">
                      <a:alpha val="0"/>
                    </a:srgbClr>
                  </a:solidFill>
                </a:ln>
                <a:solidFill>
                  <a:prstClr val="black"/>
                </a:solidFill>
                <a:latin typeface="Times New Roman" panose="02020603050405020304" pitchFamily="18" charset="0"/>
                <a:ea typeface="KoPub돋움체 Bold" panose="00000800000000000000" pitchFamily="2" charset="-127"/>
                <a:cs typeface="Times New Roman" panose="02020603050405020304" pitchFamily="18" charset="0"/>
                <a:sym typeface="Wingdings" panose="05000000000000000000" pitchFamily="2" charset="2"/>
              </a:endParaRPr>
            </a:p>
          </p:txBody>
        </p:sp>
      </p:grpSp>
      <p:cxnSp>
        <p:nvCxnSpPr>
          <p:cNvPr id="48" name="연결선: 꺾임 186">
            <a:extLst>
              <a:ext uri="{FF2B5EF4-FFF2-40B4-BE49-F238E27FC236}">
                <a16:creationId xmlns="" xmlns:a16="http://schemas.microsoft.com/office/drawing/2014/main" id="{77E6183E-D7E6-4D0F-9DBC-82945E2E0C25}"/>
              </a:ext>
            </a:extLst>
          </p:cNvPr>
          <p:cNvCxnSpPr>
            <a:cxnSpLocks/>
          </p:cNvCxnSpPr>
          <p:nvPr/>
        </p:nvCxnSpPr>
        <p:spPr>
          <a:xfrm flipV="1">
            <a:off x="5964109" y="4177069"/>
            <a:ext cx="1873799" cy="0"/>
          </a:xfrm>
          <a:prstGeom prst="bentConnector3">
            <a:avLst>
              <a:gd name="adj1" fmla="val 50000"/>
            </a:avLst>
          </a:prstGeom>
          <a:noFill/>
          <a:ln w="38100">
            <a:solidFill>
              <a:srgbClr val="0959F1"/>
            </a:solidFill>
            <a:headEnd type="oval"/>
            <a:tailEnd type="triangle"/>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cxnSp>
      <p:sp>
        <p:nvSpPr>
          <p:cNvPr id="4" name="슬라이드 번호 개체 틀 3"/>
          <p:cNvSpPr>
            <a:spLocks noGrp="1"/>
          </p:cNvSpPr>
          <p:nvPr>
            <p:ph type="sldNum" sz="quarter" idx="12"/>
          </p:nvPr>
        </p:nvSpPr>
        <p:spPr/>
        <p:txBody>
          <a:bodyPr/>
          <a:lstStyle/>
          <a:p>
            <a:pPr algn="r" rtl="0"/>
            <a:fld id="{CBDABAFB-C3AC-492A-B8FB-DC38191634D8}" type="slidenum">
              <a:rPr>
                <a:latin typeface="Times New Roman" panose="02020603050405020304" pitchFamily="18" charset="0"/>
                <a:cs typeface="Times New Roman" panose="02020603050405020304" pitchFamily="18" charset="0"/>
              </a:rPr>
              <a:pPr algn="r" rtl="0"/>
              <a:t>20</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4236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CBDABAFB-C3AC-492A-B8FB-DC38191634D8}" type="slidenum">
              <a:rPr lang="ko-KR" altLang="en-US" smtClean="0"/>
              <a:t>21</a:t>
            </a:fld>
            <a:endParaRPr lang="ko-KR" altLang="en-US"/>
          </a:p>
        </p:txBody>
      </p:sp>
      <p:sp>
        <p:nvSpPr>
          <p:cNvPr id="3"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smtClean="0">
                <a:latin typeface="Times New Roman" panose="02020603050405020304" pitchFamily="18" charset="0"/>
                <a:cs typeface="Times New Roman" panose="02020603050405020304" pitchFamily="18" charset="0"/>
              </a:rPr>
              <a:t>4. </a:t>
            </a:r>
            <a:r>
              <a:rPr lang="en-US" altLang="ko-KR" smtClean="0">
                <a:latin typeface="Times New Roman" panose="02020603050405020304" pitchFamily="18" charset="0"/>
                <a:cs typeface="Times New Roman" panose="02020603050405020304" pitchFamily="18" charset="0"/>
              </a:rPr>
              <a:t>Main Virtual Assistant Inquiry Services</a:t>
            </a:r>
            <a:endParaRPr lang="en-US" altLang="en-US"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11" y="1640541"/>
            <a:ext cx="9987778" cy="449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393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a:xfrm>
            <a:off x="8462821" y="5634836"/>
            <a:ext cx="683339" cy="365125"/>
          </a:xfrm>
        </p:spPr>
        <p:txBody>
          <a:bodyPr/>
          <a:lstStyle/>
          <a:p>
            <a:fld id="{CBDABAFB-C3AC-492A-B8FB-DC38191634D8}" type="slidenum">
              <a:rPr lang="ko-KR" altLang="en-US" smtClean="0"/>
              <a:t>22</a:t>
            </a:fld>
            <a:endParaRPr lang="ko-KR" altLang="en-US"/>
          </a:p>
        </p:txBody>
      </p:sp>
      <p:sp>
        <p:nvSpPr>
          <p:cNvPr id="3"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4. </a:t>
            </a:r>
            <a:r>
              <a:rPr lang="en-US" altLang="ko-KR" dirty="0" smtClean="0">
                <a:latin typeface="Times New Roman" panose="02020603050405020304" pitchFamily="18" charset="0"/>
                <a:cs typeface="Times New Roman" panose="02020603050405020304" pitchFamily="18" charset="0"/>
              </a:rPr>
              <a:t>Main Virtual Assistant Inquiry Services</a:t>
            </a:r>
            <a:endParaRPr lang="en-US" altLang="en-US" dirty="0">
              <a:latin typeface="Times New Roman" panose="02020603050405020304" pitchFamily="18" charset="0"/>
              <a:cs typeface="Times New Roman" panose="02020603050405020304" pitchFamily="18" charset="0"/>
            </a:endParaRPr>
          </a:p>
        </p:txBody>
      </p:sp>
      <p:sp>
        <p:nvSpPr>
          <p:cNvPr id="4" name="모서리가 둥근 직사각형 34">
            <a:extLst>
              <a:ext uri="{FF2B5EF4-FFF2-40B4-BE49-F238E27FC236}">
                <a16:creationId xmlns:a16="http://schemas.microsoft.com/office/drawing/2014/main" xmlns:p14="http://schemas.microsoft.com/office/powerpoint/2010/main" xmlns:a14="http://schemas.microsoft.com/office/drawing/2010/main" xmlns="" id="{753B40A1-AEB8-42B3-8562-1D6953E55B53}"/>
              </a:ext>
            </a:extLst>
          </p:cNvPr>
          <p:cNvSpPr/>
          <p:nvPr/>
        </p:nvSpPr>
        <p:spPr>
          <a:xfrm>
            <a:off x="755476" y="1512724"/>
            <a:ext cx="8440383" cy="4732671"/>
          </a:xfrm>
          <a:prstGeom prst="roundRect">
            <a:avLst>
              <a:gd name="adj" fmla="val 3031"/>
            </a:avLst>
          </a:prstGeom>
          <a:solidFill>
            <a:schemeClr val="bg1"/>
          </a:solidFill>
          <a:ln w="762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7" tIns="216023" rIns="72007" bIns="72007" numCol="1" spcCol="0" rtlCol="0" fromWordArt="0" anchor="ctr" anchorCtr="0" forceAA="0" compatLnSpc="1">
            <a:prstTxWarp prst="textNoShape">
              <a:avLst/>
            </a:prstTxWarp>
            <a:noAutofit/>
          </a:bodyPr>
          <a:lstStyle/>
          <a:p>
            <a:pPr marL="171462" indent="-171462">
              <a:spcBef>
                <a:spcPts val="300"/>
              </a:spcBef>
              <a:buClr>
                <a:schemeClr val="tx1">
                  <a:lumMod val="85000"/>
                  <a:lumOff val="15000"/>
                </a:schemeClr>
              </a:buClr>
              <a:buFont typeface="Wingdings" panose="05000000000000000000" pitchFamily="2" charset="2"/>
              <a:buChar char="§"/>
            </a:pPr>
            <a:endParaRPr lang="ko-KR" altLang="en-US" sz="1200" spc="-100">
              <a:ln>
                <a:solidFill>
                  <a:schemeClr val="bg1">
                    <a:alpha val="0"/>
                  </a:schemeClr>
                </a:solidFill>
              </a:ln>
              <a:solidFill>
                <a:schemeClr val="tx1">
                  <a:lumMod val="75000"/>
                  <a:lumOff val="25000"/>
                </a:schemeClr>
              </a:solidFill>
              <a:latin typeface="현대하모니 L" panose="02020603020101020101" pitchFamily="18" charset="-127"/>
              <a:ea typeface="현대하모니 L" panose="02020603020101020101" pitchFamily="18" charset="-127"/>
            </a:endParaRPr>
          </a:p>
        </p:txBody>
      </p:sp>
      <p:pic>
        <p:nvPicPr>
          <p:cNvPr id="5" name="그림 4" descr="텍스트이(가) 표시된 사진&#10;&#10;자동 생성된 설명">
            <a:extLst>
              <a:ext uri="{FF2B5EF4-FFF2-40B4-BE49-F238E27FC236}">
                <a16:creationId xmlns:a16="http://schemas.microsoft.com/office/drawing/2014/main" xmlns:p14="http://schemas.microsoft.com/office/powerpoint/2010/main" xmlns:a14="http://schemas.microsoft.com/office/drawing/2010/main" xmlns="" id="{76F97834-7F1F-4506-9226-6A6290FC0F45}"/>
              </a:ext>
            </a:extLst>
          </p:cNvPr>
          <p:cNvPicPr>
            <a:picLocks noChangeAspect="1"/>
          </p:cNvPicPr>
          <p:nvPr/>
        </p:nvPicPr>
        <p:blipFill rotWithShape="1">
          <a:blip r:embed="rId3">
            <a:extLst>
              <a:ext uri="{28A0092B-C50C-407E-A947-70E740481C1C}">
                <a14:useLocalDpi xmlns:a14="http://schemas.microsoft.com/office/drawing/2010/main" val="0"/>
              </a:ext>
            </a:extLst>
          </a:blip>
          <a:srcRect t="17500" b="13490"/>
          <a:stretch/>
        </p:blipFill>
        <p:spPr>
          <a:xfrm>
            <a:off x="934278" y="1602429"/>
            <a:ext cx="3444074" cy="4166359"/>
          </a:xfrm>
          <a:prstGeom prst="rect">
            <a:avLst/>
          </a:prstGeom>
        </p:spPr>
      </p:pic>
      <p:sp>
        <p:nvSpPr>
          <p:cNvPr id="6" name="화살표: 아래쪽 19">
            <a:extLst>
              <a:ext uri="{FF2B5EF4-FFF2-40B4-BE49-F238E27FC236}">
                <a16:creationId xmlns:a16="http://schemas.microsoft.com/office/drawing/2014/main" xmlns:p14="http://schemas.microsoft.com/office/powerpoint/2010/main" xmlns:a14="http://schemas.microsoft.com/office/drawing/2010/main" xmlns="" id="{A6F5E22C-13A2-4284-93C5-2D602E638D83}"/>
              </a:ext>
            </a:extLst>
          </p:cNvPr>
          <p:cNvSpPr/>
          <p:nvPr/>
        </p:nvSpPr>
        <p:spPr>
          <a:xfrm rot="16200000">
            <a:off x="4565790" y="3105548"/>
            <a:ext cx="506776" cy="51041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8">
            <a:extLst>
              <a:ext uri="{FF2B5EF4-FFF2-40B4-BE49-F238E27FC236}">
                <a16:creationId xmlns:a16="http://schemas.microsoft.com/office/drawing/2014/main" xmlns:p14="http://schemas.microsoft.com/office/powerpoint/2010/main" xmlns:a14="http://schemas.microsoft.com/office/drawing/2010/main" xmlns="" id="{DE50A011-394A-4561-BAAE-B882E1CB90EA}"/>
              </a:ext>
            </a:extLst>
          </p:cNvPr>
          <p:cNvSpPr>
            <a:spLocks noChangeArrowheads="1"/>
          </p:cNvSpPr>
          <p:nvPr/>
        </p:nvSpPr>
        <p:spPr bwMode="auto">
          <a:xfrm>
            <a:off x="2732515" y="3899512"/>
            <a:ext cx="1078247" cy="29443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scene3d>
              <a:camera prst="orthographicFront"/>
              <a:lightRig rig="threePt" dir="t"/>
            </a:scene3d>
            <a:sp3d>
              <a:bevelT w="0"/>
            </a:sp3d>
          </a:bodyPr>
          <a:lstStyle/>
          <a:p>
            <a:pPr algn="ctr"/>
            <a:endParaRPr kumimoji="1" lang="en-US" altLang="ko-KR" sz="1400" b="1" kern="0">
              <a:latin typeface="나눔스퀘어" panose="020B0600000101010101" pitchFamily="50" charset="-127"/>
              <a:ea typeface="나눔스퀘어" panose="020B0600000101010101" pitchFamily="50" charset="-127"/>
            </a:endParaRPr>
          </a:p>
        </p:txBody>
      </p:sp>
      <p:pic>
        <p:nvPicPr>
          <p:cNvPr id="12" name="그림 11">
            <a:extLst>
              <a:ext uri="{FF2B5EF4-FFF2-40B4-BE49-F238E27FC236}">
                <a16:creationId xmlns:a16="http://schemas.microsoft.com/office/drawing/2014/main" xmlns:p14="http://schemas.microsoft.com/office/powerpoint/2010/main" xmlns:a14="http://schemas.microsoft.com/office/drawing/2010/main" xmlns="" id="{55154FFF-5AA6-68DE-D20B-834AB5E039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7950" y="2449993"/>
            <a:ext cx="3372979" cy="3197772"/>
          </a:xfrm>
          <a:prstGeom prst="rect">
            <a:avLst/>
          </a:prstGeom>
        </p:spPr>
      </p:pic>
    </p:spTree>
    <p:extLst>
      <p:ext uri="{BB962C8B-B14F-4D97-AF65-F5344CB8AC3E}">
        <p14:creationId xmlns:p14="http://schemas.microsoft.com/office/powerpoint/2010/main" val="3588415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CBDABAFB-C3AC-492A-B8FB-DC38191634D8}" type="slidenum">
              <a:rPr lang="ko-KR" altLang="en-US" smtClean="0"/>
              <a:t>23</a:t>
            </a:fld>
            <a:endParaRPr lang="ko-KR" altLang="en-US"/>
          </a:p>
        </p:txBody>
      </p:sp>
      <p:sp>
        <p:nvSpPr>
          <p:cNvPr id="3" name="제목 1">
            <a:extLst>
              <a:ext uri="{FF2B5EF4-FFF2-40B4-BE49-F238E27FC236}">
                <a16:creationId xmlns="" xmlns:a16="http://schemas.microsoft.com/office/drawing/2014/main" id="{B295934D-06A9-4632-8F0B-BC3562A2C9B9}"/>
              </a:ext>
            </a:extLst>
          </p:cNvPr>
          <p:cNvSpPr txBox="1">
            <a:spLocks/>
          </p:cNvSpPr>
          <p:nvPr/>
        </p:nvSpPr>
        <p:spPr>
          <a:xfrm>
            <a:off x="677334" y="488576"/>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4. </a:t>
            </a:r>
            <a:r>
              <a:rPr lang="en-US" altLang="ko-KR" dirty="0" smtClean="0">
                <a:latin typeface="Times New Roman" panose="02020603050405020304" pitchFamily="18" charset="0"/>
                <a:cs typeface="Times New Roman" panose="02020603050405020304" pitchFamily="18" charset="0"/>
              </a:rPr>
              <a:t>Main Virtual Assistant Inquiry Services</a:t>
            </a:r>
            <a:endParaRPr lang="en-US" altLang="en-US" dirty="0">
              <a:latin typeface="Times New Roman" panose="02020603050405020304" pitchFamily="18" charset="0"/>
              <a:cs typeface="Times New Roman" panose="02020603050405020304" pitchFamily="18" charset="0"/>
            </a:endParaRPr>
          </a:p>
        </p:txBody>
      </p:sp>
      <p:pic>
        <p:nvPicPr>
          <p:cNvPr id="9218" name="Picture 2" descr="C:\Users\Jesner\Desktop\Screenshot_20241201_204322_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3" y="1492623"/>
            <a:ext cx="2124379" cy="455561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Jesner\Desktop\Screenshot_20241201_204024_ .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6984" y="1424904"/>
            <a:ext cx="2224567" cy="477046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Jesner\Desktop\Screenshot_20241201_204209_ .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8142" y="1536432"/>
            <a:ext cx="2090151" cy="448221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Jesner\Desktop\Screenshot_20241201_204137_ .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8305" y="1456476"/>
            <a:ext cx="2164720" cy="4642123"/>
          </a:xfrm>
          <a:prstGeom prst="rect">
            <a:avLst/>
          </a:prstGeom>
          <a:noFill/>
          <a:extLst>
            <a:ext uri="{909E8E84-426E-40DD-AFC4-6F175D3DCCD1}">
              <a14:hiddenFill xmlns:a14="http://schemas.microsoft.com/office/drawing/2010/main">
                <a:solidFill>
                  <a:srgbClr val="FFFFFF"/>
                </a:solidFill>
              </a14:hiddenFill>
            </a:ext>
          </a:extLst>
        </p:spPr>
      </p:pic>
      <p:sp>
        <p:nvSpPr>
          <p:cNvPr id="4" name="오른쪽 화살표 3"/>
          <p:cNvSpPr/>
          <p:nvPr/>
        </p:nvSpPr>
        <p:spPr>
          <a:xfrm>
            <a:off x="2944906" y="3388659"/>
            <a:ext cx="416859" cy="381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오른쪽 화살표 9"/>
          <p:cNvSpPr/>
          <p:nvPr/>
        </p:nvSpPr>
        <p:spPr>
          <a:xfrm>
            <a:off x="5849728" y="3350174"/>
            <a:ext cx="416859" cy="381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오른쪽 화살표 10"/>
          <p:cNvSpPr/>
          <p:nvPr/>
        </p:nvSpPr>
        <p:spPr>
          <a:xfrm>
            <a:off x="8627154" y="3395768"/>
            <a:ext cx="416859" cy="381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552905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3F9E0D37-01AF-44EF-A19A-D65125981DDB}"/>
              </a:ext>
            </a:extLst>
          </p:cNvPr>
          <p:cNvSpPr>
            <a:spLocks noGrp="1"/>
          </p:cNvSpPr>
          <p:nvPr>
            <p:ph type="title"/>
          </p:nvPr>
        </p:nvSpPr>
        <p:spPr/>
        <p:txBody>
          <a:bodyPr/>
          <a:lstStyle/>
          <a:p>
            <a:pPr algn="l" rtl="0"/>
            <a:r>
              <a:rPr lang="en-US" b="0" i="0" u="none" baseline="0" dirty="0">
                <a:latin typeface="Times New Roman" panose="02020603050405020304" pitchFamily="18" charset="0"/>
                <a:cs typeface="Times New Roman" panose="02020603050405020304" pitchFamily="18" charset="0"/>
              </a:rPr>
              <a:t>5. Improvement of Service and Future Plans</a:t>
            </a:r>
          </a:p>
        </p:txBody>
      </p:sp>
      <p:sp>
        <p:nvSpPr>
          <p:cNvPr id="166" name="내용 개체 틀 165">
            <a:extLst>
              <a:ext uri="{FF2B5EF4-FFF2-40B4-BE49-F238E27FC236}">
                <a16:creationId xmlns="" xmlns:a16="http://schemas.microsoft.com/office/drawing/2014/main" id="{ED6334EC-A55B-429E-8AC9-517ACC8A2F4E}"/>
              </a:ext>
            </a:extLst>
          </p:cNvPr>
          <p:cNvSpPr>
            <a:spLocks noGrp="1"/>
          </p:cNvSpPr>
          <p:nvPr>
            <p:ph idx="1"/>
          </p:nvPr>
        </p:nvSpPr>
        <p:spPr>
          <a:xfrm>
            <a:off x="677334" y="1428807"/>
            <a:ext cx="8596668" cy="485899"/>
          </a:xfrm>
        </p:spPr>
        <p:txBody>
          <a:bodyPr>
            <a:normAutofit/>
          </a:bodyPr>
          <a:lstStyle/>
          <a:p>
            <a:pPr algn="l" rtl="0"/>
            <a:r>
              <a:rPr lang="en-US" sz="1700" b="0" i="0" u="none" spc="-24" baseline="0"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rPr>
              <a:t>We will expand </a:t>
            </a:r>
            <a:r>
              <a:rPr lang="en-US" sz="1700" b="0" i="0" u="none" spc="-24"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services to </a:t>
            </a:r>
            <a:r>
              <a:rPr lang="en-US" sz="1700" b="0" i="0" u="none" baseline="0" dirty="0">
                <a:ln>
                  <a:solidFill>
                    <a:prstClr val="white">
                      <a:alpha val="0"/>
                    </a:prstClr>
                  </a:solidFill>
                </a:ln>
                <a:solidFill>
                  <a:srgbClr val="002060"/>
                </a:solidFill>
                <a:latin typeface="Times New Roman" panose="02020603050405020304" pitchFamily="18" charset="0"/>
                <a:ea typeface="Pretendard ExtraBold" panose="02000903000000020004" pitchFamily="2" charset="-127"/>
                <a:cs typeface="Times New Roman" panose="02020603050405020304" pitchFamily="18" charset="0"/>
              </a:rPr>
              <a:t> maintain continuity of public services.</a:t>
            </a:r>
            <a:endParaRPr lang="en-US" altLang="en-US" sz="1700" dirty="0">
              <a:latin typeface="Times New Roman" panose="02020603050405020304" pitchFamily="18" charset="0"/>
              <a:cs typeface="Times New Roman" panose="02020603050405020304" pitchFamily="18" charset="0"/>
            </a:endParaRPr>
          </a:p>
        </p:txBody>
      </p:sp>
      <p:sp>
        <p:nvSpPr>
          <p:cNvPr id="3" name="슬라이드 번호 개체 틀 2"/>
          <p:cNvSpPr>
            <a:spLocks noGrp="1"/>
          </p:cNvSpPr>
          <p:nvPr>
            <p:ph type="sldNum" sz="quarter" idx="12"/>
          </p:nvPr>
        </p:nvSpPr>
        <p:spPr/>
        <p:txBody>
          <a:bodyPr/>
          <a:lstStyle/>
          <a:p>
            <a:pPr algn="r" rtl="0"/>
            <a:fld id="{CBDABAFB-C3AC-492A-B8FB-DC38191634D8}" type="slidenum">
              <a:rPr>
                <a:latin typeface="Times New Roman" panose="02020603050405020304" pitchFamily="18" charset="0"/>
                <a:cs typeface="Times New Roman" panose="02020603050405020304" pitchFamily="18" charset="0"/>
              </a:rPr>
              <a:t>24</a:t>
            </a:fld>
            <a:endParaRPr lang="en-US" altLang="en-US" dirty="0">
              <a:latin typeface="Times New Roman" panose="02020603050405020304" pitchFamily="18" charset="0"/>
              <a:cs typeface="Times New Roman" panose="02020603050405020304" pitchFamily="18" charset="0"/>
            </a:endParaRPr>
          </a:p>
        </p:txBody>
      </p:sp>
      <p:grpSp>
        <p:nvGrpSpPr>
          <p:cNvPr id="4" name="그룹 3"/>
          <p:cNvGrpSpPr/>
          <p:nvPr/>
        </p:nvGrpSpPr>
        <p:grpSpPr>
          <a:xfrm>
            <a:off x="933451" y="2194842"/>
            <a:ext cx="8923243" cy="3869782"/>
            <a:chOff x="933451" y="2194842"/>
            <a:chExt cx="7468577" cy="3245558"/>
          </a:xfrm>
        </p:grpSpPr>
        <p:sp>
          <p:nvSpPr>
            <p:cNvPr id="114" name="직사각형 113">
              <a:extLst>
                <a:ext uri="{FF2B5EF4-FFF2-40B4-BE49-F238E27FC236}">
                  <a16:creationId xmlns="" xmlns:a16="http://schemas.microsoft.com/office/drawing/2014/main" id="{B8B62399-15E0-43F6-842B-B9B18F00EA50}"/>
                </a:ext>
              </a:extLst>
            </p:cNvPr>
            <p:cNvSpPr/>
            <p:nvPr/>
          </p:nvSpPr>
          <p:spPr>
            <a:xfrm>
              <a:off x="933451" y="2217421"/>
              <a:ext cx="7463789" cy="3200400"/>
            </a:xfrm>
            <a:prstGeom prst="rect">
              <a:avLst/>
            </a:prstGeom>
            <a:solidFill>
              <a:srgbClr val="EAEBE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132" name="직사각형 131">
              <a:extLst>
                <a:ext uri="{FF2B5EF4-FFF2-40B4-BE49-F238E27FC236}">
                  <a16:creationId xmlns="" xmlns:a16="http://schemas.microsoft.com/office/drawing/2014/main" id="{646DA12F-FBB3-44A1-9203-9DA2BDA3683D}"/>
                </a:ext>
              </a:extLst>
            </p:cNvPr>
            <p:cNvSpPr/>
            <p:nvPr/>
          </p:nvSpPr>
          <p:spPr>
            <a:xfrm>
              <a:off x="4610946" y="2217421"/>
              <a:ext cx="3527214" cy="3044849"/>
            </a:xfrm>
            <a:prstGeom prst="rect">
              <a:avLst/>
            </a:prstGeom>
            <a:gradFill>
              <a:gsLst>
                <a:gs pos="100000">
                  <a:srgbClr val="D6D8DC">
                    <a:alpha val="0"/>
                  </a:srgbClr>
                </a:gs>
                <a:gs pos="0">
                  <a:srgbClr val="DBDDE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133" name="TextBox 132">
              <a:extLst>
                <a:ext uri="{FF2B5EF4-FFF2-40B4-BE49-F238E27FC236}">
                  <a16:creationId xmlns="" xmlns:a16="http://schemas.microsoft.com/office/drawing/2014/main" id="{54114674-EACA-4E6C-8C51-028B9E7214CF}"/>
                </a:ext>
              </a:extLst>
            </p:cNvPr>
            <p:cNvSpPr txBox="1"/>
            <p:nvPr/>
          </p:nvSpPr>
          <p:spPr>
            <a:xfrm>
              <a:off x="1025751" y="4884437"/>
              <a:ext cx="3793769" cy="292388"/>
            </a:xfrm>
            <a:prstGeom prst="rect">
              <a:avLst/>
            </a:prstGeom>
            <a:noFill/>
          </p:spPr>
          <p:txBody>
            <a:bodyPr wrap="square" rtlCol="0">
              <a:spAutoFit/>
            </a:bodyPr>
            <a:lstStyle/>
            <a:p>
              <a:pPr algn="l" rtl="0">
                <a:spcAft>
                  <a:spcPts val="488"/>
                </a:spcAft>
                <a:defRPr/>
              </a:pPr>
              <a:r>
                <a:rPr lang="en-US" sz="1300" b="0" i="0" u="none" spc="-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Need to expand  more convenient and useful services </a:t>
              </a:r>
              <a:endParaRPr lang="en-US" altLang="ko-KR" sz="1300" spc="-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pic>
          <p:nvPicPr>
            <p:cNvPr id="135" name="Picture 66" descr="eee-01">
              <a:extLst>
                <a:ext uri="{FF2B5EF4-FFF2-40B4-BE49-F238E27FC236}">
                  <a16:creationId xmlns="" xmlns:a16="http://schemas.microsoft.com/office/drawing/2014/main" id="{2A067243-EA73-4877-8103-A698A24F52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712" r="35720" b="50353"/>
            <a:stretch/>
          </p:blipFill>
          <p:spPr bwMode="auto">
            <a:xfrm rot="10800000" flipV="1">
              <a:off x="4403299" y="2316665"/>
              <a:ext cx="235888" cy="29201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6" name="그룹 135">
              <a:extLst>
                <a:ext uri="{FF2B5EF4-FFF2-40B4-BE49-F238E27FC236}">
                  <a16:creationId xmlns="" xmlns:a16="http://schemas.microsoft.com/office/drawing/2014/main" id="{59819269-ADF3-4672-9C7C-0EA7F73A6AF4}"/>
                </a:ext>
              </a:extLst>
            </p:cNvPr>
            <p:cNvGrpSpPr/>
            <p:nvPr/>
          </p:nvGrpSpPr>
          <p:grpSpPr>
            <a:xfrm>
              <a:off x="4979631" y="2880362"/>
              <a:ext cx="2895128" cy="2351428"/>
              <a:chOff x="10714345" y="4112579"/>
              <a:chExt cx="1168093" cy="1206842"/>
            </a:xfrm>
          </p:grpSpPr>
          <p:sp>
            <p:nvSpPr>
              <p:cNvPr id="137" name="타원 136">
                <a:extLst>
                  <a:ext uri="{FF2B5EF4-FFF2-40B4-BE49-F238E27FC236}">
                    <a16:creationId xmlns="" xmlns:a16="http://schemas.microsoft.com/office/drawing/2014/main" id="{B6D2EFD0-093E-4EDE-A456-973AF53A41D9}"/>
                  </a:ext>
                </a:extLst>
              </p:cNvPr>
              <p:cNvSpPr/>
              <p:nvPr/>
            </p:nvSpPr>
            <p:spPr>
              <a:xfrm>
                <a:off x="10783486" y="4265327"/>
                <a:ext cx="1029810" cy="1029806"/>
              </a:xfrm>
              <a:prstGeom prst="ellipse">
                <a:avLst/>
              </a:prstGeom>
              <a:noFill/>
              <a:ln w="19050">
                <a:solidFill>
                  <a:srgbClr val="A0A5AE">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2000" dirty="0">
                  <a:latin typeface="Times New Roman" panose="02020603050405020304" pitchFamily="18" charset="0"/>
                  <a:cs typeface="Times New Roman" panose="02020603050405020304" pitchFamily="18" charset="0"/>
                </a:endParaRPr>
              </a:p>
            </p:txBody>
          </p:sp>
          <p:sp>
            <p:nvSpPr>
              <p:cNvPr id="138" name="타원 137">
                <a:extLst>
                  <a:ext uri="{FF2B5EF4-FFF2-40B4-BE49-F238E27FC236}">
                    <a16:creationId xmlns="" xmlns:a16="http://schemas.microsoft.com/office/drawing/2014/main" id="{DDB6B4AB-7245-4324-B09F-910552065922}"/>
                  </a:ext>
                </a:extLst>
              </p:cNvPr>
              <p:cNvSpPr/>
              <p:nvPr/>
            </p:nvSpPr>
            <p:spPr>
              <a:xfrm>
                <a:off x="11137683" y="4112579"/>
                <a:ext cx="326718" cy="326718"/>
              </a:xfrm>
              <a:prstGeom prst="ellipse">
                <a:avLst/>
              </a:prstGeom>
              <a:solidFill>
                <a:srgbClr val="70778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rtl="0">
                  <a:lnSpc>
                    <a:spcPts val="900"/>
                  </a:lnSpc>
                </a:pPr>
                <a:r>
                  <a:rPr lang="en-US" sz="800" b="0" i="0" u="none" spc="-41"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National </a:t>
                </a:r>
                <a:br>
                  <a:rPr lang="en-US" sz="800" b="0" i="0" u="none" spc="-41"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br>
                <a:r>
                  <a:rPr lang="en-US" sz="800" b="0" i="0" u="none" spc="-41"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Assistant</a:t>
                </a:r>
                <a:r>
                  <a:rPr lang="en-US" sz="800" spc="-41"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
                </a:r>
                <a:br>
                  <a:rPr lang="en-US" sz="800" spc="-41"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br>
                <a:r>
                  <a:rPr lang="en-US" sz="800" b="0" i="0" u="none" spc="-41"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 Service</a:t>
                </a:r>
              </a:p>
            </p:txBody>
          </p:sp>
          <p:sp>
            <p:nvSpPr>
              <p:cNvPr id="139" name="타원 138">
                <a:extLst>
                  <a:ext uri="{FF2B5EF4-FFF2-40B4-BE49-F238E27FC236}">
                    <a16:creationId xmlns="" xmlns:a16="http://schemas.microsoft.com/office/drawing/2014/main" id="{6EB23547-654A-470C-8FD1-90102FA017FE}"/>
                  </a:ext>
                </a:extLst>
              </p:cNvPr>
              <p:cNvSpPr/>
              <p:nvPr/>
            </p:nvSpPr>
            <p:spPr>
              <a:xfrm>
                <a:off x="10714345" y="4875960"/>
                <a:ext cx="326718" cy="326718"/>
              </a:xfrm>
              <a:prstGeom prst="ellipse">
                <a:avLst/>
              </a:prstGeom>
              <a:solidFill>
                <a:srgbClr val="70778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rtl="0"/>
                <a:r>
                  <a:rPr lang="en-US" sz="800" b="0" i="0" u="none" spc="-41"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Public</a:t>
                </a:r>
                <a:r>
                  <a:rPr lang="en-US" sz="800" spc="-41"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
                </a:r>
                <a:br>
                  <a:rPr lang="en-US" sz="800" spc="-41"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br>
                <a:r>
                  <a:rPr lang="en-US" sz="800" b="0" i="0" u="none" spc="-41"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 Services</a:t>
                </a:r>
              </a:p>
            </p:txBody>
          </p:sp>
          <p:sp>
            <p:nvSpPr>
              <p:cNvPr id="140" name="타원 139">
                <a:extLst>
                  <a:ext uri="{FF2B5EF4-FFF2-40B4-BE49-F238E27FC236}">
                    <a16:creationId xmlns="" xmlns:a16="http://schemas.microsoft.com/office/drawing/2014/main" id="{EE4BCFA9-382F-4197-B575-C5772AF4E2A0}"/>
                  </a:ext>
                </a:extLst>
              </p:cNvPr>
              <p:cNvSpPr/>
              <p:nvPr/>
            </p:nvSpPr>
            <p:spPr>
              <a:xfrm>
                <a:off x="11555720" y="4875960"/>
                <a:ext cx="326718" cy="326718"/>
              </a:xfrm>
              <a:prstGeom prst="ellipse">
                <a:avLst/>
              </a:prstGeom>
              <a:solidFill>
                <a:srgbClr val="70778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rtl="0"/>
                <a:r>
                  <a:rPr lang="en-US" sz="800" b="0" i="0" u="none" spc="-41"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Private Sector</a:t>
                </a:r>
                <a:r>
                  <a:rPr lang="en-US" sz="800" spc="-41"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
                </a:r>
                <a:br>
                  <a:rPr lang="en-US" sz="800" spc="-41"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br>
                <a:r>
                  <a:rPr lang="en-US" sz="800" b="0" i="0" u="none" spc="-41"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Platform</a:t>
                </a:r>
                <a:r>
                  <a:rPr lang="en-US" sz="800" spc="-41"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
                </a:r>
                <a:br>
                  <a:rPr lang="en-US" sz="800" spc="-41"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br>
                <a:r>
                  <a:rPr lang="en-US" sz="800" b="0" i="0" u="none" spc="-41"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Services</a:t>
                </a:r>
              </a:p>
            </p:txBody>
          </p:sp>
          <p:sp>
            <p:nvSpPr>
              <p:cNvPr id="141" name="타원 140">
                <a:extLst>
                  <a:ext uri="{FF2B5EF4-FFF2-40B4-BE49-F238E27FC236}">
                    <a16:creationId xmlns="" xmlns:a16="http://schemas.microsoft.com/office/drawing/2014/main" id="{AABBFCEB-4FE4-48FA-996A-1822DC2EC1CC}"/>
                  </a:ext>
                </a:extLst>
              </p:cNvPr>
              <p:cNvSpPr/>
              <p:nvPr/>
            </p:nvSpPr>
            <p:spPr>
              <a:xfrm>
                <a:off x="11137683" y="4616867"/>
                <a:ext cx="326718" cy="326718"/>
              </a:xfrm>
              <a:prstGeom prst="ellipse">
                <a:avLst/>
              </a:prstGeom>
              <a:solidFill>
                <a:srgbClr val="70778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rtl="0"/>
                <a:r>
                  <a:rPr lang="en-US" sz="800" b="0" i="0" u="none" spc="-41"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People</a:t>
                </a:r>
                <a:endParaRPr lang="en-US" altLang="ko-KR" sz="800" spc="-41"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a:p>
                <a:pPr algn="ctr" rtl="0"/>
                <a:r>
                  <a:rPr lang="en-US" sz="800" b="0" i="0" u="none" spc="-41"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(users)</a:t>
                </a:r>
                <a:endParaRPr lang="en-US" altLang="en-US" sz="800" spc="-41"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142" name="그룹 141">
                <a:extLst>
                  <a:ext uri="{FF2B5EF4-FFF2-40B4-BE49-F238E27FC236}">
                    <a16:creationId xmlns="" xmlns:a16="http://schemas.microsoft.com/office/drawing/2014/main" id="{FA0DC979-BA89-4EDC-8184-FA4AD5877290}"/>
                  </a:ext>
                </a:extLst>
              </p:cNvPr>
              <p:cNvGrpSpPr/>
              <p:nvPr/>
            </p:nvGrpSpPr>
            <p:grpSpPr>
              <a:xfrm>
                <a:off x="11144987" y="4353034"/>
                <a:ext cx="306366" cy="132263"/>
                <a:chOff x="11152566" y="4353034"/>
                <a:chExt cx="306366" cy="132263"/>
              </a:xfrm>
            </p:grpSpPr>
            <p:sp>
              <p:nvSpPr>
                <p:cNvPr id="161" name="타원 160">
                  <a:extLst>
                    <a:ext uri="{FF2B5EF4-FFF2-40B4-BE49-F238E27FC236}">
                      <a16:creationId xmlns="" xmlns:a16="http://schemas.microsoft.com/office/drawing/2014/main" id="{8CE37A32-82B6-4D90-8305-4D9C6FFABE02}"/>
                    </a:ext>
                  </a:extLst>
                </p:cNvPr>
                <p:cNvSpPr/>
                <p:nvPr/>
              </p:nvSpPr>
              <p:spPr>
                <a:xfrm>
                  <a:off x="11152566" y="4353034"/>
                  <a:ext cx="132263" cy="132263"/>
                </a:xfrm>
                <a:prstGeom prst="ellipse">
                  <a:avLst/>
                </a:prstGeom>
                <a:solidFill>
                  <a:srgbClr val="DBDDE1"/>
                </a:solidFill>
                <a:ln w="6350">
                  <a:solidFill>
                    <a:srgbClr val="A0A5AE"/>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rtl="0"/>
                  <a:r>
                    <a:rPr lang="en-US" sz="600" spc="-41"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Notifications</a:t>
                  </a:r>
                </a:p>
              </p:txBody>
            </p:sp>
            <p:sp>
              <p:nvSpPr>
                <p:cNvPr id="162" name="타원 161">
                  <a:extLst>
                    <a:ext uri="{FF2B5EF4-FFF2-40B4-BE49-F238E27FC236}">
                      <a16:creationId xmlns="" xmlns:a16="http://schemas.microsoft.com/office/drawing/2014/main" id="{81E7E8A7-4F71-47F6-B6C5-716D22F85A50}"/>
                    </a:ext>
                  </a:extLst>
                </p:cNvPr>
                <p:cNvSpPr/>
                <p:nvPr/>
              </p:nvSpPr>
              <p:spPr>
                <a:xfrm>
                  <a:off x="11326669" y="4353034"/>
                  <a:ext cx="132263" cy="132263"/>
                </a:xfrm>
                <a:prstGeom prst="ellipse">
                  <a:avLst/>
                </a:prstGeom>
                <a:solidFill>
                  <a:srgbClr val="DBDDE1"/>
                </a:solidFill>
                <a:ln w="6350">
                  <a:solidFill>
                    <a:srgbClr val="A0A5AE"/>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lnSpc>
                      <a:spcPts val="800"/>
                    </a:lnSpc>
                    <a:defRPr/>
                  </a:pPr>
                  <a:r>
                    <a:rPr lang="en-US" sz="600" spc="-41"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Inquiry</a:t>
                  </a:r>
                  <a:endParaRPr lang="en-US" sz="500" spc="-41"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143" name="그룹 142">
                <a:extLst>
                  <a:ext uri="{FF2B5EF4-FFF2-40B4-BE49-F238E27FC236}">
                    <a16:creationId xmlns="" xmlns:a16="http://schemas.microsoft.com/office/drawing/2014/main" id="{852DD8C0-BF94-4330-B5D9-7421B69A3C1B}"/>
                  </a:ext>
                </a:extLst>
              </p:cNvPr>
              <p:cNvGrpSpPr/>
              <p:nvPr/>
            </p:nvGrpSpPr>
            <p:grpSpPr>
              <a:xfrm>
                <a:off x="11202266" y="4456846"/>
                <a:ext cx="181067" cy="164051"/>
                <a:chOff x="11202266" y="4464786"/>
                <a:chExt cx="181067" cy="164051"/>
              </a:xfrm>
            </p:grpSpPr>
            <p:grpSp>
              <p:nvGrpSpPr>
                <p:cNvPr id="157" name="그룹 156">
                  <a:extLst>
                    <a:ext uri="{FF2B5EF4-FFF2-40B4-BE49-F238E27FC236}">
                      <a16:creationId xmlns="" xmlns:a16="http://schemas.microsoft.com/office/drawing/2014/main" id="{034E5BBC-3910-400E-A4E9-232A56F27AAE}"/>
                    </a:ext>
                  </a:extLst>
                </p:cNvPr>
                <p:cNvGrpSpPr/>
                <p:nvPr/>
              </p:nvGrpSpPr>
              <p:grpSpPr>
                <a:xfrm>
                  <a:off x="11245283" y="4464786"/>
                  <a:ext cx="112945" cy="164051"/>
                  <a:chOff x="11238860" y="4460608"/>
                  <a:chExt cx="112945" cy="164051"/>
                </a:xfrm>
              </p:grpSpPr>
              <p:sp>
                <p:nvSpPr>
                  <p:cNvPr id="159" name="화살표: 아래쪽 158">
                    <a:extLst>
                      <a:ext uri="{FF2B5EF4-FFF2-40B4-BE49-F238E27FC236}">
                        <a16:creationId xmlns="" xmlns:a16="http://schemas.microsoft.com/office/drawing/2014/main" id="{19AD62B4-D3ED-4FB6-90EF-B84E6B1C2629}"/>
                      </a:ext>
                    </a:extLst>
                  </p:cNvPr>
                  <p:cNvSpPr/>
                  <p:nvPr/>
                </p:nvSpPr>
                <p:spPr>
                  <a:xfrm>
                    <a:off x="11286375" y="4460608"/>
                    <a:ext cx="65430" cy="164051"/>
                  </a:xfrm>
                  <a:prstGeom prst="downArrow">
                    <a:avLst>
                      <a:gd name="adj1" fmla="val 50000"/>
                      <a:gd name="adj2" fmla="val 50240"/>
                    </a:avLst>
                  </a:prstGeom>
                  <a:gradFill>
                    <a:gsLst>
                      <a:gs pos="100000">
                        <a:srgbClr val="A0A5AE"/>
                      </a:gs>
                      <a:gs pos="0">
                        <a:srgbClr val="A0A5AE">
                          <a:alpha val="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2000" dirty="0">
                      <a:latin typeface="Times New Roman" panose="02020603050405020304" pitchFamily="18" charset="0"/>
                      <a:cs typeface="Times New Roman" panose="02020603050405020304" pitchFamily="18" charset="0"/>
                    </a:endParaRPr>
                  </a:p>
                </p:txBody>
              </p:sp>
              <p:sp>
                <p:nvSpPr>
                  <p:cNvPr id="160" name="화살표: 아래쪽 159">
                    <a:extLst>
                      <a:ext uri="{FF2B5EF4-FFF2-40B4-BE49-F238E27FC236}">
                        <a16:creationId xmlns="" xmlns:a16="http://schemas.microsoft.com/office/drawing/2014/main" id="{1BEED14E-C593-4EA0-8477-36E4396E66E7}"/>
                      </a:ext>
                    </a:extLst>
                  </p:cNvPr>
                  <p:cNvSpPr/>
                  <p:nvPr/>
                </p:nvSpPr>
                <p:spPr>
                  <a:xfrm rot="10800000">
                    <a:off x="11238860" y="4460608"/>
                    <a:ext cx="65430" cy="164051"/>
                  </a:xfrm>
                  <a:prstGeom prst="downArrow">
                    <a:avLst>
                      <a:gd name="adj1" fmla="val 50000"/>
                      <a:gd name="adj2" fmla="val 57519"/>
                    </a:avLst>
                  </a:prstGeom>
                  <a:gradFill>
                    <a:gsLst>
                      <a:gs pos="100000">
                        <a:srgbClr val="A0A5AE"/>
                      </a:gs>
                      <a:gs pos="0">
                        <a:srgbClr val="A0A5AE">
                          <a:alpha val="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2000" dirty="0">
                      <a:latin typeface="Times New Roman" panose="02020603050405020304" pitchFamily="18" charset="0"/>
                      <a:cs typeface="Times New Roman" panose="02020603050405020304" pitchFamily="18" charset="0"/>
                    </a:endParaRPr>
                  </a:p>
                </p:txBody>
              </p:sp>
            </p:grpSp>
            <p:sp>
              <p:nvSpPr>
                <p:cNvPr id="158" name="TextBox 157">
                  <a:extLst>
                    <a:ext uri="{FF2B5EF4-FFF2-40B4-BE49-F238E27FC236}">
                      <a16:creationId xmlns="" xmlns:a16="http://schemas.microsoft.com/office/drawing/2014/main" id="{516030F7-858B-4EC5-ADAB-7D67D7B33389}"/>
                    </a:ext>
                  </a:extLst>
                </p:cNvPr>
                <p:cNvSpPr txBox="1"/>
                <p:nvPr/>
              </p:nvSpPr>
              <p:spPr>
                <a:xfrm>
                  <a:off x="11202266" y="4471523"/>
                  <a:ext cx="181067" cy="102676"/>
                </a:xfrm>
                <a:prstGeom prst="rect">
                  <a:avLst/>
                </a:prstGeom>
                <a:noFill/>
              </p:spPr>
              <p:txBody>
                <a:bodyPr wrap="none" rtlCol="0">
                  <a:spAutoFit/>
                </a:bodyPr>
                <a:lstStyle/>
                <a:p>
                  <a:pPr algn="ctr" rtl="0"/>
                  <a:r>
                    <a:rPr lang="en-US" sz="700" b="0" i="0" u="none" spc="-41" baseline="0" dirty="0">
                      <a:solidFill>
                        <a:srgbClr val="525B66"/>
                      </a:solidFill>
                      <a:effectLst>
                        <a:glow rad="38100">
                          <a:srgbClr val="DEE1E4"/>
                        </a:glow>
                      </a:effectLst>
                      <a:latin typeface="Times New Roman" panose="02020603050405020304" pitchFamily="18" charset="0"/>
                      <a:ea typeface="Pretendard" panose="02000503000000020004" pitchFamily="2" charset="-127"/>
                      <a:cs typeface="Times New Roman" panose="02020603050405020304" pitchFamily="18" charset="0"/>
                    </a:rPr>
                    <a:t>Services</a:t>
                  </a:r>
                </a:p>
              </p:txBody>
            </p:sp>
          </p:grpSp>
          <p:grpSp>
            <p:nvGrpSpPr>
              <p:cNvPr id="144" name="그룹 143">
                <a:extLst>
                  <a:ext uri="{FF2B5EF4-FFF2-40B4-BE49-F238E27FC236}">
                    <a16:creationId xmlns="" xmlns:a16="http://schemas.microsoft.com/office/drawing/2014/main" id="{03010787-7EAB-438D-A6B2-3E0A72EF22D6}"/>
                  </a:ext>
                </a:extLst>
              </p:cNvPr>
              <p:cNvGrpSpPr/>
              <p:nvPr/>
            </p:nvGrpSpPr>
            <p:grpSpPr>
              <a:xfrm rot="18261323">
                <a:off x="11400084" y="4830413"/>
                <a:ext cx="230330" cy="164051"/>
                <a:chOff x="11177633" y="4464786"/>
                <a:chExt cx="230330" cy="164051"/>
              </a:xfrm>
            </p:grpSpPr>
            <p:grpSp>
              <p:nvGrpSpPr>
                <p:cNvPr id="153" name="그룹 152">
                  <a:extLst>
                    <a:ext uri="{FF2B5EF4-FFF2-40B4-BE49-F238E27FC236}">
                      <a16:creationId xmlns="" xmlns:a16="http://schemas.microsoft.com/office/drawing/2014/main" id="{1AA037E3-4957-4ECA-9CEA-FB57833498B2}"/>
                    </a:ext>
                  </a:extLst>
                </p:cNvPr>
                <p:cNvGrpSpPr/>
                <p:nvPr/>
              </p:nvGrpSpPr>
              <p:grpSpPr>
                <a:xfrm>
                  <a:off x="11245283" y="4464786"/>
                  <a:ext cx="112945" cy="164051"/>
                  <a:chOff x="11238860" y="4460608"/>
                  <a:chExt cx="112945" cy="164051"/>
                </a:xfrm>
              </p:grpSpPr>
              <p:sp>
                <p:nvSpPr>
                  <p:cNvPr id="155" name="화살표: 아래쪽 154">
                    <a:extLst>
                      <a:ext uri="{FF2B5EF4-FFF2-40B4-BE49-F238E27FC236}">
                        <a16:creationId xmlns="" xmlns:a16="http://schemas.microsoft.com/office/drawing/2014/main" id="{CDB5388B-D63A-4653-BE0B-6C3FEECD5984}"/>
                      </a:ext>
                    </a:extLst>
                  </p:cNvPr>
                  <p:cNvSpPr/>
                  <p:nvPr/>
                </p:nvSpPr>
                <p:spPr>
                  <a:xfrm>
                    <a:off x="11286375" y="4460608"/>
                    <a:ext cx="65430" cy="164051"/>
                  </a:xfrm>
                  <a:prstGeom prst="downArrow">
                    <a:avLst>
                      <a:gd name="adj1" fmla="val 50000"/>
                      <a:gd name="adj2" fmla="val 50240"/>
                    </a:avLst>
                  </a:prstGeom>
                  <a:gradFill>
                    <a:gsLst>
                      <a:gs pos="100000">
                        <a:srgbClr val="A0A5AE"/>
                      </a:gs>
                      <a:gs pos="0">
                        <a:srgbClr val="A0A5AE">
                          <a:alpha val="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2000" dirty="0">
                      <a:latin typeface="Times New Roman" panose="02020603050405020304" pitchFamily="18" charset="0"/>
                      <a:cs typeface="Times New Roman" panose="02020603050405020304" pitchFamily="18" charset="0"/>
                    </a:endParaRPr>
                  </a:p>
                </p:txBody>
              </p:sp>
              <p:sp>
                <p:nvSpPr>
                  <p:cNvPr id="156" name="화살표: 아래쪽 155">
                    <a:extLst>
                      <a:ext uri="{FF2B5EF4-FFF2-40B4-BE49-F238E27FC236}">
                        <a16:creationId xmlns="" xmlns:a16="http://schemas.microsoft.com/office/drawing/2014/main" id="{22CB224E-EC92-4BCB-A188-2A0B71F9A842}"/>
                      </a:ext>
                    </a:extLst>
                  </p:cNvPr>
                  <p:cNvSpPr/>
                  <p:nvPr/>
                </p:nvSpPr>
                <p:spPr>
                  <a:xfrm rot="10800000">
                    <a:off x="11238860" y="4460608"/>
                    <a:ext cx="65430" cy="164051"/>
                  </a:xfrm>
                  <a:prstGeom prst="downArrow">
                    <a:avLst>
                      <a:gd name="adj1" fmla="val 50000"/>
                      <a:gd name="adj2" fmla="val 57519"/>
                    </a:avLst>
                  </a:prstGeom>
                  <a:gradFill>
                    <a:gsLst>
                      <a:gs pos="100000">
                        <a:srgbClr val="A0A5AE"/>
                      </a:gs>
                      <a:gs pos="0">
                        <a:srgbClr val="A0A5AE">
                          <a:alpha val="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2000" dirty="0">
                      <a:latin typeface="Times New Roman" panose="02020603050405020304" pitchFamily="18" charset="0"/>
                      <a:cs typeface="Times New Roman" panose="02020603050405020304" pitchFamily="18" charset="0"/>
                    </a:endParaRPr>
                  </a:p>
                </p:txBody>
              </p:sp>
            </p:grpSp>
            <p:sp>
              <p:nvSpPr>
                <p:cNvPr id="154" name="TextBox 153">
                  <a:extLst>
                    <a:ext uri="{FF2B5EF4-FFF2-40B4-BE49-F238E27FC236}">
                      <a16:creationId xmlns="" xmlns:a16="http://schemas.microsoft.com/office/drawing/2014/main" id="{D588ED56-87DF-4FED-831C-4579142049DB}"/>
                    </a:ext>
                  </a:extLst>
                </p:cNvPr>
                <p:cNvSpPr txBox="1"/>
                <p:nvPr/>
              </p:nvSpPr>
              <p:spPr>
                <a:xfrm>
                  <a:off x="11177633" y="4515804"/>
                  <a:ext cx="230330" cy="80716"/>
                </a:xfrm>
                <a:prstGeom prst="rect">
                  <a:avLst/>
                </a:prstGeom>
                <a:noFill/>
              </p:spPr>
              <p:txBody>
                <a:bodyPr wrap="none" rtlCol="0">
                  <a:spAutoFit/>
                </a:bodyPr>
                <a:lstStyle/>
                <a:p>
                  <a:pPr algn="ctr" rtl="0"/>
                  <a:r>
                    <a:rPr lang="en-US" sz="700" b="0" i="0" u="none" spc="-41" baseline="0" dirty="0">
                      <a:solidFill>
                        <a:srgbClr val="525B66"/>
                      </a:solidFill>
                      <a:effectLst>
                        <a:glow rad="38100">
                          <a:srgbClr val="DEE1E4"/>
                        </a:glow>
                      </a:effectLst>
                      <a:latin typeface="Times New Roman" panose="02020603050405020304" pitchFamily="18" charset="0"/>
                      <a:ea typeface="Pretendard" panose="02000503000000020004" pitchFamily="2" charset="-127"/>
                      <a:cs typeface="Times New Roman" panose="02020603050405020304" pitchFamily="18" charset="0"/>
                    </a:rPr>
                    <a:t>Services</a:t>
                  </a:r>
                </a:p>
              </p:txBody>
            </p:sp>
          </p:grpSp>
          <p:grpSp>
            <p:nvGrpSpPr>
              <p:cNvPr id="145" name="그룹 144">
                <a:extLst>
                  <a:ext uri="{FF2B5EF4-FFF2-40B4-BE49-F238E27FC236}">
                    <a16:creationId xmlns="" xmlns:a16="http://schemas.microsoft.com/office/drawing/2014/main" id="{3F8D95EE-C23E-402A-8E37-8D4C57F8E51F}"/>
                  </a:ext>
                </a:extLst>
              </p:cNvPr>
              <p:cNvGrpSpPr/>
              <p:nvPr/>
            </p:nvGrpSpPr>
            <p:grpSpPr>
              <a:xfrm rot="2898933">
                <a:off x="10970983" y="4829809"/>
                <a:ext cx="230330" cy="164051"/>
                <a:chOff x="11177635" y="4464786"/>
                <a:chExt cx="230330" cy="164051"/>
              </a:xfrm>
            </p:grpSpPr>
            <p:grpSp>
              <p:nvGrpSpPr>
                <p:cNvPr id="149" name="그룹 148">
                  <a:extLst>
                    <a:ext uri="{FF2B5EF4-FFF2-40B4-BE49-F238E27FC236}">
                      <a16:creationId xmlns="" xmlns:a16="http://schemas.microsoft.com/office/drawing/2014/main" id="{0A769D9E-F80E-4376-BD70-A4AEE488CC4A}"/>
                    </a:ext>
                  </a:extLst>
                </p:cNvPr>
                <p:cNvGrpSpPr/>
                <p:nvPr/>
              </p:nvGrpSpPr>
              <p:grpSpPr>
                <a:xfrm>
                  <a:off x="11245283" y="4464786"/>
                  <a:ext cx="112945" cy="164051"/>
                  <a:chOff x="11238860" y="4460608"/>
                  <a:chExt cx="112945" cy="164051"/>
                </a:xfrm>
              </p:grpSpPr>
              <p:sp>
                <p:nvSpPr>
                  <p:cNvPr id="151" name="화살표: 아래쪽 150">
                    <a:extLst>
                      <a:ext uri="{FF2B5EF4-FFF2-40B4-BE49-F238E27FC236}">
                        <a16:creationId xmlns="" xmlns:a16="http://schemas.microsoft.com/office/drawing/2014/main" id="{81C512D0-FC33-4BF4-85C9-93B5D85E1EC2}"/>
                      </a:ext>
                    </a:extLst>
                  </p:cNvPr>
                  <p:cNvSpPr/>
                  <p:nvPr/>
                </p:nvSpPr>
                <p:spPr>
                  <a:xfrm>
                    <a:off x="11286375" y="4460608"/>
                    <a:ext cx="65430" cy="164051"/>
                  </a:xfrm>
                  <a:prstGeom prst="downArrow">
                    <a:avLst>
                      <a:gd name="adj1" fmla="val 50000"/>
                      <a:gd name="adj2" fmla="val 50240"/>
                    </a:avLst>
                  </a:prstGeom>
                  <a:gradFill>
                    <a:gsLst>
                      <a:gs pos="100000">
                        <a:srgbClr val="A0A5AE"/>
                      </a:gs>
                      <a:gs pos="0">
                        <a:srgbClr val="A0A5AE">
                          <a:alpha val="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2000" dirty="0">
                      <a:latin typeface="Times New Roman" panose="02020603050405020304" pitchFamily="18" charset="0"/>
                      <a:cs typeface="Times New Roman" panose="02020603050405020304" pitchFamily="18" charset="0"/>
                    </a:endParaRPr>
                  </a:p>
                </p:txBody>
              </p:sp>
              <p:sp>
                <p:nvSpPr>
                  <p:cNvPr id="152" name="화살표: 아래쪽 151">
                    <a:extLst>
                      <a:ext uri="{FF2B5EF4-FFF2-40B4-BE49-F238E27FC236}">
                        <a16:creationId xmlns="" xmlns:a16="http://schemas.microsoft.com/office/drawing/2014/main" id="{4B4E59A0-18A8-466F-85EE-7BE865EC6FC0}"/>
                      </a:ext>
                    </a:extLst>
                  </p:cNvPr>
                  <p:cNvSpPr/>
                  <p:nvPr/>
                </p:nvSpPr>
                <p:spPr>
                  <a:xfrm rot="10800000">
                    <a:off x="11238860" y="4460608"/>
                    <a:ext cx="65430" cy="164051"/>
                  </a:xfrm>
                  <a:prstGeom prst="downArrow">
                    <a:avLst>
                      <a:gd name="adj1" fmla="val 50000"/>
                      <a:gd name="adj2" fmla="val 57519"/>
                    </a:avLst>
                  </a:prstGeom>
                  <a:gradFill>
                    <a:gsLst>
                      <a:gs pos="100000">
                        <a:srgbClr val="A0A5AE"/>
                      </a:gs>
                      <a:gs pos="0">
                        <a:srgbClr val="A0A5AE">
                          <a:alpha val="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2000" dirty="0">
                      <a:latin typeface="Times New Roman" panose="02020603050405020304" pitchFamily="18" charset="0"/>
                      <a:cs typeface="Times New Roman" panose="02020603050405020304" pitchFamily="18" charset="0"/>
                    </a:endParaRPr>
                  </a:p>
                </p:txBody>
              </p:sp>
            </p:grpSp>
            <p:sp>
              <p:nvSpPr>
                <p:cNvPr id="150" name="TextBox 149">
                  <a:extLst>
                    <a:ext uri="{FF2B5EF4-FFF2-40B4-BE49-F238E27FC236}">
                      <a16:creationId xmlns="" xmlns:a16="http://schemas.microsoft.com/office/drawing/2014/main" id="{D8C95264-CBA1-4BA7-939F-4104083556D2}"/>
                    </a:ext>
                  </a:extLst>
                </p:cNvPr>
                <p:cNvSpPr txBox="1"/>
                <p:nvPr/>
              </p:nvSpPr>
              <p:spPr>
                <a:xfrm>
                  <a:off x="11177635" y="4515805"/>
                  <a:ext cx="230330" cy="80716"/>
                </a:xfrm>
                <a:prstGeom prst="rect">
                  <a:avLst/>
                </a:prstGeom>
                <a:noFill/>
              </p:spPr>
              <p:txBody>
                <a:bodyPr wrap="none" rtlCol="0">
                  <a:spAutoFit/>
                </a:bodyPr>
                <a:lstStyle/>
                <a:p>
                  <a:pPr algn="ctr" rtl="0"/>
                  <a:r>
                    <a:rPr lang="en-US" sz="700" b="0" i="0" u="none" spc="-41" baseline="0" dirty="0">
                      <a:solidFill>
                        <a:srgbClr val="525B66"/>
                      </a:solidFill>
                      <a:effectLst>
                        <a:glow rad="38100">
                          <a:srgbClr val="DEE1E4"/>
                        </a:glow>
                      </a:effectLst>
                      <a:latin typeface="Times New Roman" panose="02020603050405020304" pitchFamily="18" charset="0"/>
                      <a:ea typeface="Pretendard" panose="02000503000000020004" pitchFamily="2" charset="-127"/>
                      <a:cs typeface="Times New Roman" panose="02020603050405020304" pitchFamily="18" charset="0"/>
                    </a:rPr>
                    <a:t>Services</a:t>
                  </a:r>
                </a:p>
              </p:txBody>
            </p:sp>
          </p:grpSp>
          <p:sp>
            <p:nvSpPr>
              <p:cNvPr id="146" name="TextBox 145">
                <a:extLst>
                  <a:ext uri="{FF2B5EF4-FFF2-40B4-BE49-F238E27FC236}">
                    <a16:creationId xmlns="" xmlns:a16="http://schemas.microsoft.com/office/drawing/2014/main" id="{7AF2A3CC-92BA-4FBE-9530-44E0F71242FF}"/>
                  </a:ext>
                </a:extLst>
              </p:cNvPr>
              <p:cNvSpPr txBox="1"/>
              <p:nvPr/>
            </p:nvSpPr>
            <p:spPr>
              <a:xfrm rot="18166342">
                <a:off x="10612922" y="4491248"/>
                <a:ext cx="473229" cy="86925"/>
              </a:xfrm>
              <a:prstGeom prst="rect">
                <a:avLst/>
              </a:prstGeom>
              <a:noFill/>
            </p:spPr>
            <p:txBody>
              <a:bodyPr wrap="none" rtlCol="0">
                <a:spAutoFit/>
              </a:bodyPr>
              <a:lstStyle/>
              <a:p>
                <a:pPr algn="ctr" rtl="0"/>
                <a:r>
                  <a:rPr lang="en-US" sz="800" b="0" i="0" u="none" baseline="0" dirty="0">
                    <a:solidFill>
                      <a:srgbClr val="525B66"/>
                    </a:solidFill>
                    <a:effectLst>
                      <a:glow rad="38100">
                        <a:srgbClr val="DEE1E4"/>
                      </a:glow>
                    </a:effectLst>
                    <a:latin typeface="Times New Roman" panose="02020603050405020304" pitchFamily="18" charset="0"/>
                    <a:ea typeface="Pretendard" panose="02000503000000020004" pitchFamily="2" charset="-127"/>
                    <a:cs typeface="Times New Roman" panose="02020603050405020304" pitchFamily="18" charset="0"/>
                  </a:rPr>
                  <a:t>Operating System</a:t>
                </a:r>
              </a:p>
            </p:txBody>
          </p:sp>
          <p:sp>
            <p:nvSpPr>
              <p:cNvPr id="147" name="TextBox 146">
                <a:extLst>
                  <a:ext uri="{FF2B5EF4-FFF2-40B4-BE49-F238E27FC236}">
                    <a16:creationId xmlns="" xmlns:a16="http://schemas.microsoft.com/office/drawing/2014/main" id="{95809E61-D715-4B48-B83F-F63B4FFC1E0E}"/>
                  </a:ext>
                </a:extLst>
              </p:cNvPr>
              <p:cNvSpPr txBox="1"/>
              <p:nvPr/>
            </p:nvSpPr>
            <p:spPr>
              <a:xfrm rot="3600000">
                <a:off x="11402734" y="4491247"/>
                <a:ext cx="665747" cy="86925"/>
              </a:xfrm>
              <a:prstGeom prst="rect">
                <a:avLst/>
              </a:prstGeom>
              <a:noFill/>
            </p:spPr>
            <p:txBody>
              <a:bodyPr wrap="none" rtlCol="0">
                <a:spAutoFit/>
              </a:bodyPr>
              <a:lstStyle/>
              <a:p>
                <a:pPr algn="ctr" rtl="0"/>
                <a:r>
                  <a:rPr lang="en-US" sz="800" b="0" i="0" u="none" baseline="0" dirty="0">
                    <a:solidFill>
                      <a:srgbClr val="525B66"/>
                    </a:solidFill>
                    <a:effectLst>
                      <a:glow rad="38100">
                        <a:srgbClr val="DEE1E4"/>
                      </a:glow>
                    </a:effectLst>
                    <a:latin typeface="Times New Roman" panose="02020603050405020304" pitchFamily="18" charset="0"/>
                    <a:ea typeface="Pretendard" panose="02000503000000020004" pitchFamily="2" charset="-127"/>
                    <a:cs typeface="Times New Roman" panose="02020603050405020304" pitchFamily="18" charset="0"/>
                  </a:rPr>
                  <a:t>Development Environment</a:t>
                </a:r>
              </a:p>
            </p:txBody>
          </p:sp>
          <p:sp>
            <p:nvSpPr>
              <p:cNvPr id="148" name="TextBox 147">
                <a:extLst>
                  <a:ext uri="{FF2B5EF4-FFF2-40B4-BE49-F238E27FC236}">
                    <a16:creationId xmlns="" xmlns:a16="http://schemas.microsoft.com/office/drawing/2014/main" id="{C368CEA2-2A5A-42E1-96B3-61CC737EF7C4}"/>
                  </a:ext>
                </a:extLst>
              </p:cNvPr>
              <p:cNvSpPr txBox="1"/>
              <p:nvPr/>
            </p:nvSpPr>
            <p:spPr>
              <a:xfrm>
                <a:off x="11086918" y="5208847"/>
                <a:ext cx="430873" cy="110574"/>
              </a:xfrm>
              <a:prstGeom prst="rect">
                <a:avLst/>
              </a:prstGeom>
              <a:noFill/>
            </p:spPr>
            <p:txBody>
              <a:bodyPr wrap="none" rtlCol="0">
                <a:spAutoFit/>
              </a:bodyPr>
              <a:lstStyle/>
              <a:p>
                <a:pPr algn="ctr" rtl="0"/>
                <a:r>
                  <a:rPr lang="en-US" sz="800" b="0" i="0" u="none" baseline="0" dirty="0">
                    <a:solidFill>
                      <a:srgbClr val="525B66"/>
                    </a:solidFill>
                    <a:effectLst>
                      <a:glow rad="38100">
                        <a:srgbClr val="DEE1E4"/>
                      </a:glow>
                    </a:effectLst>
                    <a:latin typeface="Times New Roman" panose="02020603050405020304" pitchFamily="18" charset="0"/>
                    <a:ea typeface="Pretendard" panose="02000503000000020004" pitchFamily="2" charset="-127"/>
                    <a:cs typeface="Times New Roman" panose="02020603050405020304" pitchFamily="18" charset="0"/>
                  </a:rPr>
                  <a:t>Service Identification</a:t>
                </a:r>
                <a:endParaRPr lang="en-US" altLang="en-US" sz="800" dirty="0">
                  <a:solidFill>
                    <a:srgbClr val="525B66"/>
                  </a:solidFill>
                  <a:effectLst>
                    <a:glow rad="38100">
                      <a:srgbClr val="DEE1E4"/>
                    </a:glow>
                  </a:effectLst>
                  <a:latin typeface="Times New Roman" panose="02020603050405020304" pitchFamily="18" charset="0"/>
                  <a:ea typeface="Pretendard" panose="02000503000000020004" pitchFamily="2" charset="-127"/>
                  <a:cs typeface="Times New Roman" panose="02020603050405020304" pitchFamily="18" charset="0"/>
                </a:endParaRPr>
              </a:p>
            </p:txBody>
          </p:sp>
        </p:grpSp>
        <p:sp>
          <p:nvSpPr>
            <p:cNvPr id="163" name="양쪽 모서리가 둥근 사각형 24">
              <a:extLst>
                <a:ext uri="{FF2B5EF4-FFF2-40B4-BE49-F238E27FC236}">
                  <a16:creationId xmlns="" xmlns:a16="http://schemas.microsoft.com/office/drawing/2014/main" id="{1CDD8573-CD5C-4FFE-87A9-26F0A1F8897A}"/>
                </a:ext>
              </a:extLst>
            </p:cNvPr>
            <p:cNvSpPr/>
            <p:nvPr/>
          </p:nvSpPr>
          <p:spPr>
            <a:xfrm>
              <a:off x="4920624" y="2246782"/>
              <a:ext cx="2936237" cy="520722"/>
            </a:xfrm>
            <a:prstGeom prst="round2SameRect">
              <a:avLst>
                <a:gd name="adj1" fmla="val 978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164" name="직사각형 163">
              <a:extLst>
                <a:ext uri="{FF2B5EF4-FFF2-40B4-BE49-F238E27FC236}">
                  <a16:creationId xmlns="" xmlns:a16="http://schemas.microsoft.com/office/drawing/2014/main" id="{A4490849-D9A3-4099-A0E3-B9DBC2A0585A}"/>
                </a:ext>
              </a:extLst>
            </p:cNvPr>
            <p:cNvSpPr/>
            <p:nvPr/>
          </p:nvSpPr>
          <p:spPr>
            <a:xfrm>
              <a:off x="4743955" y="2237228"/>
              <a:ext cx="3189615" cy="592919"/>
            </a:xfrm>
            <a:prstGeom prst="rect">
              <a:avLst/>
            </a:prstGeom>
            <a:noFill/>
          </p:spPr>
          <p:txBody>
            <a:bodyPr wrap="square" rtlCol="0">
              <a:spAutoFit/>
            </a:bodyPr>
            <a:lstStyle/>
            <a:p>
              <a:pPr lvl="0" algn="ctr" rtl="0">
                <a:lnSpc>
                  <a:spcPts val="1300"/>
                </a:lnSpc>
                <a:defRPr/>
              </a:pPr>
              <a:r>
                <a:rPr lang="en-US" sz="950" b="0" i="0" u="none"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Expand the National Assistant Service</a:t>
              </a:r>
              <a:endParaRPr lang="en-US" altLang="ko-KR" sz="9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a:p>
              <a:pPr lvl="0" algn="ctr" rtl="0">
                <a:lnSpc>
                  <a:spcPts val="1300"/>
                </a:lnSpc>
                <a:defRPr/>
              </a:pPr>
              <a:r>
                <a:rPr lang="en-US" sz="1300" b="0" i="0" u="none" spc="-41" baseline="0" dirty="0">
                  <a:solidFill>
                    <a:srgbClr val="0055DE"/>
                  </a:solidFill>
                  <a:latin typeface="Times New Roman" panose="02020603050405020304" pitchFamily="18" charset="0"/>
                  <a:ea typeface="Pretendard ExtraBold" panose="02000903000000020004" pitchFamily="2" charset="-127"/>
                  <a:cs typeface="Times New Roman" panose="02020603050405020304" pitchFamily="18" charset="0"/>
                </a:rPr>
                <a:t>Operational reliability + institutional </a:t>
              </a:r>
              <a:br>
                <a:rPr lang="en-US" sz="1300" b="0" i="0" u="none" spc="-41" baseline="0" dirty="0">
                  <a:solidFill>
                    <a:srgbClr val="0055DE"/>
                  </a:solidFill>
                  <a:latin typeface="Times New Roman" panose="02020603050405020304" pitchFamily="18" charset="0"/>
                  <a:ea typeface="Pretendard ExtraBold" panose="02000903000000020004" pitchFamily="2" charset="-127"/>
                  <a:cs typeface="Times New Roman" panose="02020603050405020304" pitchFamily="18" charset="0"/>
                </a:rPr>
              </a:br>
              <a:r>
                <a:rPr lang="en-US" sz="1300" b="0" i="0" u="none" spc="-41" baseline="0" dirty="0">
                  <a:solidFill>
                    <a:srgbClr val="0055DE"/>
                  </a:solidFill>
                  <a:latin typeface="Times New Roman" panose="02020603050405020304" pitchFamily="18" charset="0"/>
                  <a:ea typeface="Pretendard ExtraBold" panose="02000903000000020004" pitchFamily="2" charset="-127"/>
                  <a:cs typeface="Times New Roman" panose="02020603050405020304" pitchFamily="18" charset="0"/>
                </a:rPr>
                <a:t>referral + collaboration</a:t>
              </a:r>
              <a:endParaRPr lang="en-US" altLang="ko-KR" sz="1300" spc="-41" dirty="0">
                <a:solidFill>
                  <a:srgbClr val="0055DE"/>
                </a:solidFill>
                <a:latin typeface="Times New Roman" panose="02020603050405020304" pitchFamily="18" charset="0"/>
                <a:ea typeface="Pretendard ExtraBold" panose="02000903000000020004" pitchFamily="2" charset="-127"/>
                <a:cs typeface="Times New Roman" panose="02020603050405020304" pitchFamily="18" charset="0"/>
              </a:endParaRPr>
            </a:p>
          </p:txBody>
        </p:sp>
        <p:sp>
          <p:nvSpPr>
            <p:cNvPr id="178" name="직사각형 177">
              <a:extLst>
                <a:ext uri="{FF2B5EF4-FFF2-40B4-BE49-F238E27FC236}">
                  <a16:creationId xmlns="" xmlns:a16="http://schemas.microsoft.com/office/drawing/2014/main" id="{781DD581-9A47-4884-BDDF-4EA98F7F61CF}"/>
                </a:ext>
              </a:extLst>
            </p:cNvPr>
            <p:cNvSpPr/>
            <p:nvPr/>
          </p:nvSpPr>
          <p:spPr>
            <a:xfrm>
              <a:off x="1152383" y="2258594"/>
              <a:ext cx="1783607" cy="335804"/>
            </a:xfrm>
            <a:prstGeom prst="rect">
              <a:avLst/>
            </a:prstGeom>
            <a:gradFill>
              <a:gsLst>
                <a:gs pos="100000">
                  <a:srgbClr val="525B66">
                    <a:alpha val="0"/>
                  </a:srgbClr>
                </a:gs>
                <a:gs pos="0">
                  <a:srgbClr val="525B66"/>
                </a:gs>
                <a:gs pos="66000">
                  <a:srgbClr val="525B6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0" rIns="204750" bIns="0" rtlCol="0" anchor="ctr"/>
            <a:lstStyle/>
            <a:p>
              <a:pPr algn="ctr" rtl="0"/>
              <a:r>
                <a:rPr lang="en-US" sz="1000" i="0" u="none" baseline="0" dirty="0">
                  <a:latin typeface="Times New Roman" panose="02020603050405020304" pitchFamily="18" charset="0"/>
                  <a:ea typeface="Pretendard SemiBold" panose="02000703000000020004" pitchFamily="2" charset="-127"/>
                  <a:cs typeface="Times New Roman" panose="02020603050405020304" pitchFamily="18" charset="0"/>
                </a:rPr>
                <a:t>Administrative services in everyday life</a:t>
              </a:r>
            </a:p>
          </p:txBody>
        </p:sp>
        <p:sp>
          <p:nvSpPr>
            <p:cNvPr id="179" name="직사각형 178">
              <a:extLst>
                <a:ext uri="{FF2B5EF4-FFF2-40B4-BE49-F238E27FC236}">
                  <a16:creationId xmlns="" xmlns:a16="http://schemas.microsoft.com/office/drawing/2014/main" id="{4726D2E1-43E2-4CA9-ADA0-634E3F89857B}"/>
                </a:ext>
              </a:extLst>
            </p:cNvPr>
            <p:cNvSpPr/>
            <p:nvPr/>
          </p:nvSpPr>
          <p:spPr>
            <a:xfrm>
              <a:off x="1133099" y="2630990"/>
              <a:ext cx="3667501" cy="630942"/>
            </a:xfrm>
            <a:prstGeom prst="rect">
              <a:avLst/>
            </a:prstGeom>
          </p:spPr>
          <p:txBody>
            <a:bodyPr wrap="square">
              <a:spAutoFit/>
            </a:bodyPr>
            <a:lstStyle/>
            <a:p>
              <a:pPr algn="l" rtl="0">
                <a:defRPr/>
              </a:pPr>
              <a:r>
                <a:rPr lang="en-US" sz="1100" b="0" i="0" u="none" spc="-65" baseline="0"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rPr>
                <a:t>Convenient and useful services! </a:t>
              </a:r>
              <a:endParaRPr lang="en-US" altLang="ko-KR" sz="1100" spc="-65"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endParaRPr>
            </a:p>
            <a:p>
              <a:pPr algn="l" rtl="0">
                <a:defRPr/>
              </a:pPr>
              <a:r>
                <a:rPr lang="en-US" sz="1200" b="0" i="0" u="none" spc="-65"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The Virtual Assistant Service needs to scale up and grow </a:t>
              </a:r>
              <a:r>
                <a:rPr lang="en-US" sz="1200" spc="-65"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
              </a:r>
              <a:br>
                <a:rPr lang="en-US" sz="1200" spc="-65"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br>
              <a:r>
                <a:rPr lang="en-US" sz="1200" b="0" i="0" u="none" spc="-65" baseline="0"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rPr>
                <a:t>so </a:t>
              </a:r>
              <a:r>
                <a:rPr lang="en-US" sz="1200" spc="-65"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that it can </a:t>
              </a:r>
              <a:r>
                <a:rPr lang="en-US" sz="1200" b="0" i="0" u="none" spc="-65"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get closer to </a:t>
              </a:r>
              <a:r>
                <a:rPr lang="en-US" sz="1200" b="0" i="0" u="none" spc="-65" baseline="0"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rPr>
                <a:t>people’s lives.</a:t>
              </a:r>
              <a:endParaRPr lang="en-US" altLang="ko-KR" sz="1200" spc="-65"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180" name="그룹 179">
              <a:extLst>
                <a:ext uri="{FF2B5EF4-FFF2-40B4-BE49-F238E27FC236}">
                  <a16:creationId xmlns="" xmlns:a16="http://schemas.microsoft.com/office/drawing/2014/main" id="{1C3EA667-7253-4126-ABC5-A7B809096157}"/>
                </a:ext>
              </a:extLst>
            </p:cNvPr>
            <p:cNvGrpSpPr/>
            <p:nvPr/>
          </p:nvGrpSpPr>
          <p:grpSpPr>
            <a:xfrm>
              <a:off x="3148849" y="3430767"/>
              <a:ext cx="1048415" cy="1164858"/>
              <a:chOff x="2044515" y="2715470"/>
              <a:chExt cx="1267712" cy="1267711"/>
            </a:xfrm>
          </p:grpSpPr>
          <p:sp>
            <p:nvSpPr>
              <p:cNvPr id="181" name="타원 180">
                <a:extLst>
                  <a:ext uri="{FF2B5EF4-FFF2-40B4-BE49-F238E27FC236}">
                    <a16:creationId xmlns="" xmlns:a16="http://schemas.microsoft.com/office/drawing/2014/main" id="{E55CB622-4651-4E0D-959C-F3176DF43A26}"/>
                  </a:ext>
                </a:extLst>
              </p:cNvPr>
              <p:cNvSpPr/>
              <p:nvPr/>
            </p:nvSpPr>
            <p:spPr>
              <a:xfrm>
                <a:off x="2044515" y="2715470"/>
                <a:ext cx="1267712" cy="1267711"/>
              </a:xfrm>
              <a:prstGeom prst="ellipse">
                <a:avLst/>
              </a:prstGeom>
              <a:solidFill>
                <a:schemeClr val="bg1">
                  <a:alpha val="70000"/>
                </a:schemeClr>
              </a:solidFill>
              <a:ln w="22225">
                <a:gradFill>
                  <a:gsLst>
                    <a:gs pos="0">
                      <a:schemeClr val="bg1"/>
                    </a:gs>
                    <a:gs pos="100000">
                      <a:srgbClr val="DBDDE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625" dirty="0">
                  <a:solidFill>
                    <a:prstClr val="white"/>
                  </a:solidFill>
                  <a:latin typeface="Times New Roman" panose="02020603050405020304" pitchFamily="18" charset="0"/>
                  <a:cs typeface="Times New Roman" panose="02020603050405020304" pitchFamily="18" charset="0"/>
                </a:endParaRPr>
              </a:p>
            </p:txBody>
          </p:sp>
          <p:sp>
            <p:nvSpPr>
              <p:cNvPr id="182" name="TextBox 181">
                <a:extLst>
                  <a:ext uri="{FF2B5EF4-FFF2-40B4-BE49-F238E27FC236}">
                    <a16:creationId xmlns="" xmlns:a16="http://schemas.microsoft.com/office/drawing/2014/main" id="{A825B0CB-1102-45A7-816F-4AA538EDCF8F}"/>
                  </a:ext>
                </a:extLst>
              </p:cNvPr>
              <p:cNvSpPr txBox="1"/>
              <p:nvPr/>
            </p:nvSpPr>
            <p:spPr>
              <a:xfrm>
                <a:off x="2073003" y="3006660"/>
                <a:ext cx="1114383" cy="669904"/>
              </a:xfrm>
              <a:prstGeom prst="rect">
                <a:avLst/>
              </a:prstGeom>
              <a:noFill/>
            </p:spPr>
            <p:txBody>
              <a:bodyPr wrap="square" rtlCol="0" anchor="ctr">
                <a:spAutoFit/>
              </a:bodyPr>
              <a:lstStyle/>
              <a:p>
                <a:pPr algn="l" rtl="0">
                  <a:defRPr/>
                </a:pPr>
                <a:r>
                  <a:rPr lang="en-US" sz="850" b="0" i="0" u="none" spc="-10" dirty="0">
                    <a:solidFill>
                      <a:prstClr val="black">
                        <a:lumMod val="75000"/>
                        <a:lumOff val="25000"/>
                      </a:prstClr>
                    </a:solidFill>
                    <a:latin typeface="Times New Roman" panose="02020603050405020304" pitchFamily="18" charset="0"/>
                    <a:ea typeface="Pretendard Medium" panose="02000603000000020004" pitchFamily="50" charset="-127"/>
                    <a:cs typeface="Times New Roman" panose="02020603050405020304" pitchFamily="18" charset="0"/>
                  </a:rPr>
                  <a:t>Provide diverse services through public-private partnership</a:t>
                </a:r>
                <a:endParaRPr lang="en-US" altLang="ko-KR" sz="850" spc="-10" dirty="0">
                  <a:solidFill>
                    <a:prstClr val="black">
                      <a:lumMod val="75000"/>
                      <a:lumOff val="25000"/>
                    </a:prstClr>
                  </a:solidFill>
                  <a:latin typeface="Times New Roman" panose="02020603050405020304" pitchFamily="18" charset="0"/>
                  <a:ea typeface="Pretendard Medium" panose="02000603000000020004" pitchFamily="50" charset="-127"/>
                  <a:cs typeface="Times New Roman" panose="02020603050405020304" pitchFamily="18" charset="0"/>
                </a:endParaRPr>
              </a:p>
            </p:txBody>
          </p:sp>
        </p:grpSp>
        <p:grpSp>
          <p:nvGrpSpPr>
            <p:cNvPr id="183" name="그룹 182">
              <a:extLst>
                <a:ext uri="{FF2B5EF4-FFF2-40B4-BE49-F238E27FC236}">
                  <a16:creationId xmlns="" xmlns:a16="http://schemas.microsoft.com/office/drawing/2014/main" id="{1CA4D44C-29E2-4725-82D0-AF843808A6EF}"/>
                </a:ext>
              </a:extLst>
            </p:cNvPr>
            <p:cNvGrpSpPr/>
            <p:nvPr/>
          </p:nvGrpSpPr>
          <p:grpSpPr>
            <a:xfrm>
              <a:off x="1340990" y="3660513"/>
              <a:ext cx="1497706" cy="267446"/>
              <a:chOff x="8681443" y="2225454"/>
              <a:chExt cx="1843333" cy="296260"/>
            </a:xfrm>
          </p:grpSpPr>
          <p:sp>
            <p:nvSpPr>
              <p:cNvPr id="184" name="직사각형 183">
                <a:extLst>
                  <a:ext uri="{FF2B5EF4-FFF2-40B4-BE49-F238E27FC236}">
                    <a16:creationId xmlns="" xmlns:a16="http://schemas.microsoft.com/office/drawing/2014/main" id="{F7393B7E-6D12-4AA8-B249-26389D91413A}"/>
                  </a:ext>
                </a:extLst>
              </p:cNvPr>
              <p:cNvSpPr/>
              <p:nvPr/>
            </p:nvSpPr>
            <p:spPr>
              <a:xfrm>
                <a:off x="8849364" y="2225454"/>
                <a:ext cx="1675412" cy="296260"/>
              </a:xfrm>
              <a:prstGeom prst="rect">
                <a:avLst/>
              </a:prstGeom>
            </p:spPr>
            <p:txBody>
              <a:bodyPr wrap="none" anchor="ctr">
                <a:spAutoFit/>
              </a:bodyPr>
              <a:lstStyle/>
              <a:p>
                <a:pPr algn="l" rtl="0">
                  <a:spcAft>
                    <a:spcPts val="488"/>
                  </a:spcAft>
                  <a:defRPr/>
                </a:pPr>
                <a:r>
                  <a:rPr lang="en-US" sz="1138" b="0" i="0" u="none"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16 million members</a:t>
                </a:r>
                <a:endParaRPr lang="en-US" altLang="ko-KR" sz="1138"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grpSp>
            <p:nvGrpSpPr>
              <p:cNvPr id="185" name="그룹 184">
                <a:extLst>
                  <a:ext uri="{FF2B5EF4-FFF2-40B4-BE49-F238E27FC236}">
                    <a16:creationId xmlns="" xmlns:a16="http://schemas.microsoft.com/office/drawing/2014/main" id="{28D4BCBD-601F-4147-A000-B6D326DD2CC3}"/>
                  </a:ext>
                </a:extLst>
              </p:cNvPr>
              <p:cNvGrpSpPr/>
              <p:nvPr/>
            </p:nvGrpSpPr>
            <p:grpSpPr>
              <a:xfrm>
                <a:off x="8681443" y="2269710"/>
                <a:ext cx="207748" cy="207748"/>
                <a:chOff x="8432983" y="1950228"/>
                <a:chExt cx="231592" cy="231592"/>
              </a:xfrm>
            </p:grpSpPr>
            <p:sp>
              <p:nvSpPr>
                <p:cNvPr id="186" name="타원 185">
                  <a:extLst>
                    <a:ext uri="{FF2B5EF4-FFF2-40B4-BE49-F238E27FC236}">
                      <a16:creationId xmlns="" xmlns:a16="http://schemas.microsoft.com/office/drawing/2014/main" id="{1DF3BDC5-C193-4510-8FA7-03958E3F09DC}"/>
                    </a:ext>
                  </a:extLst>
                </p:cNvPr>
                <p:cNvSpPr/>
                <p:nvPr/>
              </p:nvSpPr>
              <p:spPr>
                <a:xfrm>
                  <a:off x="8432983" y="1950228"/>
                  <a:ext cx="231592" cy="231592"/>
                </a:xfrm>
                <a:prstGeom prst="ellipse">
                  <a:avLst/>
                </a:prstGeom>
                <a:solidFill>
                  <a:srgbClr val="2D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187" name="덧셈 기호 132">
                  <a:extLst>
                    <a:ext uri="{FF2B5EF4-FFF2-40B4-BE49-F238E27FC236}">
                      <a16:creationId xmlns="" xmlns:a16="http://schemas.microsoft.com/office/drawing/2014/main" id="{701F37DF-B9B4-4BB2-A992-CFD37F3EAFBD}"/>
                    </a:ext>
                  </a:extLst>
                </p:cNvPr>
                <p:cNvSpPr/>
                <p:nvPr/>
              </p:nvSpPr>
              <p:spPr>
                <a:xfrm>
                  <a:off x="8459693" y="1975780"/>
                  <a:ext cx="177882" cy="177880"/>
                </a:xfrm>
                <a:prstGeom prst="mathPlus">
                  <a:avLst>
                    <a:gd name="adj1" fmla="val 17642"/>
                  </a:avLst>
                </a:prstGeom>
                <a:solidFill>
                  <a:srgbClr val="EA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grpSp>
        </p:grpSp>
        <p:pic>
          <p:nvPicPr>
            <p:cNvPr id="188" name="그림 187">
              <a:extLst>
                <a:ext uri="{FF2B5EF4-FFF2-40B4-BE49-F238E27FC236}">
                  <a16:creationId xmlns="" xmlns:a16="http://schemas.microsoft.com/office/drawing/2014/main" id="{2A12C39A-63A3-4180-A717-3678907B9C68}"/>
                </a:ext>
              </a:extLst>
            </p:cNvPr>
            <p:cNvPicPr>
              <a:picLocks noChangeAspect="1"/>
            </p:cNvPicPr>
            <p:nvPr/>
          </p:nvPicPr>
          <p:blipFill>
            <a:blip r:embed="rId4">
              <a:duotone>
                <a:schemeClr val="bg2">
                  <a:shade val="45000"/>
                  <a:satMod val="135000"/>
                </a:schemeClr>
                <a:prstClr val="white"/>
              </a:duotone>
            </a:blip>
            <a:stretch>
              <a:fillRect/>
            </a:stretch>
          </p:blipFill>
          <p:spPr>
            <a:xfrm>
              <a:off x="2642197" y="4224102"/>
              <a:ext cx="836390" cy="560895"/>
            </a:xfrm>
            <a:prstGeom prst="rect">
              <a:avLst/>
            </a:prstGeom>
          </p:spPr>
        </p:pic>
        <p:sp>
          <p:nvSpPr>
            <p:cNvPr id="189" name="직사각형 188">
              <a:extLst>
                <a:ext uri="{FF2B5EF4-FFF2-40B4-BE49-F238E27FC236}">
                  <a16:creationId xmlns="" xmlns:a16="http://schemas.microsoft.com/office/drawing/2014/main" id="{3E1EF5DC-501F-4054-95D0-3D22EA5FBA24}"/>
                </a:ext>
              </a:extLst>
            </p:cNvPr>
            <p:cNvSpPr/>
            <p:nvPr/>
          </p:nvSpPr>
          <p:spPr>
            <a:xfrm>
              <a:off x="1328431" y="3924289"/>
              <a:ext cx="1486207" cy="856645"/>
            </a:xfrm>
            <a:prstGeom prst="rect">
              <a:avLst/>
            </a:prstGeom>
          </p:spPr>
          <p:txBody>
            <a:bodyPr wrap="square">
              <a:spAutoFit/>
            </a:bodyPr>
            <a:lstStyle/>
            <a:p>
              <a:pPr marL="108000" indent="-108000" algn="l" rtl="0" latinLnBrk="0">
                <a:spcBef>
                  <a:spcPts val="100"/>
                </a:spcBef>
                <a:buFont typeface="Arial" panose="020B0604020202020204" pitchFamily="34" charset="0"/>
                <a:buChar char="•"/>
                <a:defRPr/>
              </a:pPr>
              <a:r>
                <a:rPr lang="en-US" sz="800" b="0" i="0" u="none" spc="-20" baseline="0" dirty="0">
                  <a:solidFill>
                    <a:srgbClr val="525B66"/>
                  </a:solidFill>
                  <a:effectLst>
                    <a:glow rad="127000">
                      <a:srgbClr val="EAEBEE"/>
                    </a:glow>
                  </a:effectLst>
                  <a:latin typeface="Times New Roman" panose="02020603050405020304" pitchFamily="18" charset="0"/>
                  <a:ea typeface="Pretendard" panose="02000503000000020004" pitchFamily="2" charset="-127"/>
                  <a:cs typeface="Times New Roman" panose="02020603050405020304" pitchFamily="18" charset="0"/>
                </a:rPr>
                <a:t>Used by more than 1 out of </a:t>
              </a:r>
              <a:br>
                <a:rPr lang="en-US" sz="800" b="0" i="0" u="none" spc="-20" baseline="0" dirty="0">
                  <a:solidFill>
                    <a:srgbClr val="525B66"/>
                  </a:solidFill>
                  <a:effectLst>
                    <a:glow rad="127000">
                      <a:srgbClr val="EAEBEE"/>
                    </a:glow>
                  </a:effectLst>
                  <a:latin typeface="Times New Roman" panose="02020603050405020304" pitchFamily="18" charset="0"/>
                  <a:ea typeface="Pretendard" panose="02000503000000020004" pitchFamily="2" charset="-127"/>
                  <a:cs typeface="Times New Roman" panose="02020603050405020304" pitchFamily="18" charset="0"/>
                </a:rPr>
              </a:br>
              <a:r>
                <a:rPr lang="en-US" sz="800" b="0" i="0" u="none" spc="-20" baseline="0" dirty="0">
                  <a:solidFill>
                    <a:srgbClr val="525B66"/>
                  </a:solidFill>
                  <a:effectLst>
                    <a:glow rad="127000">
                      <a:srgbClr val="EAEBEE"/>
                    </a:glow>
                  </a:effectLst>
                  <a:latin typeface="Times New Roman" panose="02020603050405020304" pitchFamily="18" charset="0"/>
                  <a:ea typeface="Pretendard" panose="02000503000000020004" pitchFamily="2" charset="-127"/>
                  <a:cs typeface="Times New Roman" panose="02020603050405020304" pitchFamily="18" charset="0"/>
                </a:rPr>
                <a:t>3 people in Korea</a:t>
              </a:r>
              <a:endParaRPr lang="en-US" altLang="ko-KR" sz="800" spc="-20" dirty="0">
                <a:solidFill>
                  <a:srgbClr val="525B66"/>
                </a:solidFill>
                <a:effectLst>
                  <a:glow rad="127000">
                    <a:srgbClr val="EAEBEE"/>
                  </a:glow>
                </a:effectLst>
                <a:latin typeface="Times New Roman" panose="02020603050405020304" pitchFamily="18" charset="0"/>
                <a:ea typeface="Pretendard" panose="02000503000000020004" pitchFamily="2" charset="-127"/>
                <a:cs typeface="Times New Roman" panose="02020603050405020304" pitchFamily="18" charset="0"/>
              </a:endParaRPr>
            </a:p>
            <a:p>
              <a:pPr marL="108000" indent="-108000" algn="l" rtl="0" latinLnBrk="0">
                <a:spcBef>
                  <a:spcPts val="100"/>
                </a:spcBef>
                <a:buFont typeface="Arial" panose="020B0604020202020204" pitchFamily="34" charset="0"/>
                <a:buChar char="•"/>
                <a:defRPr/>
              </a:pPr>
              <a:r>
                <a:rPr lang="en-US" sz="800" b="0" i="0" u="none" spc="-20" baseline="0" dirty="0">
                  <a:solidFill>
                    <a:srgbClr val="525B66"/>
                  </a:solidFill>
                  <a:effectLst>
                    <a:glow rad="127000">
                      <a:srgbClr val="EAEBEE"/>
                    </a:glow>
                  </a:effectLst>
                  <a:latin typeface="Times New Roman" panose="02020603050405020304" pitchFamily="18" charset="0"/>
                  <a:ea typeface="Pretendard" panose="02000503000000020004" pitchFamily="2" charset="-127"/>
                  <a:cs typeface="Times New Roman" panose="02020603050405020304" pitchFamily="18" charset="0"/>
                </a:rPr>
                <a:t>More than 700 million notifications delivered</a:t>
              </a:r>
              <a:endParaRPr lang="en-US" altLang="ko-KR" sz="800" spc="-20" dirty="0">
                <a:solidFill>
                  <a:srgbClr val="525B66"/>
                </a:solidFill>
                <a:effectLst>
                  <a:glow rad="127000">
                    <a:srgbClr val="EAEBEE"/>
                  </a:glow>
                </a:effectLst>
                <a:latin typeface="Times New Roman" panose="02020603050405020304" pitchFamily="18" charset="0"/>
                <a:ea typeface="Pretendard" panose="02000503000000020004" pitchFamily="2" charset="-127"/>
                <a:cs typeface="Times New Roman" panose="02020603050405020304" pitchFamily="18" charset="0"/>
              </a:endParaRPr>
            </a:p>
            <a:p>
              <a:pPr marL="108000" indent="-108000" algn="l" rtl="0" latinLnBrk="0">
                <a:spcBef>
                  <a:spcPts val="100"/>
                </a:spcBef>
                <a:buFont typeface="Arial" panose="020B0604020202020204" pitchFamily="34" charset="0"/>
                <a:buChar char="•"/>
                <a:defRPr/>
              </a:pPr>
              <a:r>
                <a:rPr lang="en-US" sz="800" b="0" i="0" u="none" spc="-20" baseline="0" dirty="0">
                  <a:solidFill>
                    <a:srgbClr val="525B66"/>
                  </a:solidFill>
                  <a:effectLst>
                    <a:glow rad="127000">
                      <a:srgbClr val="EAEBEE"/>
                    </a:glow>
                  </a:effectLst>
                  <a:latin typeface="Times New Roman" panose="02020603050405020304" pitchFamily="18" charset="0"/>
                  <a:ea typeface="Pretendard" panose="02000503000000020004" pitchFamily="2" charset="-127"/>
                  <a:cs typeface="Times New Roman" panose="02020603050405020304" pitchFamily="18" charset="0"/>
                </a:rPr>
                <a:t>Ask chatbots for complaint information</a:t>
              </a:r>
              <a:endParaRPr lang="en-US" altLang="ko-KR" sz="800" spc="-20" dirty="0">
                <a:solidFill>
                  <a:srgbClr val="525B66"/>
                </a:solidFill>
                <a:effectLst>
                  <a:glow rad="127000">
                    <a:srgbClr val="EAEBEE"/>
                  </a:glow>
                </a:effectLst>
                <a:latin typeface="Times New Roman" panose="02020603050405020304" pitchFamily="18" charset="0"/>
                <a:ea typeface="Pretendard" panose="02000503000000020004" pitchFamily="2" charset="-127"/>
                <a:cs typeface="Times New Roman" panose="02020603050405020304" pitchFamily="18" charset="0"/>
              </a:endParaRPr>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5455" y="2194842"/>
              <a:ext cx="4026573" cy="324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35681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3F9E0D37-01AF-44EF-A19A-D65125981DDB}"/>
              </a:ext>
            </a:extLst>
          </p:cNvPr>
          <p:cNvSpPr>
            <a:spLocks noGrp="1"/>
          </p:cNvSpPr>
          <p:nvPr>
            <p:ph type="title"/>
          </p:nvPr>
        </p:nvSpPr>
        <p:spPr>
          <a:xfrm>
            <a:off x="677334" y="609600"/>
            <a:ext cx="8596668" cy="1320800"/>
          </a:xfrm>
        </p:spPr>
        <p:txBody>
          <a:bodyPr/>
          <a:lstStyle/>
          <a:p>
            <a:pPr algn="l" rtl="0"/>
            <a:r>
              <a:rPr lang="en-US" b="0" i="0" u="none" baseline="0" dirty="0">
                <a:latin typeface="Times New Roman" panose="02020603050405020304" pitchFamily="18" charset="0"/>
                <a:cs typeface="Times New Roman" panose="02020603050405020304" pitchFamily="18" charset="0"/>
              </a:rPr>
              <a:t>5. Improvement of Service and Future Plans</a:t>
            </a:r>
          </a:p>
        </p:txBody>
      </p:sp>
      <p:sp>
        <p:nvSpPr>
          <p:cNvPr id="3" name="내용 개체 틀 2">
            <a:extLst>
              <a:ext uri="{FF2B5EF4-FFF2-40B4-BE49-F238E27FC236}">
                <a16:creationId xmlns="" xmlns:a16="http://schemas.microsoft.com/office/drawing/2014/main" id="{AD06426F-1599-4506-991A-44D9FADD559A}"/>
              </a:ext>
            </a:extLst>
          </p:cNvPr>
          <p:cNvSpPr>
            <a:spLocks noGrp="1"/>
          </p:cNvSpPr>
          <p:nvPr>
            <p:ph idx="1"/>
          </p:nvPr>
        </p:nvSpPr>
        <p:spPr>
          <a:xfrm>
            <a:off x="640429" y="1494039"/>
            <a:ext cx="8596668" cy="454887"/>
          </a:xfrm>
        </p:spPr>
        <p:txBody>
          <a:bodyPr>
            <a:normAutofit/>
          </a:bodyPr>
          <a:lstStyle/>
          <a:p>
            <a:pPr algn="l" rtl="0"/>
            <a:r>
              <a:rPr lang="en-US" sz="1700" b="0" i="0" u="none" baseline="0" dirty="0">
                <a:latin typeface="Times New Roman" panose="02020603050405020304" pitchFamily="18" charset="0"/>
                <a:cs typeface="Times New Roman" panose="02020603050405020304" pitchFamily="18" charset="0"/>
              </a:rPr>
              <a:t>We will continue to improve user satisfaction with the services.</a:t>
            </a:r>
            <a:endParaRPr lang="en-US" altLang="en-US" sz="1700" dirty="0">
              <a:latin typeface="Times New Roman" panose="02020603050405020304" pitchFamily="18" charset="0"/>
              <a:cs typeface="Times New Roman" panose="02020603050405020304" pitchFamily="18" charset="0"/>
            </a:endParaRPr>
          </a:p>
        </p:txBody>
      </p:sp>
      <p:sp>
        <p:nvSpPr>
          <p:cNvPr id="6" name="직사각형 5">
            <a:extLst>
              <a:ext uri="{FF2B5EF4-FFF2-40B4-BE49-F238E27FC236}">
                <a16:creationId xmlns="" xmlns:a16="http://schemas.microsoft.com/office/drawing/2014/main" id="{F27D364F-5FB4-40EC-A6E7-E4E7007F9CCD}"/>
              </a:ext>
            </a:extLst>
          </p:cNvPr>
          <p:cNvSpPr/>
          <p:nvPr/>
        </p:nvSpPr>
        <p:spPr>
          <a:xfrm>
            <a:off x="1142496" y="4764509"/>
            <a:ext cx="7107276" cy="852349"/>
          </a:xfrm>
          <a:prstGeom prst="rect">
            <a:avLst/>
          </a:prstGeom>
          <a:solidFill>
            <a:schemeClr val="tx2"/>
          </a:solidFill>
        </p:spPr>
        <p:txBody>
          <a:bodyPr wrap="square">
            <a:spAutoFit/>
          </a:bodyPr>
          <a:lstStyle/>
          <a:p>
            <a:pPr algn="l" defTabSz="742987" rtl="0">
              <a:lnSpc>
                <a:spcPct val="120000"/>
              </a:lnSpc>
              <a:defRPr/>
            </a:pPr>
            <a:r>
              <a:rPr lang="en-US" sz="1625" dirty="0">
                <a:solidFill>
                  <a:prstClr val="white"/>
                </a:solidFill>
                <a:latin typeface="Times New Roman" panose="02020603050405020304" pitchFamily="18" charset="0"/>
                <a:ea typeface="Pretendard" panose="02000503000000020004" pitchFamily="2" charset="-127"/>
                <a:cs typeface="Times New Roman" panose="02020603050405020304" pitchFamily="18" charset="0"/>
              </a:rPr>
              <a:t>“Upgrade” Virtual Assistant features and identify “hidden services” </a:t>
            </a:r>
          </a:p>
          <a:p>
            <a:pPr algn="l" defTabSz="742987" rtl="0">
              <a:lnSpc>
                <a:spcPct val="120000"/>
              </a:lnSpc>
              <a:defRPr/>
            </a:pPr>
            <a:r>
              <a:rPr lang="en-US" sz="2600" b="0" i="0" u="none" baseline="0" dirty="0">
                <a:ln>
                  <a:solidFill>
                    <a:prstClr val="white">
                      <a:alpha val="0"/>
                    </a:prstClr>
                  </a:solidFill>
                </a:ln>
                <a:solidFill>
                  <a:prstClr val="white"/>
                </a:solidFill>
                <a:latin typeface="Times New Roman" panose="02020603050405020304" pitchFamily="18" charset="0"/>
                <a:ea typeface="Pretendard ExtraBold" panose="02000903000000020004" pitchFamily="2" charset="-127"/>
                <a:cs typeface="Times New Roman" panose="02020603050405020304" pitchFamily="18" charset="0"/>
              </a:rPr>
              <a:t>for improved satisfaction!</a:t>
            </a:r>
            <a:endParaRPr lang="en-US" altLang="en-US" sz="2600" dirty="0">
              <a:ln>
                <a:solidFill>
                  <a:prstClr val="white">
                    <a:alpha val="0"/>
                  </a:prstClr>
                </a:solidFill>
              </a:ln>
              <a:solidFill>
                <a:prstClr val="white"/>
              </a:solidFill>
              <a:latin typeface="Times New Roman" panose="02020603050405020304" pitchFamily="18" charset="0"/>
              <a:ea typeface="Pretendard ExtraBold" panose="02000903000000020004" pitchFamily="2" charset="-127"/>
              <a:cs typeface="Times New Roman" panose="02020603050405020304" pitchFamily="18" charset="0"/>
            </a:endParaRPr>
          </a:p>
        </p:txBody>
      </p:sp>
      <p:sp>
        <p:nvSpPr>
          <p:cNvPr id="11" name="직사각형 10">
            <a:extLst>
              <a:ext uri="{FF2B5EF4-FFF2-40B4-BE49-F238E27FC236}">
                <a16:creationId xmlns="" xmlns:a16="http://schemas.microsoft.com/office/drawing/2014/main" id="{8A952462-A4FA-4899-B44F-B1B52468CD1E}"/>
              </a:ext>
            </a:extLst>
          </p:cNvPr>
          <p:cNvSpPr/>
          <p:nvPr/>
        </p:nvSpPr>
        <p:spPr>
          <a:xfrm>
            <a:off x="3921534" y="2234180"/>
            <a:ext cx="1679173" cy="367537"/>
          </a:xfrm>
          <a:prstGeom prst="rect">
            <a:avLst/>
          </a:prstGeom>
        </p:spPr>
        <p:txBody>
          <a:bodyPr wrap="square" anchor="ctr">
            <a:spAutoFit/>
          </a:bodyPr>
          <a:lstStyle/>
          <a:p>
            <a:pPr algn="ctr" rtl="0">
              <a:defRPr/>
            </a:pPr>
            <a:r>
              <a:rPr lang="en-US" sz="894" b="0" i="0" u="none" baseline="0" dirty="0">
                <a:solidFill>
                  <a:srgbClr val="79A6FF"/>
                </a:solidFill>
                <a:latin typeface="Times New Roman" panose="02020603050405020304" pitchFamily="18" charset="0"/>
                <a:ea typeface="KoPub돋움체 Bold" panose="02020603020101020101" pitchFamily="18" charset="-127"/>
                <a:cs typeface="Times New Roman" panose="02020603050405020304" pitchFamily="18" charset="0"/>
              </a:rPr>
              <a:t>Upgrade features and </a:t>
            </a:r>
            <a:br>
              <a:rPr lang="en-US" sz="894" b="0" i="0" u="none" baseline="0" dirty="0">
                <a:solidFill>
                  <a:srgbClr val="79A6FF"/>
                </a:solidFill>
                <a:latin typeface="Times New Roman" panose="02020603050405020304" pitchFamily="18" charset="0"/>
                <a:ea typeface="KoPub돋움체 Bold" panose="02020603020101020101" pitchFamily="18" charset="-127"/>
                <a:cs typeface="Times New Roman" panose="02020603050405020304" pitchFamily="18" charset="0"/>
              </a:rPr>
            </a:br>
            <a:r>
              <a:rPr lang="en-US" sz="894" b="0" i="0" u="none" baseline="0" dirty="0">
                <a:solidFill>
                  <a:srgbClr val="79A6FF"/>
                </a:solidFill>
                <a:latin typeface="Times New Roman" panose="02020603050405020304" pitchFamily="18" charset="0"/>
                <a:ea typeface="KoPub돋움체 Bold" panose="02020603020101020101" pitchFamily="18" charset="-127"/>
                <a:cs typeface="Times New Roman" panose="02020603050405020304" pitchFamily="18" charset="0"/>
              </a:rPr>
              <a:t>stabilize operation</a:t>
            </a:r>
          </a:p>
        </p:txBody>
      </p:sp>
      <p:sp>
        <p:nvSpPr>
          <p:cNvPr id="12" name="타원 11">
            <a:extLst>
              <a:ext uri="{FF2B5EF4-FFF2-40B4-BE49-F238E27FC236}">
                <a16:creationId xmlns="" xmlns:a16="http://schemas.microsoft.com/office/drawing/2014/main" id="{CB2BCF3B-8A5B-47A8-AE6F-AE5B40C42336}"/>
              </a:ext>
            </a:extLst>
          </p:cNvPr>
          <p:cNvSpPr/>
          <p:nvPr/>
        </p:nvSpPr>
        <p:spPr>
          <a:xfrm flipH="1">
            <a:off x="4415891" y="2655103"/>
            <a:ext cx="690459" cy="690459"/>
          </a:xfrm>
          <a:prstGeom prst="ellipse">
            <a:avLst/>
          </a:prstGeom>
          <a:solidFill>
            <a:schemeClr val="bg1"/>
          </a:solidFill>
          <a:ln w="41275" cap="rnd">
            <a:solidFill>
              <a:schemeClr val="bg1"/>
            </a:solidFill>
            <a:round/>
          </a:ln>
          <a:effectLst>
            <a:outerShdw blurRad="50800" dist="38100" dir="5400000" algn="t"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13" name="직사각형 12">
            <a:extLst>
              <a:ext uri="{FF2B5EF4-FFF2-40B4-BE49-F238E27FC236}">
                <a16:creationId xmlns="" xmlns:a16="http://schemas.microsoft.com/office/drawing/2014/main" id="{F0E0EE73-3378-4802-9E04-40FC15A32B29}"/>
              </a:ext>
            </a:extLst>
          </p:cNvPr>
          <p:cNvSpPr/>
          <p:nvPr/>
        </p:nvSpPr>
        <p:spPr>
          <a:xfrm>
            <a:off x="6511901" y="2020696"/>
            <a:ext cx="1031063" cy="367537"/>
          </a:xfrm>
          <a:prstGeom prst="rect">
            <a:avLst/>
          </a:prstGeom>
        </p:spPr>
        <p:txBody>
          <a:bodyPr wrap="square" anchor="ctr">
            <a:spAutoFit/>
          </a:bodyPr>
          <a:lstStyle/>
          <a:p>
            <a:pPr algn="ctr" rtl="0">
              <a:defRPr/>
            </a:pPr>
            <a:r>
              <a:rPr lang="en-US" sz="894" b="0" i="0" u="none" baseline="0" dirty="0">
                <a:solidFill>
                  <a:srgbClr val="79A6FF"/>
                </a:solidFill>
                <a:latin typeface="Times New Roman" panose="02020603050405020304" pitchFamily="18" charset="0"/>
                <a:ea typeface="KoPub돋움체 Bold" panose="02020603020101020101" pitchFamily="18" charset="-127"/>
                <a:cs typeface="Times New Roman" panose="02020603050405020304" pitchFamily="18" charset="0"/>
              </a:rPr>
              <a:t>Improve user satisfaction</a:t>
            </a:r>
            <a:r>
              <a:rPr lang="en-US" sz="853" b="0" i="0" u="none" baseline="0" dirty="0">
                <a:solidFill>
                  <a:srgbClr val="3D74FF"/>
                </a:solidFill>
                <a:latin typeface="Times New Roman" panose="02020603050405020304" pitchFamily="18" charset="0"/>
                <a:ea typeface="Pretendard Medium" panose="02000603000000020004" pitchFamily="50" charset="-127"/>
                <a:cs typeface="Times New Roman" panose="02020603050405020304" pitchFamily="18" charset="0"/>
              </a:rPr>
              <a:t> </a:t>
            </a:r>
          </a:p>
        </p:txBody>
      </p:sp>
      <p:sp>
        <p:nvSpPr>
          <p:cNvPr id="14" name="타원 13">
            <a:extLst>
              <a:ext uri="{FF2B5EF4-FFF2-40B4-BE49-F238E27FC236}">
                <a16:creationId xmlns="" xmlns:a16="http://schemas.microsoft.com/office/drawing/2014/main" id="{5247954E-6958-4CB8-8415-6A094E0BB378}"/>
              </a:ext>
            </a:extLst>
          </p:cNvPr>
          <p:cNvSpPr/>
          <p:nvPr/>
        </p:nvSpPr>
        <p:spPr>
          <a:xfrm flipH="1">
            <a:off x="6682201" y="2444744"/>
            <a:ext cx="690459" cy="690459"/>
          </a:xfrm>
          <a:prstGeom prst="ellipse">
            <a:avLst/>
          </a:prstGeom>
          <a:solidFill>
            <a:schemeClr val="bg1"/>
          </a:solidFill>
          <a:ln w="41275" cap="rnd">
            <a:solidFill>
              <a:schemeClr val="bg1"/>
            </a:solidFill>
            <a:round/>
          </a:ln>
          <a:effectLst>
            <a:outerShdw blurRad="50800" dist="38100" dir="5400000" algn="t"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15" name="직사각형 14">
            <a:extLst>
              <a:ext uri="{FF2B5EF4-FFF2-40B4-BE49-F238E27FC236}">
                <a16:creationId xmlns="" xmlns:a16="http://schemas.microsoft.com/office/drawing/2014/main" id="{1FFC134B-66BE-418B-ADA6-E31B17194330}"/>
              </a:ext>
            </a:extLst>
          </p:cNvPr>
          <p:cNvSpPr/>
          <p:nvPr/>
        </p:nvSpPr>
        <p:spPr>
          <a:xfrm>
            <a:off x="1957158" y="2514761"/>
            <a:ext cx="1031063" cy="367537"/>
          </a:xfrm>
          <a:prstGeom prst="rect">
            <a:avLst/>
          </a:prstGeom>
        </p:spPr>
        <p:txBody>
          <a:bodyPr wrap="square" anchor="ctr">
            <a:spAutoFit/>
          </a:bodyPr>
          <a:lstStyle/>
          <a:p>
            <a:pPr algn="ctr" rtl="0">
              <a:defRPr/>
            </a:pPr>
            <a:r>
              <a:rPr lang="en-US" sz="894" b="0" i="0" u="none" baseline="0" dirty="0">
                <a:solidFill>
                  <a:srgbClr val="79A6FF"/>
                </a:solidFill>
                <a:latin typeface="Times New Roman" panose="02020603050405020304" pitchFamily="18" charset="0"/>
                <a:ea typeface="KoPub돋움체 Bold" panose="02020603020101020101" pitchFamily="18" charset="-127"/>
                <a:cs typeface="Times New Roman" panose="02020603050405020304" pitchFamily="18" charset="0"/>
              </a:rPr>
              <a:t>Identify core contents</a:t>
            </a:r>
          </a:p>
        </p:txBody>
      </p:sp>
      <p:sp>
        <p:nvSpPr>
          <p:cNvPr id="16" name="타원 15">
            <a:extLst>
              <a:ext uri="{FF2B5EF4-FFF2-40B4-BE49-F238E27FC236}">
                <a16:creationId xmlns="" xmlns:a16="http://schemas.microsoft.com/office/drawing/2014/main" id="{6804DE9B-418B-49C6-9CC5-8599DE65E182}"/>
              </a:ext>
            </a:extLst>
          </p:cNvPr>
          <p:cNvSpPr/>
          <p:nvPr/>
        </p:nvSpPr>
        <p:spPr>
          <a:xfrm flipH="1">
            <a:off x="2162753" y="2889557"/>
            <a:ext cx="690459" cy="690459"/>
          </a:xfrm>
          <a:prstGeom prst="ellipse">
            <a:avLst/>
          </a:prstGeom>
          <a:solidFill>
            <a:schemeClr val="bg1"/>
          </a:solidFill>
          <a:ln w="41275" cap="rnd">
            <a:solidFill>
              <a:schemeClr val="bg1"/>
            </a:solidFill>
            <a:round/>
          </a:ln>
          <a:effectLst>
            <a:outerShdw blurRad="50800" dist="38100" dir="5400000" algn="t"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grpSp>
        <p:nvGrpSpPr>
          <p:cNvPr id="17" name="Group 32">
            <a:extLst>
              <a:ext uri="{FF2B5EF4-FFF2-40B4-BE49-F238E27FC236}">
                <a16:creationId xmlns="" xmlns:a16="http://schemas.microsoft.com/office/drawing/2014/main" id="{F1188FB9-E87B-4BF7-BC07-9AFDF008FF69}"/>
              </a:ext>
            </a:extLst>
          </p:cNvPr>
          <p:cNvGrpSpPr>
            <a:grpSpLocks noChangeAspect="1"/>
          </p:cNvGrpSpPr>
          <p:nvPr/>
        </p:nvGrpSpPr>
        <p:grpSpPr bwMode="auto">
          <a:xfrm>
            <a:off x="4594742" y="2789912"/>
            <a:ext cx="332759" cy="420842"/>
            <a:chOff x="2395" y="334"/>
            <a:chExt cx="2890" cy="3655"/>
          </a:xfrm>
        </p:grpSpPr>
        <p:sp>
          <p:nvSpPr>
            <p:cNvPr id="18" name="Freeform 33">
              <a:extLst>
                <a:ext uri="{FF2B5EF4-FFF2-40B4-BE49-F238E27FC236}">
                  <a16:creationId xmlns="" xmlns:a16="http://schemas.microsoft.com/office/drawing/2014/main" id="{CB5C3933-D928-4052-B6AC-59FFE64BFCFE}"/>
                </a:ext>
              </a:extLst>
            </p:cNvPr>
            <p:cNvSpPr>
              <a:spLocks/>
            </p:cNvSpPr>
            <p:nvPr/>
          </p:nvSpPr>
          <p:spPr bwMode="auto">
            <a:xfrm>
              <a:off x="3384" y="1322"/>
              <a:ext cx="912" cy="769"/>
            </a:xfrm>
            <a:custGeom>
              <a:avLst/>
              <a:gdLst>
                <a:gd name="T0" fmla="*/ 320 w 384"/>
                <a:gd name="T1" fmla="*/ 320 h 324"/>
                <a:gd name="T2" fmla="*/ 301 w 384"/>
                <a:gd name="T3" fmla="*/ 314 h 324"/>
                <a:gd name="T4" fmla="*/ 294 w 384"/>
                <a:gd name="T5" fmla="*/ 269 h 324"/>
                <a:gd name="T6" fmla="*/ 320 w 384"/>
                <a:gd name="T7" fmla="*/ 192 h 324"/>
                <a:gd name="T8" fmla="*/ 192 w 384"/>
                <a:gd name="T9" fmla="*/ 64 h 324"/>
                <a:gd name="T10" fmla="*/ 64 w 384"/>
                <a:gd name="T11" fmla="*/ 192 h 324"/>
                <a:gd name="T12" fmla="*/ 90 w 384"/>
                <a:gd name="T13" fmla="*/ 269 h 324"/>
                <a:gd name="T14" fmla="*/ 83 w 384"/>
                <a:gd name="T15" fmla="*/ 314 h 324"/>
                <a:gd name="T16" fmla="*/ 38 w 384"/>
                <a:gd name="T17" fmla="*/ 307 h 324"/>
                <a:gd name="T18" fmla="*/ 0 w 384"/>
                <a:gd name="T19" fmla="*/ 192 h 324"/>
                <a:gd name="T20" fmla="*/ 192 w 384"/>
                <a:gd name="T21" fmla="*/ 0 h 324"/>
                <a:gd name="T22" fmla="*/ 384 w 384"/>
                <a:gd name="T23" fmla="*/ 192 h 324"/>
                <a:gd name="T24" fmla="*/ 345 w 384"/>
                <a:gd name="T25" fmla="*/ 307 h 324"/>
                <a:gd name="T26" fmla="*/ 320 w 384"/>
                <a:gd name="T27" fmla="*/ 32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4" h="324">
                  <a:moveTo>
                    <a:pt x="320" y="320"/>
                  </a:moveTo>
                  <a:cubicBezTo>
                    <a:pt x="313" y="320"/>
                    <a:pt x="306" y="318"/>
                    <a:pt x="301" y="314"/>
                  </a:cubicBezTo>
                  <a:cubicBezTo>
                    <a:pt x="287" y="303"/>
                    <a:pt x="284" y="283"/>
                    <a:pt x="294" y="269"/>
                  </a:cubicBezTo>
                  <a:cubicBezTo>
                    <a:pt x="311" y="247"/>
                    <a:pt x="320" y="220"/>
                    <a:pt x="320" y="192"/>
                  </a:cubicBezTo>
                  <a:cubicBezTo>
                    <a:pt x="320" y="121"/>
                    <a:pt x="263" y="64"/>
                    <a:pt x="192" y="64"/>
                  </a:cubicBezTo>
                  <a:cubicBezTo>
                    <a:pt x="121" y="64"/>
                    <a:pt x="64" y="121"/>
                    <a:pt x="64" y="192"/>
                  </a:cubicBezTo>
                  <a:cubicBezTo>
                    <a:pt x="64" y="220"/>
                    <a:pt x="73" y="247"/>
                    <a:pt x="90" y="269"/>
                  </a:cubicBezTo>
                  <a:cubicBezTo>
                    <a:pt x="100" y="283"/>
                    <a:pt x="97" y="303"/>
                    <a:pt x="83" y="314"/>
                  </a:cubicBezTo>
                  <a:cubicBezTo>
                    <a:pt x="69" y="324"/>
                    <a:pt x="49" y="321"/>
                    <a:pt x="38" y="307"/>
                  </a:cubicBezTo>
                  <a:cubicBezTo>
                    <a:pt x="13" y="274"/>
                    <a:pt x="0" y="234"/>
                    <a:pt x="0" y="192"/>
                  </a:cubicBezTo>
                  <a:cubicBezTo>
                    <a:pt x="0" y="86"/>
                    <a:pt x="86" y="0"/>
                    <a:pt x="192" y="0"/>
                  </a:cubicBezTo>
                  <a:cubicBezTo>
                    <a:pt x="298" y="0"/>
                    <a:pt x="384" y="86"/>
                    <a:pt x="384" y="192"/>
                  </a:cubicBezTo>
                  <a:cubicBezTo>
                    <a:pt x="384" y="234"/>
                    <a:pt x="371" y="274"/>
                    <a:pt x="345" y="307"/>
                  </a:cubicBezTo>
                  <a:cubicBezTo>
                    <a:pt x="339" y="316"/>
                    <a:pt x="330" y="320"/>
                    <a:pt x="320" y="320"/>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19" name="Freeform 34">
              <a:extLst>
                <a:ext uri="{FF2B5EF4-FFF2-40B4-BE49-F238E27FC236}">
                  <a16:creationId xmlns="" xmlns:a16="http://schemas.microsoft.com/office/drawing/2014/main" id="{CA30937F-4553-48EF-80CB-042668C5DB53}"/>
                </a:ext>
              </a:extLst>
            </p:cNvPr>
            <p:cNvSpPr>
              <a:spLocks/>
            </p:cNvSpPr>
            <p:nvPr/>
          </p:nvSpPr>
          <p:spPr bwMode="auto">
            <a:xfrm>
              <a:off x="2616" y="1930"/>
              <a:ext cx="2448" cy="2059"/>
            </a:xfrm>
            <a:custGeom>
              <a:avLst/>
              <a:gdLst>
                <a:gd name="T0" fmla="*/ 995 w 1030"/>
                <a:gd name="T1" fmla="*/ 864 h 867"/>
                <a:gd name="T2" fmla="*/ 989 w 1030"/>
                <a:gd name="T3" fmla="*/ 863 h 867"/>
                <a:gd name="T4" fmla="*/ 643 w 1030"/>
                <a:gd name="T5" fmla="*/ 640 h 867"/>
                <a:gd name="T6" fmla="*/ 579 w 1030"/>
                <a:gd name="T7" fmla="*/ 416 h 867"/>
                <a:gd name="T8" fmla="*/ 579 w 1030"/>
                <a:gd name="T9" fmla="*/ 288 h 867"/>
                <a:gd name="T10" fmla="*/ 611 w 1030"/>
                <a:gd name="T11" fmla="*/ 256 h 867"/>
                <a:gd name="T12" fmla="*/ 668 w 1030"/>
                <a:gd name="T13" fmla="*/ 256 h 867"/>
                <a:gd name="T14" fmla="*/ 515 w 1030"/>
                <a:gd name="T15" fmla="*/ 81 h 867"/>
                <a:gd name="T16" fmla="*/ 362 w 1030"/>
                <a:gd name="T17" fmla="*/ 256 h 867"/>
                <a:gd name="T18" fmla="*/ 419 w 1030"/>
                <a:gd name="T19" fmla="*/ 256 h 867"/>
                <a:gd name="T20" fmla="*/ 451 w 1030"/>
                <a:gd name="T21" fmla="*/ 288 h 867"/>
                <a:gd name="T22" fmla="*/ 451 w 1030"/>
                <a:gd name="T23" fmla="*/ 416 h 867"/>
                <a:gd name="T24" fmla="*/ 387 w 1030"/>
                <a:gd name="T25" fmla="*/ 640 h 867"/>
                <a:gd name="T26" fmla="*/ 41 w 1030"/>
                <a:gd name="T27" fmla="*/ 863 h 867"/>
                <a:gd name="T28" fmla="*/ 4 w 1030"/>
                <a:gd name="T29" fmla="*/ 838 h 867"/>
                <a:gd name="T30" fmla="*/ 29 w 1030"/>
                <a:gd name="T31" fmla="*/ 801 h 867"/>
                <a:gd name="T32" fmla="*/ 331 w 1030"/>
                <a:gd name="T33" fmla="*/ 608 h 867"/>
                <a:gd name="T34" fmla="*/ 387 w 1030"/>
                <a:gd name="T35" fmla="*/ 416 h 867"/>
                <a:gd name="T36" fmla="*/ 387 w 1030"/>
                <a:gd name="T37" fmla="*/ 320 h 867"/>
                <a:gd name="T38" fmla="*/ 291 w 1030"/>
                <a:gd name="T39" fmla="*/ 320 h 867"/>
                <a:gd name="T40" fmla="*/ 262 w 1030"/>
                <a:gd name="T41" fmla="*/ 301 h 867"/>
                <a:gd name="T42" fmla="*/ 267 w 1030"/>
                <a:gd name="T43" fmla="*/ 267 h 867"/>
                <a:gd name="T44" fmla="*/ 491 w 1030"/>
                <a:gd name="T45" fmla="*/ 11 h 867"/>
                <a:gd name="T46" fmla="*/ 515 w 1030"/>
                <a:gd name="T47" fmla="*/ 0 h 867"/>
                <a:gd name="T48" fmla="*/ 539 w 1030"/>
                <a:gd name="T49" fmla="*/ 11 h 867"/>
                <a:gd name="T50" fmla="*/ 763 w 1030"/>
                <a:gd name="T51" fmla="*/ 267 h 867"/>
                <a:gd name="T52" fmla="*/ 768 w 1030"/>
                <a:gd name="T53" fmla="*/ 301 h 867"/>
                <a:gd name="T54" fmla="*/ 739 w 1030"/>
                <a:gd name="T55" fmla="*/ 320 h 867"/>
                <a:gd name="T56" fmla="*/ 643 w 1030"/>
                <a:gd name="T57" fmla="*/ 320 h 867"/>
                <a:gd name="T58" fmla="*/ 643 w 1030"/>
                <a:gd name="T59" fmla="*/ 416 h 867"/>
                <a:gd name="T60" fmla="*/ 699 w 1030"/>
                <a:gd name="T61" fmla="*/ 608 h 867"/>
                <a:gd name="T62" fmla="*/ 1001 w 1030"/>
                <a:gd name="T63" fmla="*/ 801 h 867"/>
                <a:gd name="T64" fmla="*/ 1026 w 1030"/>
                <a:gd name="T65" fmla="*/ 838 h 867"/>
                <a:gd name="T66" fmla="*/ 995 w 1030"/>
                <a:gd name="T67" fmla="*/ 864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0" h="867">
                  <a:moveTo>
                    <a:pt x="995" y="864"/>
                  </a:moveTo>
                  <a:cubicBezTo>
                    <a:pt x="993" y="864"/>
                    <a:pt x="991" y="864"/>
                    <a:pt x="989" y="863"/>
                  </a:cubicBezTo>
                  <a:cubicBezTo>
                    <a:pt x="832" y="835"/>
                    <a:pt x="713" y="758"/>
                    <a:pt x="643" y="640"/>
                  </a:cubicBezTo>
                  <a:cubicBezTo>
                    <a:pt x="582" y="536"/>
                    <a:pt x="579" y="435"/>
                    <a:pt x="579" y="416"/>
                  </a:cubicBezTo>
                  <a:cubicBezTo>
                    <a:pt x="579" y="288"/>
                    <a:pt x="579" y="288"/>
                    <a:pt x="579" y="288"/>
                  </a:cubicBezTo>
                  <a:cubicBezTo>
                    <a:pt x="579" y="270"/>
                    <a:pt x="593" y="256"/>
                    <a:pt x="611" y="256"/>
                  </a:cubicBezTo>
                  <a:cubicBezTo>
                    <a:pt x="668" y="256"/>
                    <a:pt x="668" y="256"/>
                    <a:pt x="668" y="256"/>
                  </a:cubicBezTo>
                  <a:cubicBezTo>
                    <a:pt x="515" y="81"/>
                    <a:pt x="515" y="81"/>
                    <a:pt x="515" y="81"/>
                  </a:cubicBezTo>
                  <a:cubicBezTo>
                    <a:pt x="362" y="256"/>
                    <a:pt x="362" y="256"/>
                    <a:pt x="362" y="256"/>
                  </a:cubicBezTo>
                  <a:cubicBezTo>
                    <a:pt x="419" y="256"/>
                    <a:pt x="419" y="256"/>
                    <a:pt x="419" y="256"/>
                  </a:cubicBezTo>
                  <a:cubicBezTo>
                    <a:pt x="437" y="256"/>
                    <a:pt x="451" y="270"/>
                    <a:pt x="451" y="288"/>
                  </a:cubicBezTo>
                  <a:cubicBezTo>
                    <a:pt x="451" y="416"/>
                    <a:pt x="451" y="416"/>
                    <a:pt x="451" y="416"/>
                  </a:cubicBezTo>
                  <a:cubicBezTo>
                    <a:pt x="451" y="435"/>
                    <a:pt x="448" y="536"/>
                    <a:pt x="387" y="640"/>
                  </a:cubicBezTo>
                  <a:cubicBezTo>
                    <a:pt x="317" y="758"/>
                    <a:pt x="198" y="835"/>
                    <a:pt x="41" y="863"/>
                  </a:cubicBezTo>
                  <a:cubicBezTo>
                    <a:pt x="23" y="867"/>
                    <a:pt x="7" y="855"/>
                    <a:pt x="4" y="838"/>
                  </a:cubicBezTo>
                  <a:cubicBezTo>
                    <a:pt x="0" y="820"/>
                    <a:pt x="12" y="804"/>
                    <a:pt x="29" y="801"/>
                  </a:cubicBezTo>
                  <a:cubicBezTo>
                    <a:pt x="169" y="775"/>
                    <a:pt x="271" y="710"/>
                    <a:pt x="331" y="608"/>
                  </a:cubicBezTo>
                  <a:cubicBezTo>
                    <a:pt x="385" y="516"/>
                    <a:pt x="387" y="426"/>
                    <a:pt x="387" y="416"/>
                  </a:cubicBezTo>
                  <a:cubicBezTo>
                    <a:pt x="387" y="320"/>
                    <a:pt x="387" y="320"/>
                    <a:pt x="387" y="320"/>
                  </a:cubicBezTo>
                  <a:cubicBezTo>
                    <a:pt x="291" y="320"/>
                    <a:pt x="291" y="320"/>
                    <a:pt x="291" y="320"/>
                  </a:cubicBezTo>
                  <a:cubicBezTo>
                    <a:pt x="278" y="320"/>
                    <a:pt x="267" y="313"/>
                    <a:pt x="262" y="301"/>
                  </a:cubicBezTo>
                  <a:cubicBezTo>
                    <a:pt x="257" y="290"/>
                    <a:pt x="259" y="276"/>
                    <a:pt x="267" y="267"/>
                  </a:cubicBezTo>
                  <a:cubicBezTo>
                    <a:pt x="491" y="11"/>
                    <a:pt x="491" y="11"/>
                    <a:pt x="491" y="11"/>
                  </a:cubicBezTo>
                  <a:cubicBezTo>
                    <a:pt x="497" y="4"/>
                    <a:pt x="506" y="0"/>
                    <a:pt x="515" y="0"/>
                  </a:cubicBezTo>
                  <a:cubicBezTo>
                    <a:pt x="524" y="0"/>
                    <a:pt x="533" y="4"/>
                    <a:pt x="539" y="11"/>
                  </a:cubicBezTo>
                  <a:cubicBezTo>
                    <a:pt x="763" y="267"/>
                    <a:pt x="763" y="267"/>
                    <a:pt x="763" y="267"/>
                  </a:cubicBezTo>
                  <a:cubicBezTo>
                    <a:pt x="771" y="276"/>
                    <a:pt x="773" y="290"/>
                    <a:pt x="768" y="301"/>
                  </a:cubicBezTo>
                  <a:cubicBezTo>
                    <a:pt x="763" y="313"/>
                    <a:pt x="752" y="320"/>
                    <a:pt x="739" y="320"/>
                  </a:cubicBezTo>
                  <a:cubicBezTo>
                    <a:pt x="643" y="320"/>
                    <a:pt x="643" y="320"/>
                    <a:pt x="643" y="320"/>
                  </a:cubicBezTo>
                  <a:cubicBezTo>
                    <a:pt x="643" y="416"/>
                    <a:pt x="643" y="416"/>
                    <a:pt x="643" y="416"/>
                  </a:cubicBezTo>
                  <a:cubicBezTo>
                    <a:pt x="643" y="426"/>
                    <a:pt x="645" y="516"/>
                    <a:pt x="699" y="608"/>
                  </a:cubicBezTo>
                  <a:cubicBezTo>
                    <a:pt x="759" y="710"/>
                    <a:pt x="861" y="775"/>
                    <a:pt x="1001" y="801"/>
                  </a:cubicBezTo>
                  <a:cubicBezTo>
                    <a:pt x="1018" y="804"/>
                    <a:pt x="1030" y="820"/>
                    <a:pt x="1026" y="838"/>
                  </a:cubicBezTo>
                  <a:cubicBezTo>
                    <a:pt x="1024" y="853"/>
                    <a:pt x="1010" y="864"/>
                    <a:pt x="995" y="864"/>
                  </a:cubicBezTo>
                  <a:close/>
                </a:path>
              </a:pathLst>
            </a:custGeom>
            <a:solidFill>
              <a:srgbClr val="3D7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20" name="Freeform 35">
              <a:extLst>
                <a:ext uri="{FF2B5EF4-FFF2-40B4-BE49-F238E27FC236}">
                  <a16:creationId xmlns="" xmlns:a16="http://schemas.microsoft.com/office/drawing/2014/main" id="{A1DAE094-1C42-4008-8A41-129EBD4D22BF}"/>
                </a:ext>
              </a:extLst>
            </p:cNvPr>
            <p:cNvSpPr>
              <a:spLocks/>
            </p:cNvSpPr>
            <p:nvPr/>
          </p:nvSpPr>
          <p:spPr bwMode="auto">
            <a:xfrm>
              <a:off x="2852" y="790"/>
              <a:ext cx="1976" cy="1683"/>
            </a:xfrm>
            <a:custGeom>
              <a:avLst/>
              <a:gdLst>
                <a:gd name="T0" fmla="*/ 701 w 832"/>
                <a:gd name="T1" fmla="*/ 705 h 709"/>
                <a:gd name="T2" fmla="*/ 680 w 832"/>
                <a:gd name="T3" fmla="*/ 697 h 709"/>
                <a:gd name="T4" fmla="*/ 677 w 832"/>
                <a:gd name="T5" fmla="*/ 652 h 709"/>
                <a:gd name="T6" fmla="*/ 768 w 832"/>
                <a:gd name="T7" fmla="*/ 416 h 709"/>
                <a:gd name="T8" fmla="*/ 416 w 832"/>
                <a:gd name="T9" fmla="*/ 64 h 709"/>
                <a:gd name="T10" fmla="*/ 64 w 832"/>
                <a:gd name="T11" fmla="*/ 416 h 709"/>
                <a:gd name="T12" fmla="*/ 155 w 832"/>
                <a:gd name="T13" fmla="*/ 652 h 709"/>
                <a:gd name="T14" fmla="*/ 152 w 832"/>
                <a:gd name="T15" fmla="*/ 697 h 709"/>
                <a:gd name="T16" fmla="*/ 107 w 832"/>
                <a:gd name="T17" fmla="*/ 695 h 709"/>
                <a:gd name="T18" fmla="*/ 0 w 832"/>
                <a:gd name="T19" fmla="*/ 416 h 709"/>
                <a:gd name="T20" fmla="*/ 416 w 832"/>
                <a:gd name="T21" fmla="*/ 0 h 709"/>
                <a:gd name="T22" fmla="*/ 832 w 832"/>
                <a:gd name="T23" fmla="*/ 416 h 709"/>
                <a:gd name="T24" fmla="*/ 725 w 832"/>
                <a:gd name="T25" fmla="*/ 695 h 709"/>
                <a:gd name="T26" fmla="*/ 701 w 832"/>
                <a:gd name="T27" fmla="*/ 705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2" h="709">
                  <a:moveTo>
                    <a:pt x="701" y="705"/>
                  </a:moveTo>
                  <a:cubicBezTo>
                    <a:pt x="693" y="705"/>
                    <a:pt x="686" y="703"/>
                    <a:pt x="680" y="697"/>
                  </a:cubicBezTo>
                  <a:cubicBezTo>
                    <a:pt x="666" y="685"/>
                    <a:pt x="665" y="665"/>
                    <a:pt x="677" y="652"/>
                  </a:cubicBezTo>
                  <a:cubicBezTo>
                    <a:pt x="736" y="587"/>
                    <a:pt x="768" y="503"/>
                    <a:pt x="768" y="416"/>
                  </a:cubicBezTo>
                  <a:cubicBezTo>
                    <a:pt x="768" y="222"/>
                    <a:pt x="610" y="64"/>
                    <a:pt x="416" y="64"/>
                  </a:cubicBezTo>
                  <a:cubicBezTo>
                    <a:pt x="222" y="64"/>
                    <a:pt x="64" y="222"/>
                    <a:pt x="64" y="416"/>
                  </a:cubicBezTo>
                  <a:cubicBezTo>
                    <a:pt x="64" y="503"/>
                    <a:pt x="96" y="587"/>
                    <a:pt x="155" y="652"/>
                  </a:cubicBezTo>
                  <a:cubicBezTo>
                    <a:pt x="167" y="665"/>
                    <a:pt x="166" y="685"/>
                    <a:pt x="152" y="697"/>
                  </a:cubicBezTo>
                  <a:cubicBezTo>
                    <a:pt x="139" y="709"/>
                    <a:pt x="119" y="708"/>
                    <a:pt x="107" y="695"/>
                  </a:cubicBezTo>
                  <a:cubicBezTo>
                    <a:pt x="38" y="618"/>
                    <a:pt x="0" y="519"/>
                    <a:pt x="0" y="416"/>
                  </a:cubicBezTo>
                  <a:cubicBezTo>
                    <a:pt x="0" y="187"/>
                    <a:pt x="187" y="0"/>
                    <a:pt x="416" y="0"/>
                  </a:cubicBezTo>
                  <a:cubicBezTo>
                    <a:pt x="645" y="0"/>
                    <a:pt x="832" y="187"/>
                    <a:pt x="832" y="416"/>
                  </a:cubicBezTo>
                  <a:cubicBezTo>
                    <a:pt x="832" y="519"/>
                    <a:pt x="794" y="618"/>
                    <a:pt x="725" y="695"/>
                  </a:cubicBezTo>
                  <a:cubicBezTo>
                    <a:pt x="718" y="702"/>
                    <a:pt x="710" y="705"/>
                    <a:pt x="701" y="705"/>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21" name="Freeform 36">
              <a:extLst>
                <a:ext uri="{FF2B5EF4-FFF2-40B4-BE49-F238E27FC236}">
                  <a16:creationId xmlns="" xmlns:a16="http://schemas.microsoft.com/office/drawing/2014/main" id="{A2067692-91D3-46A7-9471-A848CB62B794}"/>
                </a:ext>
              </a:extLst>
            </p:cNvPr>
            <p:cNvSpPr>
              <a:spLocks/>
            </p:cNvSpPr>
            <p:nvPr/>
          </p:nvSpPr>
          <p:spPr bwMode="auto">
            <a:xfrm>
              <a:off x="2395" y="334"/>
              <a:ext cx="2890" cy="2788"/>
            </a:xfrm>
            <a:custGeom>
              <a:avLst/>
              <a:gdLst>
                <a:gd name="T0" fmla="*/ 382 w 1216"/>
                <a:gd name="T1" fmla="*/ 1170 h 1174"/>
                <a:gd name="T2" fmla="*/ 369 w 1216"/>
                <a:gd name="T3" fmla="*/ 1167 h 1174"/>
                <a:gd name="T4" fmla="*/ 0 w 1216"/>
                <a:gd name="T5" fmla="*/ 608 h 1174"/>
                <a:gd name="T6" fmla="*/ 608 w 1216"/>
                <a:gd name="T7" fmla="*/ 0 h 1174"/>
                <a:gd name="T8" fmla="*/ 1216 w 1216"/>
                <a:gd name="T9" fmla="*/ 608 h 1174"/>
                <a:gd name="T10" fmla="*/ 848 w 1216"/>
                <a:gd name="T11" fmla="*/ 1167 h 1174"/>
                <a:gd name="T12" fmla="*/ 806 w 1216"/>
                <a:gd name="T13" fmla="*/ 1150 h 1174"/>
                <a:gd name="T14" fmla="*/ 822 w 1216"/>
                <a:gd name="T15" fmla="*/ 1108 h 1174"/>
                <a:gd name="T16" fmla="*/ 1152 w 1216"/>
                <a:gd name="T17" fmla="*/ 608 h 1174"/>
                <a:gd name="T18" fmla="*/ 608 w 1216"/>
                <a:gd name="T19" fmla="*/ 64 h 1174"/>
                <a:gd name="T20" fmla="*/ 64 w 1216"/>
                <a:gd name="T21" fmla="*/ 608 h 1174"/>
                <a:gd name="T22" fmla="*/ 395 w 1216"/>
                <a:gd name="T23" fmla="*/ 1109 h 1174"/>
                <a:gd name="T24" fmla="*/ 411 w 1216"/>
                <a:gd name="T25" fmla="*/ 1151 h 1174"/>
                <a:gd name="T26" fmla="*/ 382 w 1216"/>
                <a:gd name="T27" fmla="*/ 117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1174">
                  <a:moveTo>
                    <a:pt x="382" y="1170"/>
                  </a:moveTo>
                  <a:cubicBezTo>
                    <a:pt x="378" y="1170"/>
                    <a:pt x="373" y="1169"/>
                    <a:pt x="369" y="1167"/>
                  </a:cubicBezTo>
                  <a:cubicBezTo>
                    <a:pt x="145" y="1072"/>
                    <a:pt x="0" y="852"/>
                    <a:pt x="0" y="608"/>
                  </a:cubicBezTo>
                  <a:cubicBezTo>
                    <a:pt x="0" y="273"/>
                    <a:pt x="273" y="0"/>
                    <a:pt x="608" y="0"/>
                  </a:cubicBezTo>
                  <a:cubicBezTo>
                    <a:pt x="943" y="0"/>
                    <a:pt x="1216" y="273"/>
                    <a:pt x="1216" y="608"/>
                  </a:cubicBezTo>
                  <a:cubicBezTo>
                    <a:pt x="1216" y="852"/>
                    <a:pt x="1071" y="1071"/>
                    <a:pt x="848" y="1167"/>
                  </a:cubicBezTo>
                  <a:cubicBezTo>
                    <a:pt x="831" y="1174"/>
                    <a:pt x="813" y="1166"/>
                    <a:pt x="806" y="1150"/>
                  </a:cubicBezTo>
                  <a:cubicBezTo>
                    <a:pt x="799" y="1134"/>
                    <a:pt x="806" y="1115"/>
                    <a:pt x="822" y="1108"/>
                  </a:cubicBezTo>
                  <a:cubicBezTo>
                    <a:pt x="1023" y="1022"/>
                    <a:pt x="1152" y="826"/>
                    <a:pt x="1152" y="608"/>
                  </a:cubicBezTo>
                  <a:cubicBezTo>
                    <a:pt x="1152" y="308"/>
                    <a:pt x="908" y="64"/>
                    <a:pt x="608" y="64"/>
                  </a:cubicBezTo>
                  <a:cubicBezTo>
                    <a:pt x="308" y="64"/>
                    <a:pt x="64" y="308"/>
                    <a:pt x="64" y="608"/>
                  </a:cubicBezTo>
                  <a:cubicBezTo>
                    <a:pt x="64" y="826"/>
                    <a:pt x="194" y="1023"/>
                    <a:pt x="395" y="1109"/>
                  </a:cubicBezTo>
                  <a:cubicBezTo>
                    <a:pt x="411" y="1115"/>
                    <a:pt x="418" y="1134"/>
                    <a:pt x="411" y="1151"/>
                  </a:cubicBezTo>
                  <a:cubicBezTo>
                    <a:pt x="406" y="1163"/>
                    <a:pt x="394" y="1170"/>
                    <a:pt x="382" y="1170"/>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grpSp>
      <p:grpSp>
        <p:nvGrpSpPr>
          <p:cNvPr id="22" name="Group 39">
            <a:extLst>
              <a:ext uri="{FF2B5EF4-FFF2-40B4-BE49-F238E27FC236}">
                <a16:creationId xmlns="" xmlns:a16="http://schemas.microsoft.com/office/drawing/2014/main" id="{B7CA674E-A38A-45B1-9D32-D70EC5C7D860}"/>
              </a:ext>
            </a:extLst>
          </p:cNvPr>
          <p:cNvGrpSpPr>
            <a:grpSpLocks noChangeAspect="1"/>
          </p:cNvGrpSpPr>
          <p:nvPr/>
        </p:nvGrpSpPr>
        <p:grpSpPr bwMode="auto">
          <a:xfrm>
            <a:off x="6805829" y="2575992"/>
            <a:ext cx="427963" cy="427963"/>
            <a:chOff x="3611" y="1931"/>
            <a:chExt cx="462" cy="462"/>
          </a:xfrm>
        </p:grpSpPr>
        <p:sp>
          <p:nvSpPr>
            <p:cNvPr id="23" name="Freeform 40">
              <a:extLst>
                <a:ext uri="{FF2B5EF4-FFF2-40B4-BE49-F238E27FC236}">
                  <a16:creationId xmlns="" xmlns:a16="http://schemas.microsoft.com/office/drawing/2014/main" id="{9EB2F773-6E8D-4633-8783-4E7D5B7CA74B}"/>
                </a:ext>
              </a:extLst>
            </p:cNvPr>
            <p:cNvSpPr>
              <a:spLocks/>
            </p:cNvSpPr>
            <p:nvPr/>
          </p:nvSpPr>
          <p:spPr bwMode="auto">
            <a:xfrm>
              <a:off x="3746" y="2057"/>
              <a:ext cx="193" cy="192"/>
            </a:xfrm>
            <a:custGeom>
              <a:avLst/>
              <a:gdLst>
                <a:gd name="T0" fmla="*/ 60 w 80"/>
                <a:gd name="T1" fmla="*/ 80 h 80"/>
                <a:gd name="T2" fmla="*/ 56 w 80"/>
                <a:gd name="T3" fmla="*/ 76 h 80"/>
                <a:gd name="T4" fmla="*/ 60 w 80"/>
                <a:gd name="T5" fmla="*/ 72 h 80"/>
                <a:gd name="T6" fmla="*/ 72 w 80"/>
                <a:gd name="T7" fmla="*/ 60 h 80"/>
                <a:gd name="T8" fmla="*/ 72 w 80"/>
                <a:gd name="T9" fmla="*/ 24 h 80"/>
                <a:gd name="T10" fmla="*/ 40 w 80"/>
                <a:gd name="T11" fmla="*/ 8 h 80"/>
                <a:gd name="T12" fmla="*/ 8 w 80"/>
                <a:gd name="T13" fmla="*/ 24 h 80"/>
                <a:gd name="T14" fmla="*/ 8 w 80"/>
                <a:gd name="T15" fmla="*/ 60 h 80"/>
                <a:gd name="T16" fmla="*/ 20 w 80"/>
                <a:gd name="T17" fmla="*/ 72 h 80"/>
                <a:gd name="T18" fmla="*/ 24 w 80"/>
                <a:gd name="T19" fmla="*/ 76 h 80"/>
                <a:gd name="T20" fmla="*/ 20 w 80"/>
                <a:gd name="T21" fmla="*/ 80 h 80"/>
                <a:gd name="T22" fmla="*/ 0 w 80"/>
                <a:gd name="T23" fmla="*/ 60 h 80"/>
                <a:gd name="T24" fmla="*/ 0 w 80"/>
                <a:gd name="T25" fmla="*/ 24 h 80"/>
                <a:gd name="T26" fmla="*/ 40 w 80"/>
                <a:gd name="T27" fmla="*/ 0 h 80"/>
                <a:gd name="T28" fmla="*/ 80 w 80"/>
                <a:gd name="T29" fmla="*/ 24 h 80"/>
                <a:gd name="T30" fmla="*/ 80 w 80"/>
                <a:gd name="T31" fmla="*/ 60 h 80"/>
                <a:gd name="T32" fmla="*/ 60 w 80"/>
                <a:gd name="T3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80">
                  <a:moveTo>
                    <a:pt x="60" y="80"/>
                  </a:moveTo>
                  <a:cubicBezTo>
                    <a:pt x="58" y="80"/>
                    <a:pt x="56" y="78"/>
                    <a:pt x="56" y="76"/>
                  </a:cubicBezTo>
                  <a:cubicBezTo>
                    <a:pt x="56" y="74"/>
                    <a:pt x="58" y="72"/>
                    <a:pt x="60" y="72"/>
                  </a:cubicBezTo>
                  <a:cubicBezTo>
                    <a:pt x="67" y="72"/>
                    <a:pt x="72" y="65"/>
                    <a:pt x="72" y="60"/>
                  </a:cubicBezTo>
                  <a:cubicBezTo>
                    <a:pt x="72" y="24"/>
                    <a:pt x="72" y="24"/>
                    <a:pt x="72" y="24"/>
                  </a:cubicBezTo>
                  <a:cubicBezTo>
                    <a:pt x="72" y="14"/>
                    <a:pt x="53" y="8"/>
                    <a:pt x="40" y="8"/>
                  </a:cubicBezTo>
                  <a:cubicBezTo>
                    <a:pt x="27" y="8"/>
                    <a:pt x="8" y="14"/>
                    <a:pt x="8" y="24"/>
                  </a:cubicBezTo>
                  <a:cubicBezTo>
                    <a:pt x="8" y="60"/>
                    <a:pt x="8" y="60"/>
                    <a:pt x="8" y="60"/>
                  </a:cubicBezTo>
                  <a:cubicBezTo>
                    <a:pt x="8" y="65"/>
                    <a:pt x="13" y="72"/>
                    <a:pt x="20" y="72"/>
                  </a:cubicBezTo>
                  <a:cubicBezTo>
                    <a:pt x="22" y="72"/>
                    <a:pt x="24" y="74"/>
                    <a:pt x="24" y="76"/>
                  </a:cubicBezTo>
                  <a:cubicBezTo>
                    <a:pt x="24" y="78"/>
                    <a:pt x="22" y="80"/>
                    <a:pt x="20" y="80"/>
                  </a:cubicBezTo>
                  <a:cubicBezTo>
                    <a:pt x="10" y="80"/>
                    <a:pt x="0" y="70"/>
                    <a:pt x="0" y="60"/>
                  </a:cubicBezTo>
                  <a:cubicBezTo>
                    <a:pt x="0" y="24"/>
                    <a:pt x="0" y="24"/>
                    <a:pt x="0" y="24"/>
                  </a:cubicBezTo>
                  <a:cubicBezTo>
                    <a:pt x="0" y="8"/>
                    <a:pt x="23" y="0"/>
                    <a:pt x="40" y="0"/>
                  </a:cubicBezTo>
                  <a:cubicBezTo>
                    <a:pt x="57" y="0"/>
                    <a:pt x="80" y="8"/>
                    <a:pt x="80" y="24"/>
                  </a:cubicBezTo>
                  <a:cubicBezTo>
                    <a:pt x="80" y="60"/>
                    <a:pt x="80" y="60"/>
                    <a:pt x="80" y="60"/>
                  </a:cubicBezTo>
                  <a:cubicBezTo>
                    <a:pt x="80" y="70"/>
                    <a:pt x="70" y="80"/>
                    <a:pt x="60" y="80"/>
                  </a:cubicBezTo>
                  <a:close/>
                </a:path>
              </a:pathLst>
            </a:custGeom>
            <a:solidFill>
              <a:srgbClr val="3D7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24" name="Freeform 41">
              <a:extLst>
                <a:ext uri="{FF2B5EF4-FFF2-40B4-BE49-F238E27FC236}">
                  <a16:creationId xmlns="" xmlns:a16="http://schemas.microsoft.com/office/drawing/2014/main" id="{E0BA3028-EE81-437D-943B-49DB566E7F36}"/>
                </a:ext>
              </a:extLst>
            </p:cNvPr>
            <p:cNvSpPr>
              <a:spLocks noEditPoints="1"/>
            </p:cNvSpPr>
            <p:nvPr/>
          </p:nvSpPr>
          <p:spPr bwMode="auto">
            <a:xfrm>
              <a:off x="3794" y="1931"/>
              <a:ext cx="97" cy="116"/>
            </a:xfrm>
            <a:custGeom>
              <a:avLst/>
              <a:gdLst>
                <a:gd name="T0" fmla="*/ 20 w 40"/>
                <a:gd name="T1" fmla="*/ 48 h 48"/>
                <a:gd name="T2" fmla="*/ 0 w 40"/>
                <a:gd name="T3" fmla="*/ 28 h 48"/>
                <a:gd name="T4" fmla="*/ 0 w 40"/>
                <a:gd name="T5" fmla="*/ 20 h 48"/>
                <a:gd name="T6" fmla="*/ 20 w 40"/>
                <a:gd name="T7" fmla="*/ 0 h 48"/>
                <a:gd name="T8" fmla="*/ 40 w 40"/>
                <a:gd name="T9" fmla="*/ 20 h 48"/>
                <a:gd name="T10" fmla="*/ 40 w 40"/>
                <a:gd name="T11" fmla="*/ 28 h 48"/>
                <a:gd name="T12" fmla="*/ 20 w 40"/>
                <a:gd name="T13" fmla="*/ 48 h 48"/>
                <a:gd name="T14" fmla="*/ 20 w 40"/>
                <a:gd name="T15" fmla="*/ 8 h 48"/>
                <a:gd name="T16" fmla="*/ 8 w 40"/>
                <a:gd name="T17" fmla="*/ 20 h 48"/>
                <a:gd name="T18" fmla="*/ 8 w 40"/>
                <a:gd name="T19" fmla="*/ 28 h 48"/>
                <a:gd name="T20" fmla="*/ 20 w 40"/>
                <a:gd name="T21" fmla="*/ 40 h 48"/>
                <a:gd name="T22" fmla="*/ 32 w 40"/>
                <a:gd name="T23" fmla="*/ 28 h 48"/>
                <a:gd name="T24" fmla="*/ 32 w 40"/>
                <a:gd name="T25" fmla="*/ 20 h 48"/>
                <a:gd name="T26" fmla="*/ 20 w 40"/>
                <a:gd name="T2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8">
                  <a:moveTo>
                    <a:pt x="20" y="48"/>
                  </a:moveTo>
                  <a:cubicBezTo>
                    <a:pt x="8" y="48"/>
                    <a:pt x="0" y="40"/>
                    <a:pt x="0" y="28"/>
                  </a:cubicBezTo>
                  <a:cubicBezTo>
                    <a:pt x="0" y="20"/>
                    <a:pt x="0" y="20"/>
                    <a:pt x="0" y="20"/>
                  </a:cubicBezTo>
                  <a:cubicBezTo>
                    <a:pt x="0" y="8"/>
                    <a:pt x="8" y="0"/>
                    <a:pt x="20" y="0"/>
                  </a:cubicBezTo>
                  <a:cubicBezTo>
                    <a:pt x="32" y="0"/>
                    <a:pt x="40" y="8"/>
                    <a:pt x="40" y="20"/>
                  </a:cubicBezTo>
                  <a:cubicBezTo>
                    <a:pt x="40" y="28"/>
                    <a:pt x="40" y="28"/>
                    <a:pt x="40" y="28"/>
                  </a:cubicBezTo>
                  <a:cubicBezTo>
                    <a:pt x="40" y="40"/>
                    <a:pt x="32" y="48"/>
                    <a:pt x="20" y="48"/>
                  </a:cubicBezTo>
                  <a:close/>
                  <a:moveTo>
                    <a:pt x="20" y="8"/>
                  </a:moveTo>
                  <a:cubicBezTo>
                    <a:pt x="13" y="8"/>
                    <a:pt x="8" y="13"/>
                    <a:pt x="8" y="20"/>
                  </a:cubicBezTo>
                  <a:cubicBezTo>
                    <a:pt x="8" y="28"/>
                    <a:pt x="8" y="28"/>
                    <a:pt x="8" y="28"/>
                  </a:cubicBezTo>
                  <a:cubicBezTo>
                    <a:pt x="8" y="35"/>
                    <a:pt x="13" y="40"/>
                    <a:pt x="20" y="40"/>
                  </a:cubicBezTo>
                  <a:cubicBezTo>
                    <a:pt x="27" y="40"/>
                    <a:pt x="32" y="35"/>
                    <a:pt x="32" y="28"/>
                  </a:cubicBezTo>
                  <a:cubicBezTo>
                    <a:pt x="32" y="20"/>
                    <a:pt x="32" y="20"/>
                    <a:pt x="32" y="20"/>
                  </a:cubicBezTo>
                  <a:cubicBezTo>
                    <a:pt x="32" y="13"/>
                    <a:pt x="27" y="8"/>
                    <a:pt x="20" y="8"/>
                  </a:cubicBezTo>
                  <a:close/>
                </a:path>
              </a:pathLst>
            </a:custGeom>
            <a:solidFill>
              <a:srgbClr val="3D7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25" name="Freeform 42">
              <a:extLst>
                <a:ext uri="{FF2B5EF4-FFF2-40B4-BE49-F238E27FC236}">
                  <a16:creationId xmlns="" xmlns:a16="http://schemas.microsoft.com/office/drawing/2014/main" id="{2682866F-BEB3-452C-95B2-3F68EB0F84F8}"/>
                </a:ext>
              </a:extLst>
            </p:cNvPr>
            <p:cNvSpPr>
              <a:spLocks/>
            </p:cNvSpPr>
            <p:nvPr/>
          </p:nvSpPr>
          <p:spPr bwMode="auto">
            <a:xfrm>
              <a:off x="3881" y="2124"/>
              <a:ext cx="19" cy="269"/>
            </a:xfrm>
            <a:custGeom>
              <a:avLst/>
              <a:gdLst>
                <a:gd name="T0" fmla="*/ 4 w 8"/>
                <a:gd name="T1" fmla="*/ 112 h 112"/>
                <a:gd name="T2" fmla="*/ 0 w 8"/>
                <a:gd name="T3" fmla="*/ 108 h 112"/>
                <a:gd name="T4" fmla="*/ 0 w 8"/>
                <a:gd name="T5" fmla="*/ 4 h 112"/>
                <a:gd name="T6" fmla="*/ 4 w 8"/>
                <a:gd name="T7" fmla="*/ 0 h 112"/>
                <a:gd name="T8" fmla="*/ 8 w 8"/>
                <a:gd name="T9" fmla="*/ 4 h 112"/>
                <a:gd name="T10" fmla="*/ 8 w 8"/>
                <a:gd name="T11" fmla="*/ 108 h 112"/>
                <a:gd name="T12" fmla="*/ 4 w 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 h="112">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solidFill>
              <a:srgbClr val="3D7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26" name="Freeform 43">
              <a:extLst>
                <a:ext uri="{FF2B5EF4-FFF2-40B4-BE49-F238E27FC236}">
                  <a16:creationId xmlns="" xmlns:a16="http://schemas.microsoft.com/office/drawing/2014/main" id="{D3AD6F6B-A32B-475F-BD8C-C185D07DA63A}"/>
                </a:ext>
              </a:extLst>
            </p:cNvPr>
            <p:cNvSpPr>
              <a:spLocks/>
            </p:cNvSpPr>
            <p:nvPr/>
          </p:nvSpPr>
          <p:spPr bwMode="auto">
            <a:xfrm>
              <a:off x="3785" y="2124"/>
              <a:ext cx="19" cy="269"/>
            </a:xfrm>
            <a:custGeom>
              <a:avLst/>
              <a:gdLst>
                <a:gd name="T0" fmla="*/ 4 w 8"/>
                <a:gd name="T1" fmla="*/ 112 h 112"/>
                <a:gd name="T2" fmla="*/ 0 w 8"/>
                <a:gd name="T3" fmla="*/ 108 h 112"/>
                <a:gd name="T4" fmla="*/ 0 w 8"/>
                <a:gd name="T5" fmla="*/ 4 h 112"/>
                <a:gd name="T6" fmla="*/ 4 w 8"/>
                <a:gd name="T7" fmla="*/ 0 h 112"/>
                <a:gd name="T8" fmla="*/ 8 w 8"/>
                <a:gd name="T9" fmla="*/ 4 h 112"/>
                <a:gd name="T10" fmla="*/ 8 w 8"/>
                <a:gd name="T11" fmla="*/ 108 h 112"/>
                <a:gd name="T12" fmla="*/ 4 w 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 h="112">
                  <a:moveTo>
                    <a:pt x="4" y="112"/>
                  </a:moveTo>
                  <a:cubicBezTo>
                    <a:pt x="2" y="112"/>
                    <a:pt x="0" y="110"/>
                    <a:pt x="0" y="108"/>
                  </a:cubicBezTo>
                  <a:cubicBezTo>
                    <a:pt x="0" y="4"/>
                    <a:pt x="0" y="4"/>
                    <a:pt x="0" y="4"/>
                  </a:cubicBezTo>
                  <a:cubicBezTo>
                    <a:pt x="0" y="2"/>
                    <a:pt x="2" y="0"/>
                    <a:pt x="4" y="0"/>
                  </a:cubicBezTo>
                  <a:cubicBezTo>
                    <a:pt x="6" y="0"/>
                    <a:pt x="8" y="2"/>
                    <a:pt x="8" y="4"/>
                  </a:cubicBezTo>
                  <a:cubicBezTo>
                    <a:pt x="8" y="108"/>
                    <a:pt x="8" y="108"/>
                    <a:pt x="8" y="108"/>
                  </a:cubicBezTo>
                  <a:cubicBezTo>
                    <a:pt x="8" y="110"/>
                    <a:pt x="6" y="112"/>
                    <a:pt x="4" y="112"/>
                  </a:cubicBezTo>
                  <a:close/>
                </a:path>
              </a:pathLst>
            </a:custGeom>
            <a:solidFill>
              <a:srgbClr val="3D7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27" name="Freeform 44">
              <a:extLst>
                <a:ext uri="{FF2B5EF4-FFF2-40B4-BE49-F238E27FC236}">
                  <a16:creationId xmlns="" xmlns:a16="http://schemas.microsoft.com/office/drawing/2014/main" id="{D9106767-4445-4786-8E35-9F8FD7C6FE5F}"/>
                </a:ext>
              </a:extLst>
            </p:cNvPr>
            <p:cNvSpPr>
              <a:spLocks/>
            </p:cNvSpPr>
            <p:nvPr/>
          </p:nvSpPr>
          <p:spPr bwMode="auto">
            <a:xfrm>
              <a:off x="3833" y="2220"/>
              <a:ext cx="19" cy="173"/>
            </a:xfrm>
            <a:custGeom>
              <a:avLst/>
              <a:gdLst>
                <a:gd name="T0" fmla="*/ 4 w 8"/>
                <a:gd name="T1" fmla="*/ 72 h 72"/>
                <a:gd name="T2" fmla="*/ 0 w 8"/>
                <a:gd name="T3" fmla="*/ 68 h 72"/>
                <a:gd name="T4" fmla="*/ 0 w 8"/>
                <a:gd name="T5" fmla="*/ 4 h 72"/>
                <a:gd name="T6" fmla="*/ 4 w 8"/>
                <a:gd name="T7" fmla="*/ 0 h 72"/>
                <a:gd name="T8" fmla="*/ 8 w 8"/>
                <a:gd name="T9" fmla="*/ 4 h 72"/>
                <a:gd name="T10" fmla="*/ 8 w 8"/>
                <a:gd name="T11" fmla="*/ 68 h 72"/>
                <a:gd name="T12" fmla="*/ 4 w 8"/>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8" h="72">
                  <a:moveTo>
                    <a:pt x="4" y="72"/>
                  </a:moveTo>
                  <a:cubicBezTo>
                    <a:pt x="2" y="72"/>
                    <a:pt x="0" y="70"/>
                    <a:pt x="0" y="68"/>
                  </a:cubicBezTo>
                  <a:cubicBezTo>
                    <a:pt x="0" y="4"/>
                    <a:pt x="0" y="4"/>
                    <a:pt x="0" y="4"/>
                  </a:cubicBezTo>
                  <a:cubicBezTo>
                    <a:pt x="0" y="2"/>
                    <a:pt x="2" y="0"/>
                    <a:pt x="4" y="0"/>
                  </a:cubicBezTo>
                  <a:cubicBezTo>
                    <a:pt x="6" y="0"/>
                    <a:pt x="8" y="2"/>
                    <a:pt x="8" y="4"/>
                  </a:cubicBezTo>
                  <a:cubicBezTo>
                    <a:pt x="8" y="68"/>
                    <a:pt x="8" y="68"/>
                    <a:pt x="8" y="68"/>
                  </a:cubicBezTo>
                  <a:cubicBezTo>
                    <a:pt x="8" y="70"/>
                    <a:pt x="6" y="72"/>
                    <a:pt x="4" y="72"/>
                  </a:cubicBezTo>
                  <a:close/>
                </a:path>
              </a:pathLst>
            </a:custGeom>
            <a:solidFill>
              <a:srgbClr val="3D7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28" name="Freeform 45">
              <a:extLst>
                <a:ext uri="{FF2B5EF4-FFF2-40B4-BE49-F238E27FC236}">
                  <a16:creationId xmlns="" xmlns:a16="http://schemas.microsoft.com/office/drawing/2014/main" id="{F2E2C2C1-91D4-42D5-A980-84BD20ACB184}"/>
                </a:ext>
              </a:extLst>
            </p:cNvPr>
            <p:cNvSpPr>
              <a:spLocks/>
            </p:cNvSpPr>
            <p:nvPr/>
          </p:nvSpPr>
          <p:spPr bwMode="auto">
            <a:xfrm>
              <a:off x="3611" y="2153"/>
              <a:ext cx="116" cy="19"/>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29" name="Freeform 46">
              <a:extLst>
                <a:ext uri="{FF2B5EF4-FFF2-40B4-BE49-F238E27FC236}">
                  <a16:creationId xmlns="" xmlns:a16="http://schemas.microsoft.com/office/drawing/2014/main" id="{EF725315-2C71-4E84-A2EE-70D5878D157C}"/>
                </a:ext>
              </a:extLst>
            </p:cNvPr>
            <p:cNvSpPr>
              <a:spLocks/>
            </p:cNvSpPr>
            <p:nvPr/>
          </p:nvSpPr>
          <p:spPr bwMode="auto">
            <a:xfrm>
              <a:off x="3611" y="2114"/>
              <a:ext cx="58" cy="97"/>
            </a:xfrm>
            <a:custGeom>
              <a:avLst/>
              <a:gdLst>
                <a:gd name="T0" fmla="*/ 20 w 24"/>
                <a:gd name="T1" fmla="*/ 40 h 40"/>
                <a:gd name="T2" fmla="*/ 17 w 24"/>
                <a:gd name="T3" fmla="*/ 39 h 40"/>
                <a:gd name="T4" fmla="*/ 1 w 24"/>
                <a:gd name="T5" fmla="*/ 23 h 40"/>
                <a:gd name="T6" fmla="*/ 1 w 24"/>
                <a:gd name="T7" fmla="*/ 17 h 40"/>
                <a:gd name="T8" fmla="*/ 17 w 24"/>
                <a:gd name="T9" fmla="*/ 1 h 40"/>
                <a:gd name="T10" fmla="*/ 23 w 24"/>
                <a:gd name="T11" fmla="*/ 1 h 40"/>
                <a:gd name="T12" fmla="*/ 23 w 24"/>
                <a:gd name="T13" fmla="*/ 7 h 40"/>
                <a:gd name="T14" fmla="*/ 10 w 24"/>
                <a:gd name="T15" fmla="*/ 20 h 40"/>
                <a:gd name="T16" fmla="*/ 23 w 24"/>
                <a:gd name="T17" fmla="*/ 33 h 40"/>
                <a:gd name="T18" fmla="*/ 23 w 24"/>
                <a:gd name="T19" fmla="*/ 39 h 40"/>
                <a:gd name="T20" fmla="*/ 20 w 24"/>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0">
                  <a:moveTo>
                    <a:pt x="20" y="40"/>
                  </a:moveTo>
                  <a:cubicBezTo>
                    <a:pt x="19" y="40"/>
                    <a:pt x="18" y="40"/>
                    <a:pt x="17" y="39"/>
                  </a:cubicBezTo>
                  <a:cubicBezTo>
                    <a:pt x="1" y="23"/>
                    <a:pt x="1" y="23"/>
                    <a:pt x="1" y="23"/>
                  </a:cubicBezTo>
                  <a:cubicBezTo>
                    <a:pt x="0" y="21"/>
                    <a:pt x="0" y="19"/>
                    <a:pt x="1" y="17"/>
                  </a:cubicBezTo>
                  <a:cubicBezTo>
                    <a:pt x="17" y="1"/>
                    <a:pt x="17" y="1"/>
                    <a:pt x="17" y="1"/>
                  </a:cubicBezTo>
                  <a:cubicBezTo>
                    <a:pt x="19" y="0"/>
                    <a:pt x="21" y="0"/>
                    <a:pt x="23" y="1"/>
                  </a:cubicBezTo>
                  <a:cubicBezTo>
                    <a:pt x="24" y="3"/>
                    <a:pt x="24" y="5"/>
                    <a:pt x="23" y="7"/>
                  </a:cubicBezTo>
                  <a:cubicBezTo>
                    <a:pt x="10" y="20"/>
                    <a:pt x="10" y="20"/>
                    <a:pt x="10" y="20"/>
                  </a:cubicBezTo>
                  <a:cubicBezTo>
                    <a:pt x="23" y="33"/>
                    <a:pt x="23" y="33"/>
                    <a:pt x="23" y="33"/>
                  </a:cubicBezTo>
                  <a:cubicBezTo>
                    <a:pt x="24" y="35"/>
                    <a:pt x="24" y="37"/>
                    <a:pt x="23" y="39"/>
                  </a:cubicBezTo>
                  <a:cubicBezTo>
                    <a:pt x="22" y="40"/>
                    <a:pt x="21" y="40"/>
                    <a:pt x="20" y="40"/>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0" name="Freeform 47">
              <a:extLst>
                <a:ext uri="{FF2B5EF4-FFF2-40B4-BE49-F238E27FC236}">
                  <a16:creationId xmlns="" xmlns:a16="http://schemas.microsoft.com/office/drawing/2014/main" id="{9C0F835A-D5FC-491D-B7E4-D705FDCE756F}"/>
                </a:ext>
              </a:extLst>
            </p:cNvPr>
            <p:cNvSpPr>
              <a:spLocks/>
            </p:cNvSpPr>
            <p:nvPr/>
          </p:nvSpPr>
          <p:spPr bwMode="auto">
            <a:xfrm>
              <a:off x="3650" y="1999"/>
              <a:ext cx="87" cy="86"/>
            </a:xfrm>
            <a:custGeom>
              <a:avLst/>
              <a:gdLst>
                <a:gd name="T0" fmla="*/ 32 w 36"/>
                <a:gd name="T1" fmla="*/ 36 h 36"/>
                <a:gd name="T2" fmla="*/ 29 w 36"/>
                <a:gd name="T3" fmla="*/ 35 h 36"/>
                <a:gd name="T4" fmla="*/ 1 w 36"/>
                <a:gd name="T5" fmla="*/ 7 h 36"/>
                <a:gd name="T6" fmla="*/ 1 w 36"/>
                <a:gd name="T7" fmla="*/ 1 h 36"/>
                <a:gd name="T8" fmla="*/ 7 w 36"/>
                <a:gd name="T9" fmla="*/ 1 h 36"/>
                <a:gd name="T10" fmla="*/ 35 w 36"/>
                <a:gd name="T11" fmla="*/ 29 h 36"/>
                <a:gd name="T12" fmla="*/ 35 w 36"/>
                <a:gd name="T13" fmla="*/ 35 h 36"/>
                <a:gd name="T14" fmla="*/ 32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2" y="36"/>
                  </a:moveTo>
                  <a:cubicBezTo>
                    <a:pt x="31" y="36"/>
                    <a:pt x="30" y="36"/>
                    <a:pt x="29" y="35"/>
                  </a:cubicBezTo>
                  <a:cubicBezTo>
                    <a:pt x="1" y="7"/>
                    <a:pt x="1" y="7"/>
                    <a:pt x="1" y="7"/>
                  </a:cubicBezTo>
                  <a:cubicBezTo>
                    <a:pt x="0" y="5"/>
                    <a:pt x="0" y="3"/>
                    <a:pt x="1" y="1"/>
                  </a:cubicBezTo>
                  <a:cubicBezTo>
                    <a:pt x="3" y="0"/>
                    <a:pt x="5" y="0"/>
                    <a:pt x="7" y="1"/>
                  </a:cubicBezTo>
                  <a:cubicBezTo>
                    <a:pt x="35" y="29"/>
                    <a:pt x="35" y="29"/>
                    <a:pt x="35" y="29"/>
                  </a:cubicBezTo>
                  <a:cubicBezTo>
                    <a:pt x="36" y="31"/>
                    <a:pt x="36" y="33"/>
                    <a:pt x="35" y="35"/>
                  </a:cubicBezTo>
                  <a:cubicBezTo>
                    <a:pt x="34" y="36"/>
                    <a:pt x="33" y="36"/>
                    <a:pt x="32" y="36"/>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1" name="Freeform 48">
              <a:extLst>
                <a:ext uri="{FF2B5EF4-FFF2-40B4-BE49-F238E27FC236}">
                  <a16:creationId xmlns="" xmlns:a16="http://schemas.microsoft.com/office/drawing/2014/main" id="{9D8E4FE0-3B30-4474-8D31-0F8CB8749EA8}"/>
                </a:ext>
              </a:extLst>
            </p:cNvPr>
            <p:cNvSpPr>
              <a:spLocks/>
            </p:cNvSpPr>
            <p:nvPr/>
          </p:nvSpPr>
          <p:spPr bwMode="auto">
            <a:xfrm>
              <a:off x="3650" y="1999"/>
              <a:ext cx="67" cy="67"/>
            </a:xfrm>
            <a:custGeom>
              <a:avLst/>
              <a:gdLst>
                <a:gd name="T0" fmla="*/ 4 w 28"/>
                <a:gd name="T1" fmla="*/ 28 h 28"/>
                <a:gd name="T2" fmla="*/ 0 w 28"/>
                <a:gd name="T3" fmla="*/ 24 h 28"/>
                <a:gd name="T4" fmla="*/ 0 w 28"/>
                <a:gd name="T5" fmla="*/ 4 h 28"/>
                <a:gd name="T6" fmla="*/ 4 w 28"/>
                <a:gd name="T7" fmla="*/ 0 h 28"/>
                <a:gd name="T8" fmla="*/ 24 w 28"/>
                <a:gd name="T9" fmla="*/ 0 h 28"/>
                <a:gd name="T10" fmla="*/ 28 w 28"/>
                <a:gd name="T11" fmla="*/ 4 h 28"/>
                <a:gd name="T12" fmla="*/ 24 w 28"/>
                <a:gd name="T13" fmla="*/ 8 h 28"/>
                <a:gd name="T14" fmla="*/ 8 w 28"/>
                <a:gd name="T15" fmla="*/ 8 h 28"/>
                <a:gd name="T16" fmla="*/ 8 w 28"/>
                <a:gd name="T17" fmla="*/ 24 h 28"/>
                <a:gd name="T18" fmla="*/ 4 w 28"/>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4" y="28"/>
                  </a:moveTo>
                  <a:cubicBezTo>
                    <a:pt x="2" y="28"/>
                    <a:pt x="0" y="26"/>
                    <a:pt x="0" y="24"/>
                  </a:cubicBezTo>
                  <a:cubicBezTo>
                    <a:pt x="0" y="4"/>
                    <a:pt x="0" y="4"/>
                    <a:pt x="0" y="4"/>
                  </a:cubicBezTo>
                  <a:cubicBezTo>
                    <a:pt x="0" y="2"/>
                    <a:pt x="2" y="0"/>
                    <a:pt x="4" y="0"/>
                  </a:cubicBezTo>
                  <a:cubicBezTo>
                    <a:pt x="24" y="0"/>
                    <a:pt x="24" y="0"/>
                    <a:pt x="24" y="0"/>
                  </a:cubicBezTo>
                  <a:cubicBezTo>
                    <a:pt x="26" y="0"/>
                    <a:pt x="28" y="2"/>
                    <a:pt x="28" y="4"/>
                  </a:cubicBezTo>
                  <a:cubicBezTo>
                    <a:pt x="28" y="6"/>
                    <a:pt x="26" y="8"/>
                    <a:pt x="24" y="8"/>
                  </a:cubicBezTo>
                  <a:cubicBezTo>
                    <a:pt x="8" y="8"/>
                    <a:pt x="8" y="8"/>
                    <a:pt x="8" y="8"/>
                  </a:cubicBezTo>
                  <a:cubicBezTo>
                    <a:pt x="8" y="24"/>
                    <a:pt x="8" y="24"/>
                    <a:pt x="8" y="24"/>
                  </a:cubicBezTo>
                  <a:cubicBezTo>
                    <a:pt x="8" y="26"/>
                    <a:pt x="6" y="28"/>
                    <a:pt x="4" y="28"/>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2" name="Freeform 49">
              <a:extLst>
                <a:ext uri="{FF2B5EF4-FFF2-40B4-BE49-F238E27FC236}">
                  <a16:creationId xmlns="" xmlns:a16="http://schemas.microsoft.com/office/drawing/2014/main" id="{0FB7023F-D1DA-4078-BAB7-A7302F773499}"/>
                </a:ext>
              </a:extLst>
            </p:cNvPr>
            <p:cNvSpPr>
              <a:spLocks/>
            </p:cNvSpPr>
            <p:nvPr/>
          </p:nvSpPr>
          <p:spPr bwMode="auto">
            <a:xfrm>
              <a:off x="3650" y="2239"/>
              <a:ext cx="87" cy="87"/>
            </a:xfrm>
            <a:custGeom>
              <a:avLst/>
              <a:gdLst>
                <a:gd name="T0" fmla="*/ 4 w 36"/>
                <a:gd name="T1" fmla="*/ 36 h 36"/>
                <a:gd name="T2" fmla="*/ 1 w 36"/>
                <a:gd name="T3" fmla="*/ 35 h 36"/>
                <a:gd name="T4" fmla="*/ 1 w 36"/>
                <a:gd name="T5" fmla="*/ 29 h 36"/>
                <a:gd name="T6" fmla="*/ 29 w 36"/>
                <a:gd name="T7" fmla="*/ 1 h 36"/>
                <a:gd name="T8" fmla="*/ 35 w 36"/>
                <a:gd name="T9" fmla="*/ 1 h 36"/>
                <a:gd name="T10" fmla="*/ 35 w 36"/>
                <a:gd name="T11" fmla="*/ 7 h 36"/>
                <a:gd name="T12" fmla="*/ 7 w 36"/>
                <a:gd name="T13" fmla="*/ 35 h 36"/>
                <a:gd name="T14" fmla="*/ 4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4" y="36"/>
                  </a:moveTo>
                  <a:cubicBezTo>
                    <a:pt x="3" y="36"/>
                    <a:pt x="2" y="36"/>
                    <a:pt x="1" y="35"/>
                  </a:cubicBezTo>
                  <a:cubicBezTo>
                    <a:pt x="0" y="33"/>
                    <a:pt x="0" y="31"/>
                    <a:pt x="1" y="29"/>
                  </a:cubicBezTo>
                  <a:cubicBezTo>
                    <a:pt x="29" y="1"/>
                    <a:pt x="29" y="1"/>
                    <a:pt x="29" y="1"/>
                  </a:cubicBezTo>
                  <a:cubicBezTo>
                    <a:pt x="31" y="0"/>
                    <a:pt x="33" y="0"/>
                    <a:pt x="35" y="1"/>
                  </a:cubicBezTo>
                  <a:cubicBezTo>
                    <a:pt x="36" y="3"/>
                    <a:pt x="36" y="5"/>
                    <a:pt x="35" y="7"/>
                  </a:cubicBezTo>
                  <a:cubicBezTo>
                    <a:pt x="7" y="35"/>
                    <a:pt x="7" y="35"/>
                    <a:pt x="7" y="35"/>
                  </a:cubicBezTo>
                  <a:cubicBezTo>
                    <a:pt x="6" y="36"/>
                    <a:pt x="5" y="36"/>
                    <a:pt x="4" y="36"/>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3" name="Freeform 50">
              <a:extLst>
                <a:ext uri="{FF2B5EF4-FFF2-40B4-BE49-F238E27FC236}">
                  <a16:creationId xmlns="" xmlns:a16="http://schemas.microsoft.com/office/drawing/2014/main" id="{292B5BD1-DD45-4365-98A6-022DE48DCE77}"/>
                </a:ext>
              </a:extLst>
            </p:cNvPr>
            <p:cNvSpPr>
              <a:spLocks/>
            </p:cNvSpPr>
            <p:nvPr/>
          </p:nvSpPr>
          <p:spPr bwMode="auto">
            <a:xfrm>
              <a:off x="3650" y="2259"/>
              <a:ext cx="67" cy="67"/>
            </a:xfrm>
            <a:custGeom>
              <a:avLst/>
              <a:gdLst>
                <a:gd name="T0" fmla="*/ 24 w 28"/>
                <a:gd name="T1" fmla="*/ 28 h 28"/>
                <a:gd name="T2" fmla="*/ 4 w 28"/>
                <a:gd name="T3" fmla="*/ 28 h 28"/>
                <a:gd name="T4" fmla="*/ 0 w 28"/>
                <a:gd name="T5" fmla="*/ 24 h 28"/>
                <a:gd name="T6" fmla="*/ 0 w 28"/>
                <a:gd name="T7" fmla="*/ 4 h 28"/>
                <a:gd name="T8" fmla="*/ 4 w 28"/>
                <a:gd name="T9" fmla="*/ 0 h 28"/>
                <a:gd name="T10" fmla="*/ 8 w 28"/>
                <a:gd name="T11" fmla="*/ 4 h 28"/>
                <a:gd name="T12" fmla="*/ 8 w 28"/>
                <a:gd name="T13" fmla="*/ 20 h 28"/>
                <a:gd name="T14" fmla="*/ 24 w 28"/>
                <a:gd name="T15" fmla="*/ 20 h 28"/>
                <a:gd name="T16" fmla="*/ 28 w 28"/>
                <a:gd name="T17" fmla="*/ 24 h 28"/>
                <a:gd name="T18" fmla="*/ 24 w 28"/>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24" y="28"/>
                  </a:moveTo>
                  <a:cubicBezTo>
                    <a:pt x="4" y="28"/>
                    <a:pt x="4" y="28"/>
                    <a:pt x="4" y="28"/>
                  </a:cubicBezTo>
                  <a:cubicBezTo>
                    <a:pt x="2" y="28"/>
                    <a:pt x="0" y="26"/>
                    <a:pt x="0" y="24"/>
                  </a:cubicBezTo>
                  <a:cubicBezTo>
                    <a:pt x="0" y="4"/>
                    <a:pt x="0" y="4"/>
                    <a:pt x="0" y="4"/>
                  </a:cubicBezTo>
                  <a:cubicBezTo>
                    <a:pt x="0" y="2"/>
                    <a:pt x="2" y="0"/>
                    <a:pt x="4" y="0"/>
                  </a:cubicBezTo>
                  <a:cubicBezTo>
                    <a:pt x="6" y="0"/>
                    <a:pt x="8" y="2"/>
                    <a:pt x="8" y="4"/>
                  </a:cubicBezTo>
                  <a:cubicBezTo>
                    <a:pt x="8" y="20"/>
                    <a:pt x="8" y="20"/>
                    <a:pt x="8" y="20"/>
                  </a:cubicBezTo>
                  <a:cubicBezTo>
                    <a:pt x="24" y="20"/>
                    <a:pt x="24" y="20"/>
                    <a:pt x="24" y="20"/>
                  </a:cubicBezTo>
                  <a:cubicBezTo>
                    <a:pt x="26" y="20"/>
                    <a:pt x="28" y="22"/>
                    <a:pt x="28" y="24"/>
                  </a:cubicBezTo>
                  <a:cubicBezTo>
                    <a:pt x="28" y="26"/>
                    <a:pt x="26" y="28"/>
                    <a:pt x="24" y="28"/>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4" name="Freeform 51">
              <a:extLst>
                <a:ext uri="{FF2B5EF4-FFF2-40B4-BE49-F238E27FC236}">
                  <a16:creationId xmlns="" xmlns:a16="http://schemas.microsoft.com/office/drawing/2014/main" id="{1B36348E-1CB5-4037-91A8-B92B501F643E}"/>
                </a:ext>
              </a:extLst>
            </p:cNvPr>
            <p:cNvSpPr>
              <a:spLocks/>
            </p:cNvSpPr>
            <p:nvPr/>
          </p:nvSpPr>
          <p:spPr bwMode="auto">
            <a:xfrm>
              <a:off x="3958" y="2153"/>
              <a:ext cx="115" cy="19"/>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5" name="Freeform 52">
              <a:extLst>
                <a:ext uri="{FF2B5EF4-FFF2-40B4-BE49-F238E27FC236}">
                  <a16:creationId xmlns="" xmlns:a16="http://schemas.microsoft.com/office/drawing/2014/main" id="{5BA84271-D670-4614-8672-4A20E751D4A6}"/>
                </a:ext>
              </a:extLst>
            </p:cNvPr>
            <p:cNvSpPr>
              <a:spLocks/>
            </p:cNvSpPr>
            <p:nvPr/>
          </p:nvSpPr>
          <p:spPr bwMode="auto">
            <a:xfrm>
              <a:off x="4016" y="2114"/>
              <a:ext cx="57" cy="97"/>
            </a:xfrm>
            <a:custGeom>
              <a:avLst/>
              <a:gdLst>
                <a:gd name="T0" fmla="*/ 4 w 24"/>
                <a:gd name="T1" fmla="*/ 40 h 40"/>
                <a:gd name="T2" fmla="*/ 1 w 24"/>
                <a:gd name="T3" fmla="*/ 39 h 40"/>
                <a:gd name="T4" fmla="*/ 1 w 24"/>
                <a:gd name="T5" fmla="*/ 33 h 40"/>
                <a:gd name="T6" fmla="*/ 14 w 24"/>
                <a:gd name="T7" fmla="*/ 20 h 40"/>
                <a:gd name="T8" fmla="*/ 1 w 24"/>
                <a:gd name="T9" fmla="*/ 7 h 40"/>
                <a:gd name="T10" fmla="*/ 1 w 24"/>
                <a:gd name="T11" fmla="*/ 1 h 40"/>
                <a:gd name="T12" fmla="*/ 7 w 24"/>
                <a:gd name="T13" fmla="*/ 1 h 40"/>
                <a:gd name="T14" fmla="*/ 23 w 24"/>
                <a:gd name="T15" fmla="*/ 17 h 40"/>
                <a:gd name="T16" fmla="*/ 23 w 24"/>
                <a:gd name="T17" fmla="*/ 23 h 40"/>
                <a:gd name="T18" fmla="*/ 7 w 24"/>
                <a:gd name="T19" fmla="*/ 39 h 40"/>
                <a:gd name="T20" fmla="*/ 4 w 24"/>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0">
                  <a:moveTo>
                    <a:pt x="4" y="40"/>
                  </a:moveTo>
                  <a:cubicBezTo>
                    <a:pt x="3" y="40"/>
                    <a:pt x="2" y="40"/>
                    <a:pt x="1" y="39"/>
                  </a:cubicBezTo>
                  <a:cubicBezTo>
                    <a:pt x="0" y="37"/>
                    <a:pt x="0" y="35"/>
                    <a:pt x="1" y="33"/>
                  </a:cubicBezTo>
                  <a:cubicBezTo>
                    <a:pt x="14" y="20"/>
                    <a:pt x="14" y="20"/>
                    <a:pt x="14" y="20"/>
                  </a:cubicBezTo>
                  <a:cubicBezTo>
                    <a:pt x="1" y="7"/>
                    <a:pt x="1" y="7"/>
                    <a:pt x="1" y="7"/>
                  </a:cubicBezTo>
                  <a:cubicBezTo>
                    <a:pt x="0" y="5"/>
                    <a:pt x="0" y="3"/>
                    <a:pt x="1" y="1"/>
                  </a:cubicBezTo>
                  <a:cubicBezTo>
                    <a:pt x="3" y="0"/>
                    <a:pt x="5" y="0"/>
                    <a:pt x="7" y="1"/>
                  </a:cubicBezTo>
                  <a:cubicBezTo>
                    <a:pt x="23" y="17"/>
                    <a:pt x="23" y="17"/>
                    <a:pt x="23" y="17"/>
                  </a:cubicBezTo>
                  <a:cubicBezTo>
                    <a:pt x="24" y="19"/>
                    <a:pt x="24" y="21"/>
                    <a:pt x="23" y="23"/>
                  </a:cubicBezTo>
                  <a:cubicBezTo>
                    <a:pt x="7" y="39"/>
                    <a:pt x="7" y="39"/>
                    <a:pt x="7" y="39"/>
                  </a:cubicBezTo>
                  <a:cubicBezTo>
                    <a:pt x="6" y="40"/>
                    <a:pt x="5" y="40"/>
                    <a:pt x="4" y="40"/>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6" name="Freeform 53">
              <a:extLst>
                <a:ext uri="{FF2B5EF4-FFF2-40B4-BE49-F238E27FC236}">
                  <a16:creationId xmlns="" xmlns:a16="http://schemas.microsoft.com/office/drawing/2014/main" id="{D2A1617D-E658-40D8-B739-3F6D1CEF64E9}"/>
                </a:ext>
              </a:extLst>
            </p:cNvPr>
            <p:cNvSpPr>
              <a:spLocks/>
            </p:cNvSpPr>
            <p:nvPr/>
          </p:nvSpPr>
          <p:spPr bwMode="auto">
            <a:xfrm>
              <a:off x="3948" y="1999"/>
              <a:ext cx="87" cy="86"/>
            </a:xfrm>
            <a:custGeom>
              <a:avLst/>
              <a:gdLst>
                <a:gd name="T0" fmla="*/ 4 w 36"/>
                <a:gd name="T1" fmla="*/ 36 h 36"/>
                <a:gd name="T2" fmla="*/ 1 w 36"/>
                <a:gd name="T3" fmla="*/ 35 h 36"/>
                <a:gd name="T4" fmla="*/ 1 w 36"/>
                <a:gd name="T5" fmla="*/ 29 h 36"/>
                <a:gd name="T6" fmla="*/ 29 w 36"/>
                <a:gd name="T7" fmla="*/ 1 h 36"/>
                <a:gd name="T8" fmla="*/ 35 w 36"/>
                <a:gd name="T9" fmla="*/ 1 h 36"/>
                <a:gd name="T10" fmla="*/ 35 w 36"/>
                <a:gd name="T11" fmla="*/ 7 h 36"/>
                <a:gd name="T12" fmla="*/ 7 w 36"/>
                <a:gd name="T13" fmla="*/ 35 h 36"/>
                <a:gd name="T14" fmla="*/ 4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4" y="36"/>
                  </a:moveTo>
                  <a:cubicBezTo>
                    <a:pt x="3" y="36"/>
                    <a:pt x="2" y="36"/>
                    <a:pt x="1" y="35"/>
                  </a:cubicBezTo>
                  <a:cubicBezTo>
                    <a:pt x="0" y="33"/>
                    <a:pt x="0" y="31"/>
                    <a:pt x="1" y="29"/>
                  </a:cubicBezTo>
                  <a:cubicBezTo>
                    <a:pt x="29" y="1"/>
                    <a:pt x="29" y="1"/>
                    <a:pt x="29" y="1"/>
                  </a:cubicBezTo>
                  <a:cubicBezTo>
                    <a:pt x="31" y="0"/>
                    <a:pt x="33" y="0"/>
                    <a:pt x="35" y="1"/>
                  </a:cubicBezTo>
                  <a:cubicBezTo>
                    <a:pt x="36" y="3"/>
                    <a:pt x="36" y="5"/>
                    <a:pt x="35" y="7"/>
                  </a:cubicBezTo>
                  <a:cubicBezTo>
                    <a:pt x="7" y="35"/>
                    <a:pt x="7" y="35"/>
                    <a:pt x="7" y="35"/>
                  </a:cubicBezTo>
                  <a:cubicBezTo>
                    <a:pt x="6" y="36"/>
                    <a:pt x="5" y="36"/>
                    <a:pt x="4" y="36"/>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7" name="Freeform 54">
              <a:extLst>
                <a:ext uri="{FF2B5EF4-FFF2-40B4-BE49-F238E27FC236}">
                  <a16:creationId xmlns="" xmlns:a16="http://schemas.microsoft.com/office/drawing/2014/main" id="{EBD6A34E-6F97-4AD3-A5E7-28F7B5969A80}"/>
                </a:ext>
              </a:extLst>
            </p:cNvPr>
            <p:cNvSpPr>
              <a:spLocks/>
            </p:cNvSpPr>
            <p:nvPr/>
          </p:nvSpPr>
          <p:spPr bwMode="auto">
            <a:xfrm>
              <a:off x="3968" y="1999"/>
              <a:ext cx="67" cy="67"/>
            </a:xfrm>
            <a:custGeom>
              <a:avLst/>
              <a:gdLst>
                <a:gd name="T0" fmla="*/ 24 w 28"/>
                <a:gd name="T1" fmla="*/ 28 h 28"/>
                <a:gd name="T2" fmla="*/ 20 w 28"/>
                <a:gd name="T3" fmla="*/ 24 h 28"/>
                <a:gd name="T4" fmla="*/ 20 w 28"/>
                <a:gd name="T5" fmla="*/ 8 h 28"/>
                <a:gd name="T6" fmla="*/ 4 w 28"/>
                <a:gd name="T7" fmla="*/ 8 h 28"/>
                <a:gd name="T8" fmla="*/ 0 w 28"/>
                <a:gd name="T9" fmla="*/ 4 h 28"/>
                <a:gd name="T10" fmla="*/ 4 w 28"/>
                <a:gd name="T11" fmla="*/ 0 h 28"/>
                <a:gd name="T12" fmla="*/ 24 w 28"/>
                <a:gd name="T13" fmla="*/ 0 h 28"/>
                <a:gd name="T14" fmla="*/ 28 w 28"/>
                <a:gd name="T15" fmla="*/ 4 h 28"/>
                <a:gd name="T16" fmla="*/ 28 w 28"/>
                <a:gd name="T17" fmla="*/ 24 h 28"/>
                <a:gd name="T18" fmla="*/ 24 w 28"/>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24" y="28"/>
                  </a:moveTo>
                  <a:cubicBezTo>
                    <a:pt x="22" y="28"/>
                    <a:pt x="20" y="26"/>
                    <a:pt x="20" y="24"/>
                  </a:cubicBezTo>
                  <a:cubicBezTo>
                    <a:pt x="20" y="8"/>
                    <a:pt x="20" y="8"/>
                    <a:pt x="20" y="8"/>
                  </a:cubicBez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24"/>
                    <a:pt x="28" y="24"/>
                    <a:pt x="28" y="24"/>
                  </a:cubicBezTo>
                  <a:cubicBezTo>
                    <a:pt x="28" y="26"/>
                    <a:pt x="26" y="28"/>
                    <a:pt x="24" y="28"/>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8" name="Freeform 55">
              <a:extLst>
                <a:ext uri="{FF2B5EF4-FFF2-40B4-BE49-F238E27FC236}">
                  <a16:creationId xmlns="" xmlns:a16="http://schemas.microsoft.com/office/drawing/2014/main" id="{194974D5-7720-493D-B6FF-BAD54EBF6BBE}"/>
                </a:ext>
              </a:extLst>
            </p:cNvPr>
            <p:cNvSpPr>
              <a:spLocks/>
            </p:cNvSpPr>
            <p:nvPr/>
          </p:nvSpPr>
          <p:spPr bwMode="auto">
            <a:xfrm>
              <a:off x="3948" y="2239"/>
              <a:ext cx="87" cy="87"/>
            </a:xfrm>
            <a:custGeom>
              <a:avLst/>
              <a:gdLst>
                <a:gd name="T0" fmla="*/ 32 w 36"/>
                <a:gd name="T1" fmla="*/ 36 h 36"/>
                <a:gd name="T2" fmla="*/ 29 w 36"/>
                <a:gd name="T3" fmla="*/ 35 h 36"/>
                <a:gd name="T4" fmla="*/ 1 w 36"/>
                <a:gd name="T5" fmla="*/ 7 h 36"/>
                <a:gd name="T6" fmla="*/ 1 w 36"/>
                <a:gd name="T7" fmla="*/ 1 h 36"/>
                <a:gd name="T8" fmla="*/ 7 w 36"/>
                <a:gd name="T9" fmla="*/ 1 h 36"/>
                <a:gd name="T10" fmla="*/ 35 w 36"/>
                <a:gd name="T11" fmla="*/ 29 h 36"/>
                <a:gd name="T12" fmla="*/ 35 w 36"/>
                <a:gd name="T13" fmla="*/ 35 h 36"/>
                <a:gd name="T14" fmla="*/ 32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2" y="36"/>
                  </a:moveTo>
                  <a:cubicBezTo>
                    <a:pt x="31" y="36"/>
                    <a:pt x="30" y="36"/>
                    <a:pt x="29" y="35"/>
                  </a:cubicBezTo>
                  <a:cubicBezTo>
                    <a:pt x="1" y="7"/>
                    <a:pt x="1" y="7"/>
                    <a:pt x="1" y="7"/>
                  </a:cubicBezTo>
                  <a:cubicBezTo>
                    <a:pt x="0" y="5"/>
                    <a:pt x="0" y="3"/>
                    <a:pt x="1" y="1"/>
                  </a:cubicBezTo>
                  <a:cubicBezTo>
                    <a:pt x="3" y="0"/>
                    <a:pt x="5" y="0"/>
                    <a:pt x="7" y="1"/>
                  </a:cubicBezTo>
                  <a:cubicBezTo>
                    <a:pt x="35" y="29"/>
                    <a:pt x="35" y="29"/>
                    <a:pt x="35" y="29"/>
                  </a:cubicBezTo>
                  <a:cubicBezTo>
                    <a:pt x="36" y="31"/>
                    <a:pt x="36" y="33"/>
                    <a:pt x="35" y="35"/>
                  </a:cubicBezTo>
                  <a:cubicBezTo>
                    <a:pt x="34" y="36"/>
                    <a:pt x="33" y="36"/>
                    <a:pt x="32" y="36"/>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9" name="Freeform 56">
              <a:extLst>
                <a:ext uri="{FF2B5EF4-FFF2-40B4-BE49-F238E27FC236}">
                  <a16:creationId xmlns="" xmlns:a16="http://schemas.microsoft.com/office/drawing/2014/main" id="{33D9EF46-14D5-4C5A-8236-A4105FCF59B8}"/>
                </a:ext>
              </a:extLst>
            </p:cNvPr>
            <p:cNvSpPr>
              <a:spLocks/>
            </p:cNvSpPr>
            <p:nvPr/>
          </p:nvSpPr>
          <p:spPr bwMode="auto">
            <a:xfrm>
              <a:off x="3968" y="2259"/>
              <a:ext cx="67" cy="67"/>
            </a:xfrm>
            <a:custGeom>
              <a:avLst/>
              <a:gdLst>
                <a:gd name="T0" fmla="*/ 24 w 28"/>
                <a:gd name="T1" fmla="*/ 28 h 28"/>
                <a:gd name="T2" fmla="*/ 4 w 28"/>
                <a:gd name="T3" fmla="*/ 28 h 28"/>
                <a:gd name="T4" fmla="*/ 0 w 28"/>
                <a:gd name="T5" fmla="*/ 24 h 28"/>
                <a:gd name="T6" fmla="*/ 4 w 28"/>
                <a:gd name="T7" fmla="*/ 20 h 28"/>
                <a:gd name="T8" fmla="*/ 20 w 28"/>
                <a:gd name="T9" fmla="*/ 20 h 28"/>
                <a:gd name="T10" fmla="*/ 20 w 28"/>
                <a:gd name="T11" fmla="*/ 4 h 28"/>
                <a:gd name="T12" fmla="*/ 24 w 28"/>
                <a:gd name="T13" fmla="*/ 0 h 28"/>
                <a:gd name="T14" fmla="*/ 28 w 28"/>
                <a:gd name="T15" fmla="*/ 4 h 28"/>
                <a:gd name="T16" fmla="*/ 28 w 28"/>
                <a:gd name="T17" fmla="*/ 24 h 28"/>
                <a:gd name="T18" fmla="*/ 24 w 28"/>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24" y="28"/>
                  </a:moveTo>
                  <a:cubicBezTo>
                    <a:pt x="4" y="28"/>
                    <a:pt x="4" y="28"/>
                    <a:pt x="4" y="28"/>
                  </a:cubicBezTo>
                  <a:cubicBezTo>
                    <a:pt x="2" y="28"/>
                    <a:pt x="0" y="26"/>
                    <a:pt x="0" y="24"/>
                  </a:cubicBezTo>
                  <a:cubicBezTo>
                    <a:pt x="0" y="22"/>
                    <a:pt x="2" y="20"/>
                    <a:pt x="4" y="20"/>
                  </a:cubicBezTo>
                  <a:cubicBezTo>
                    <a:pt x="20" y="20"/>
                    <a:pt x="20" y="20"/>
                    <a:pt x="20" y="20"/>
                  </a:cubicBezTo>
                  <a:cubicBezTo>
                    <a:pt x="20" y="4"/>
                    <a:pt x="20" y="4"/>
                    <a:pt x="20" y="4"/>
                  </a:cubicBezTo>
                  <a:cubicBezTo>
                    <a:pt x="20" y="2"/>
                    <a:pt x="22" y="0"/>
                    <a:pt x="24" y="0"/>
                  </a:cubicBezTo>
                  <a:cubicBezTo>
                    <a:pt x="26" y="0"/>
                    <a:pt x="28" y="2"/>
                    <a:pt x="28" y="4"/>
                  </a:cubicBezTo>
                  <a:cubicBezTo>
                    <a:pt x="28" y="24"/>
                    <a:pt x="28" y="24"/>
                    <a:pt x="28" y="24"/>
                  </a:cubicBezTo>
                  <a:cubicBezTo>
                    <a:pt x="28" y="26"/>
                    <a:pt x="26" y="28"/>
                    <a:pt x="24" y="28"/>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grpSp>
      <p:grpSp>
        <p:nvGrpSpPr>
          <p:cNvPr id="40" name="Group 4">
            <a:extLst>
              <a:ext uri="{FF2B5EF4-FFF2-40B4-BE49-F238E27FC236}">
                <a16:creationId xmlns="" xmlns:a16="http://schemas.microsoft.com/office/drawing/2014/main" id="{8F11F011-22AB-4AB1-BEAB-6319181CC5FC}"/>
              </a:ext>
            </a:extLst>
          </p:cNvPr>
          <p:cNvGrpSpPr>
            <a:grpSpLocks noChangeAspect="1"/>
          </p:cNvGrpSpPr>
          <p:nvPr/>
        </p:nvGrpSpPr>
        <p:grpSpPr bwMode="auto">
          <a:xfrm>
            <a:off x="2296021" y="3021103"/>
            <a:ext cx="423926" cy="427367"/>
            <a:chOff x="2055" y="359"/>
            <a:chExt cx="3573" cy="3602"/>
          </a:xfrm>
        </p:grpSpPr>
        <p:sp>
          <p:nvSpPr>
            <p:cNvPr id="41" name="Freeform 5">
              <a:extLst>
                <a:ext uri="{FF2B5EF4-FFF2-40B4-BE49-F238E27FC236}">
                  <a16:creationId xmlns="" xmlns:a16="http://schemas.microsoft.com/office/drawing/2014/main" id="{AA8E1F2E-577E-443F-A2EB-4AD6D1508CF0}"/>
                </a:ext>
              </a:extLst>
            </p:cNvPr>
            <p:cNvSpPr>
              <a:spLocks/>
            </p:cNvSpPr>
            <p:nvPr/>
          </p:nvSpPr>
          <p:spPr bwMode="auto">
            <a:xfrm>
              <a:off x="3293" y="713"/>
              <a:ext cx="1097" cy="1031"/>
            </a:xfrm>
            <a:custGeom>
              <a:avLst/>
              <a:gdLst>
                <a:gd name="T0" fmla="*/ 122 w 462"/>
                <a:gd name="T1" fmla="*/ 431 h 434"/>
                <a:gd name="T2" fmla="*/ 108 w 462"/>
                <a:gd name="T3" fmla="*/ 427 h 434"/>
                <a:gd name="T4" fmla="*/ 0 w 462"/>
                <a:gd name="T5" fmla="*/ 231 h 434"/>
                <a:gd name="T6" fmla="*/ 231 w 462"/>
                <a:gd name="T7" fmla="*/ 0 h 434"/>
                <a:gd name="T8" fmla="*/ 462 w 462"/>
                <a:gd name="T9" fmla="*/ 231 h 434"/>
                <a:gd name="T10" fmla="*/ 354 w 462"/>
                <a:gd name="T11" fmla="*/ 427 h 434"/>
                <a:gd name="T12" fmla="*/ 319 w 462"/>
                <a:gd name="T13" fmla="*/ 419 h 434"/>
                <a:gd name="T14" fmla="*/ 327 w 462"/>
                <a:gd name="T15" fmla="*/ 384 h 434"/>
                <a:gd name="T16" fmla="*/ 411 w 462"/>
                <a:gd name="T17" fmla="*/ 231 h 434"/>
                <a:gd name="T18" fmla="*/ 231 w 462"/>
                <a:gd name="T19" fmla="*/ 51 h 434"/>
                <a:gd name="T20" fmla="*/ 51 w 462"/>
                <a:gd name="T21" fmla="*/ 231 h 434"/>
                <a:gd name="T22" fmla="*/ 135 w 462"/>
                <a:gd name="T23" fmla="*/ 384 h 434"/>
                <a:gd name="T24" fmla="*/ 143 w 462"/>
                <a:gd name="T25" fmla="*/ 419 h 434"/>
                <a:gd name="T26" fmla="*/ 122 w 462"/>
                <a:gd name="T27" fmla="*/ 43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 h="434">
                  <a:moveTo>
                    <a:pt x="122" y="431"/>
                  </a:moveTo>
                  <a:cubicBezTo>
                    <a:pt x="117" y="431"/>
                    <a:pt x="113" y="429"/>
                    <a:pt x="108" y="427"/>
                  </a:cubicBezTo>
                  <a:cubicBezTo>
                    <a:pt x="41" y="384"/>
                    <a:pt x="0" y="311"/>
                    <a:pt x="0" y="231"/>
                  </a:cubicBezTo>
                  <a:cubicBezTo>
                    <a:pt x="0" y="104"/>
                    <a:pt x="104" y="0"/>
                    <a:pt x="231" y="0"/>
                  </a:cubicBezTo>
                  <a:cubicBezTo>
                    <a:pt x="358" y="0"/>
                    <a:pt x="462" y="104"/>
                    <a:pt x="462" y="231"/>
                  </a:cubicBezTo>
                  <a:cubicBezTo>
                    <a:pt x="462" y="311"/>
                    <a:pt x="422" y="384"/>
                    <a:pt x="354" y="427"/>
                  </a:cubicBezTo>
                  <a:cubicBezTo>
                    <a:pt x="342" y="434"/>
                    <a:pt x="326" y="431"/>
                    <a:pt x="319" y="419"/>
                  </a:cubicBezTo>
                  <a:cubicBezTo>
                    <a:pt x="311" y="407"/>
                    <a:pt x="315" y="391"/>
                    <a:pt x="327" y="384"/>
                  </a:cubicBezTo>
                  <a:cubicBezTo>
                    <a:pt x="380" y="351"/>
                    <a:pt x="411" y="293"/>
                    <a:pt x="411" y="231"/>
                  </a:cubicBezTo>
                  <a:cubicBezTo>
                    <a:pt x="411" y="132"/>
                    <a:pt x="331" y="51"/>
                    <a:pt x="231" y="51"/>
                  </a:cubicBezTo>
                  <a:cubicBezTo>
                    <a:pt x="132" y="51"/>
                    <a:pt x="51" y="132"/>
                    <a:pt x="51" y="231"/>
                  </a:cubicBezTo>
                  <a:cubicBezTo>
                    <a:pt x="51" y="293"/>
                    <a:pt x="82" y="351"/>
                    <a:pt x="135" y="384"/>
                  </a:cubicBezTo>
                  <a:cubicBezTo>
                    <a:pt x="147" y="391"/>
                    <a:pt x="151" y="407"/>
                    <a:pt x="143" y="419"/>
                  </a:cubicBezTo>
                  <a:cubicBezTo>
                    <a:pt x="139" y="426"/>
                    <a:pt x="130" y="431"/>
                    <a:pt x="122" y="431"/>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42" name="Freeform 6">
              <a:extLst>
                <a:ext uri="{FF2B5EF4-FFF2-40B4-BE49-F238E27FC236}">
                  <a16:creationId xmlns="" xmlns:a16="http://schemas.microsoft.com/office/drawing/2014/main" id="{237232B4-C8EB-4CDD-AB58-AB00C92B3B1C}"/>
                </a:ext>
              </a:extLst>
            </p:cNvPr>
            <p:cNvSpPr>
              <a:spLocks noEditPoints="1"/>
            </p:cNvSpPr>
            <p:nvPr/>
          </p:nvSpPr>
          <p:spPr bwMode="auto">
            <a:xfrm>
              <a:off x="3523" y="1811"/>
              <a:ext cx="639" cy="420"/>
            </a:xfrm>
            <a:custGeom>
              <a:avLst/>
              <a:gdLst>
                <a:gd name="T0" fmla="*/ 134 w 269"/>
                <a:gd name="T1" fmla="*/ 177 h 177"/>
                <a:gd name="T2" fmla="*/ 98 w 269"/>
                <a:gd name="T3" fmla="*/ 172 h 177"/>
                <a:gd name="T4" fmla="*/ 0 w 269"/>
                <a:gd name="T5" fmla="*/ 40 h 177"/>
                <a:gd name="T6" fmla="*/ 0 w 269"/>
                <a:gd name="T7" fmla="*/ 25 h 177"/>
                <a:gd name="T8" fmla="*/ 25 w 269"/>
                <a:gd name="T9" fmla="*/ 0 h 177"/>
                <a:gd name="T10" fmla="*/ 243 w 269"/>
                <a:gd name="T11" fmla="*/ 0 h 177"/>
                <a:gd name="T12" fmla="*/ 269 w 269"/>
                <a:gd name="T13" fmla="*/ 25 h 177"/>
                <a:gd name="T14" fmla="*/ 269 w 269"/>
                <a:gd name="T15" fmla="*/ 40 h 177"/>
                <a:gd name="T16" fmla="*/ 170 w 269"/>
                <a:gd name="T17" fmla="*/ 172 h 177"/>
                <a:gd name="T18" fmla="*/ 134 w 269"/>
                <a:gd name="T19" fmla="*/ 177 h 177"/>
                <a:gd name="T20" fmla="*/ 51 w 269"/>
                <a:gd name="T21" fmla="*/ 50 h 177"/>
                <a:gd name="T22" fmla="*/ 112 w 269"/>
                <a:gd name="T23" fmla="*/ 123 h 177"/>
                <a:gd name="T24" fmla="*/ 156 w 269"/>
                <a:gd name="T25" fmla="*/ 123 h 177"/>
                <a:gd name="T26" fmla="*/ 217 w 269"/>
                <a:gd name="T27" fmla="*/ 50 h 177"/>
                <a:gd name="T28" fmla="*/ 51 w 269"/>
                <a:gd name="T29" fmla="*/ 5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9" h="177">
                  <a:moveTo>
                    <a:pt x="134" y="177"/>
                  </a:moveTo>
                  <a:cubicBezTo>
                    <a:pt x="122" y="177"/>
                    <a:pt x="110" y="175"/>
                    <a:pt x="98" y="172"/>
                  </a:cubicBezTo>
                  <a:cubicBezTo>
                    <a:pt x="40" y="155"/>
                    <a:pt x="0" y="101"/>
                    <a:pt x="0" y="40"/>
                  </a:cubicBezTo>
                  <a:cubicBezTo>
                    <a:pt x="0" y="25"/>
                    <a:pt x="0" y="25"/>
                    <a:pt x="0" y="25"/>
                  </a:cubicBezTo>
                  <a:cubicBezTo>
                    <a:pt x="0" y="11"/>
                    <a:pt x="11" y="0"/>
                    <a:pt x="25" y="0"/>
                  </a:cubicBezTo>
                  <a:cubicBezTo>
                    <a:pt x="243" y="0"/>
                    <a:pt x="243" y="0"/>
                    <a:pt x="243" y="0"/>
                  </a:cubicBezTo>
                  <a:cubicBezTo>
                    <a:pt x="257" y="0"/>
                    <a:pt x="269" y="11"/>
                    <a:pt x="269" y="25"/>
                  </a:cubicBezTo>
                  <a:cubicBezTo>
                    <a:pt x="269" y="40"/>
                    <a:pt x="269" y="40"/>
                    <a:pt x="269" y="40"/>
                  </a:cubicBezTo>
                  <a:cubicBezTo>
                    <a:pt x="269" y="101"/>
                    <a:pt x="228" y="155"/>
                    <a:pt x="170" y="172"/>
                  </a:cubicBezTo>
                  <a:cubicBezTo>
                    <a:pt x="158" y="175"/>
                    <a:pt x="146" y="177"/>
                    <a:pt x="134" y="177"/>
                  </a:cubicBezTo>
                  <a:close/>
                  <a:moveTo>
                    <a:pt x="51" y="50"/>
                  </a:moveTo>
                  <a:cubicBezTo>
                    <a:pt x="55" y="84"/>
                    <a:pt x="79" y="113"/>
                    <a:pt x="112" y="123"/>
                  </a:cubicBezTo>
                  <a:cubicBezTo>
                    <a:pt x="127" y="127"/>
                    <a:pt x="142" y="127"/>
                    <a:pt x="156" y="123"/>
                  </a:cubicBezTo>
                  <a:cubicBezTo>
                    <a:pt x="189" y="113"/>
                    <a:pt x="213" y="84"/>
                    <a:pt x="217" y="50"/>
                  </a:cubicBezTo>
                  <a:lnTo>
                    <a:pt x="51" y="50"/>
                  </a:ln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43" name="Freeform 7">
              <a:extLst>
                <a:ext uri="{FF2B5EF4-FFF2-40B4-BE49-F238E27FC236}">
                  <a16:creationId xmlns="" xmlns:a16="http://schemas.microsoft.com/office/drawing/2014/main" id="{BFD3595B-8A33-4ACA-B058-7C1B71542E7E}"/>
                </a:ext>
              </a:extLst>
            </p:cNvPr>
            <p:cNvSpPr>
              <a:spLocks/>
            </p:cNvSpPr>
            <p:nvPr/>
          </p:nvSpPr>
          <p:spPr bwMode="auto">
            <a:xfrm>
              <a:off x="3782" y="359"/>
              <a:ext cx="119" cy="271"/>
            </a:xfrm>
            <a:custGeom>
              <a:avLst/>
              <a:gdLst>
                <a:gd name="T0" fmla="*/ 25 w 50"/>
                <a:gd name="T1" fmla="*/ 114 h 114"/>
                <a:gd name="T2" fmla="*/ 0 w 50"/>
                <a:gd name="T3" fmla="*/ 89 h 114"/>
                <a:gd name="T4" fmla="*/ 0 w 50"/>
                <a:gd name="T5" fmla="*/ 26 h 114"/>
                <a:gd name="T6" fmla="*/ 25 w 50"/>
                <a:gd name="T7" fmla="*/ 0 h 114"/>
                <a:gd name="T8" fmla="*/ 50 w 50"/>
                <a:gd name="T9" fmla="*/ 26 h 114"/>
                <a:gd name="T10" fmla="*/ 50 w 50"/>
                <a:gd name="T11" fmla="*/ 89 h 114"/>
                <a:gd name="T12" fmla="*/ 25 w 50"/>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50" h="114">
                  <a:moveTo>
                    <a:pt x="25" y="114"/>
                  </a:moveTo>
                  <a:cubicBezTo>
                    <a:pt x="11" y="114"/>
                    <a:pt x="0" y="103"/>
                    <a:pt x="0" y="89"/>
                  </a:cubicBezTo>
                  <a:cubicBezTo>
                    <a:pt x="0" y="26"/>
                    <a:pt x="0" y="26"/>
                    <a:pt x="0" y="26"/>
                  </a:cubicBezTo>
                  <a:cubicBezTo>
                    <a:pt x="0" y="12"/>
                    <a:pt x="11" y="0"/>
                    <a:pt x="25" y="0"/>
                  </a:cubicBezTo>
                  <a:cubicBezTo>
                    <a:pt x="39" y="0"/>
                    <a:pt x="50" y="12"/>
                    <a:pt x="50" y="26"/>
                  </a:cubicBezTo>
                  <a:cubicBezTo>
                    <a:pt x="50" y="89"/>
                    <a:pt x="50" y="89"/>
                    <a:pt x="50" y="89"/>
                  </a:cubicBezTo>
                  <a:cubicBezTo>
                    <a:pt x="50" y="103"/>
                    <a:pt x="39" y="114"/>
                    <a:pt x="25" y="114"/>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44" name="Freeform 8">
              <a:extLst>
                <a:ext uri="{FF2B5EF4-FFF2-40B4-BE49-F238E27FC236}">
                  <a16:creationId xmlns="" xmlns:a16="http://schemas.microsoft.com/office/drawing/2014/main" id="{FA556A0C-0DA1-4DF2-A059-F1399D068290}"/>
                </a:ext>
              </a:extLst>
            </p:cNvPr>
            <p:cNvSpPr>
              <a:spLocks/>
            </p:cNvSpPr>
            <p:nvPr/>
          </p:nvSpPr>
          <p:spPr bwMode="auto">
            <a:xfrm>
              <a:off x="3354" y="464"/>
              <a:ext cx="214" cy="259"/>
            </a:xfrm>
            <a:custGeom>
              <a:avLst/>
              <a:gdLst>
                <a:gd name="T0" fmla="*/ 61 w 90"/>
                <a:gd name="T1" fmla="*/ 109 h 109"/>
                <a:gd name="T2" fmla="*/ 39 w 90"/>
                <a:gd name="T3" fmla="*/ 96 h 109"/>
                <a:gd name="T4" fmla="*/ 7 w 90"/>
                <a:gd name="T5" fmla="*/ 42 h 109"/>
                <a:gd name="T6" fmla="*/ 16 w 90"/>
                <a:gd name="T7" fmla="*/ 7 h 109"/>
                <a:gd name="T8" fmla="*/ 51 w 90"/>
                <a:gd name="T9" fmla="*/ 16 h 109"/>
                <a:gd name="T10" fmla="*/ 83 w 90"/>
                <a:gd name="T11" fmla="*/ 71 h 109"/>
                <a:gd name="T12" fmla="*/ 73 w 90"/>
                <a:gd name="T13" fmla="*/ 106 h 109"/>
                <a:gd name="T14" fmla="*/ 61 w 90"/>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09">
                  <a:moveTo>
                    <a:pt x="61" y="109"/>
                  </a:moveTo>
                  <a:cubicBezTo>
                    <a:pt x="52" y="109"/>
                    <a:pt x="43" y="105"/>
                    <a:pt x="39" y="96"/>
                  </a:cubicBezTo>
                  <a:cubicBezTo>
                    <a:pt x="7" y="42"/>
                    <a:pt x="7" y="42"/>
                    <a:pt x="7" y="42"/>
                  </a:cubicBezTo>
                  <a:cubicBezTo>
                    <a:pt x="0" y="29"/>
                    <a:pt x="4" y="14"/>
                    <a:pt x="16" y="7"/>
                  </a:cubicBezTo>
                  <a:cubicBezTo>
                    <a:pt x="28" y="0"/>
                    <a:pt x="44" y="4"/>
                    <a:pt x="51" y="16"/>
                  </a:cubicBezTo>
                  <a:cubicBezTo>
                    <a:pt x="83" y="71"/>
                    <a:pt x="83" y="71"/>
                    <a:pt x="83" y="71"/>
                  </a:cubicBezTo>
                  <a:cubicBezTo>
                    <a:pt x="90" y="83"/>
                    <a:pt x="85" y="99"/>
                    <a:pt x="73" y="106"/>
                  </a:cubicBezTo>
                  <a:cubicBezTo>
                    <a:pt x="69" y="108"/>
                    <a:pt x="65" y="109"/>
                    <a:pt x="61" y="109"/>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45" name="Freeform 9">
              <a:extLst>
                <a:ext uri="{FF2B5EF4-FFF2-40B4-BE49-F238E27FC236}">
                  <a16:creationId xmlns="" xmlns:a16="http://schemas.microsoft.com/office/drawing/2014/main" id="{ABF7F7EB-6418-4082-BD7B-F067C1297B03}"/>
                </a:ext>
              </a:extLst>
            </p:cNvPr>
            <p:cNvSpPr>
              <a:spLocks/>
            </p:cNvSpPr>
            <p:nvPr/>
          </p:nvSpPr>
          <p:spPr bwMode="auto">
            <a:xfrm>
              <a:off x="3048" y="770"/>
              <a:ext cx="268" cy="205"/>
            </a:xfrm>
            <a:custGeom>
              <a:avLst/>
              <a:gdLst>
                <a:gd name="T0" fmla="*/ 84 w 113"/>
                <a:gd name="T1" fmla="*/ 86 h 86"/>
                <a:gd name="T2" fmla="*/ 71 w 113"/>
                <a:gd name="T3" fmla="*/ 83 h 86"/>
                <a:gd name="T4" fmla="*/ 16 w 113"/>
                <a:gd name="T5" fmla="*/ 51 h 86"/>
                <a:gd name="T6" fmla="*/ 7 w 113"/>
                <a:gd name="T7" fmla="*/ 16 h 86"/>
                <a:gd name="T8" fmla="*/ 42 w 113"/>
                <a:gd name="T9" fmla="*/ 7 h 86"/>
                <a:gd name="T10" fmla="*/ 96 w 113"/>
                <a:gd name="T11" fmla="*/ 39 h 86"/>
                <a:gd name="T12" fmla="*/ 106 w 113"/>
                <a:gd name="T13" fmla="*/ 73 h 86"/>
                <a:gd name="T14" fmla="*/ 84 w 11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6">
                  <a:moveTo>
                    <a:pt x="84" y="86"/>
                  </a:moveTo>
                  <a:cubicBezTo>
                    <a:pt x="79" y="86"/>
                    <a:pt x="75" y="85"/>
                    <a:pt x="71" y="83"/>
                  </a:cubicBezTo>
                  <a:cubicBezTo>
                    <a:pt x="16" y="51"/>
                    <a:pt x="16" y="51"/>
                    <a:pt x="16" y="51"/>
                  </a:cubicBezTo>
                  <a:cubicBezTo>
                    <a:pt x="4" y="44"/>
                    <a:pt x="0" y="28"/>
                    <a:pt x="7" y="16"/>
                  </a:cubicBezTo>
                  <a:cubicBezTo>
                    <a:pt x="14" y="4"/>
                    <a:pt x="29" y="0"/>
                    <a:pt x="42" y="7"/>
                  </a:cubicBezTo>
                  <a:cubicBezTo>
                    <a:pt x="96" y="39"/>
                    <a:pt x="96" y="39"/>
                    <a:pt x="96" y="39"/>
                  </a:cubicBezTo>
                  <a:cubicBezTo>
                    <a:pt x="109" y="46"/>
                    <a:pt x="113" y="61"/>
                    <a:pt x="106" y="73"/>
                  </a:cubicBezTo>
                  <a:cubicBezTo>
                    <a:pt x="101" y="81"/>
                    <a:pt x="93" y="86"/>
                    <a:pt x="84" y="86"/>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46" name="Freeform 10">
              <a:extLst>
                <a:ext uri="{FF2B5EF4-FFF2-40B4-BE49-F238E27FC236}">
                  <a16:creationId xmlns="" xmlns:a16="http://schemas.microsoft.com/office/drawing/2014/main" id="{3A2ADF14-A33B-4636-9C09-639D1BEC85A5}"/>
                </a:ext>
              </a:extLst>
            </p:cNvPr>
            <p:cNvSpPr>
              <a:spLocks/>
            </p:cNvSpPr>
            <p:nvPr/>
          </p:nvSpPr>
          <p:spPr bwMode="auto">
            <a:xfrm>
              <a:off x="2943" y="1198"/>
              <a:ext cx="271" cy="119"/>
            </a:xfrm>
            <a:custGeom>
              <a:avLst/>
              <a:gdLst>
                <a:gd name="T0" fmla="*/ 89 w 114"/>
                <a:gd name="T1" fmla="*/ 50 h 50"/>
                <a:gd name="T2" fmla="*/ 26 w 114"/>
                <a:gd name="T3" fmla="*/ 50 h 50"/>
                <a:gd name="T4" fmla="*/ 0 w 114"/>
                <a:gd name="T5" fmla="*/ 25 h 50"/>
                <a:gd name="T6" fmla="*/ 26 w 114"/>
                <a:gd name="T7" fmla="*/ 0 h 50"/>
                <a:gd name="T8" fmla="*/ 89 w 114"/>
                <a:gd name="T9" fmla="*/ 0 h 50"/>
                <a:gd name="T10" fmla="*/ 114 w 114"/>
                <a:gd name="T11" fmla="*/ 25 h 50"/>
                <a:gd name="T12" fmla="*/ 89 w 114"/>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14" h="50">
                  <a:moveTo>
                    <a:pt x="89" y="50"/>
                  </a:moveTo>
                  <a:cubicBezTo>
                    <a:pt x="26" y="50"/>
                    <a:pt x="26" y="50"/>
                    <a:pt x="26" y="50"/>
                  </a:cubicBezTo>
                  <a:cubicBezTo>
                    <a:pt x="12" y="50"/>
                    <a:pt x="0" y="39"/>
                    <a:pt x="0" y="25"/>
                  </a:cubicBezTo>
                  <a:cubicBezTo>
                    <a:pt x="0" y="11"/>
                    <a:pt x="12" y="0"/>
                    <a:pt x="26" y="0"/>
                  </a:cubicBezTo>
                  <a:cubicBezTo>
                    <a:pt x="89" y="0"/>
                    <a:pt x="89" y="0"/>
                    <a:pt x="89" y="0"/>
                  </a:cubicBezTo>
                  <a:cubicBezTo>
                    <a:pt x="103" y="0"/>
                    <a:pt x="114" y="11"/>
                    <a:pt x="114" y="25"/>
                  </a:cubicBezTo>
                  <a:cubicBezTo>
                    <a:pt x="114" y="39"/>
                    <a:pt x="103" y="50"/>
                    <a:pt x="89" y="50"/>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47" name="Freeform 11">
              <a:extLst>
                <a:ext uri="{FF2B5EF4-FFF2-40B4-BE49-F238E27FC236}">
                  <a16:creationId xmlns="" xmlns:a16="http://schemas.microsoft.com/office/drawing/2014/main" id="{7600C606-0CED-43AB-92C8-E5586834F277}"/>
                </a:ext>
              </a:extLst>
            </p:cNvPr>
            <p:cNvSpPr>
              <a:spLocks/>
            </p:cNvSpPr>
            <p:nvPr/>
          </p:nvSpPr>
          <p:spPr bwMode="auto">
            <a:xfrm>
              <a:off x="3048" y="1533"/>
              <a:ext cx="268" cy="204"/>
            </a:xfrm>
            <a:custGeom>
              <a:avLst/>
              <a:gdLst>
                <a:gd name="T0" fmla="*/ 29 w 113"/>
                <a:gd name="T1" fmla="*/ 86 h 86"/>
                <a:gd name="T2" fmla="*/ 7 w 113"/>
                <a:gd name="T3" fmla="*/ 73 h 86"/>
                <a:gd name="T4" fmla="*/ 16 w 113"/>
                <a:gd name="T5" fmla="*/ 38 h 86"/>
                <a:gd name="T6" fmla="*/ 71 w 113"/>
                <a:gd name="T7" fmla="*/ 7 h 86"/>
                <a:gd name="T8" fmla="*/ 106 w 113"/>
                <a:gd name="T9" fmla="*/ 16 h 86"/>
                <a:gd name="T10" fmla="*/ 96 w 113"/>
                <a:gd name="T11" fmla="*/ 51 h 86"/>
                <a:gd name="T12" fmla="*/ 42 w 113"/>
                <a:gd name="T13" fmla="*/ 82 h 86"/>
                <a:gd name="T14" fmla="*/ 29 w 11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6">
                  <a:moveTo>
                    <a:pt x="29" y="86"/>
                  </a:moveTo>
                  <a:cubicBezTo>
                    <a:pt x="20" y="86"/>
                    <a:pt x="12" y="81"/>
                    <a:pt x="7" y="73"/>
                  </a:cubicBezTo>
                  <a:cubicBezTo>
                    <a:pt x="0" y="61"/>
                    <a:pt x="4" y="45"/>
                    <a:pt x="16" y="38"/>
                  </a:cubicBezTo>
                  <a:cubicBezTo>
                    <a:pt x="71" y="7"/>
                    <a:pt x="71" y="7"/>
                    <a:pt x="71" y="7"/>
                  </a:cubicBezTo>
                  <a:cubicBezTo>
                    <a:pt x="83" y="0"/>
                    <a:pt x="99" y="4"/>
                    <a:pt x="106" y="16"/>
                  </a:cubicBezTo>
                  <a:cubicBezTo>
                    <a:pt x="113" y="28"/>
                    <a:pt x="109" y="44"/>
                    <a:pt x="96" y="51"/>
                  </a:cubicBezTo>
                  <a:cubicBezTo>
                    <a:pt x="42" y="82"/>
                    <a:pt x="42" y="82"/>
                    <a:pt x="42" y="82"/>
                  </a:cubicBezTo>
                  <a:cubicBezTo>
                    <a:pt x="38" y="85"/>
                    <a:pt x="33" y="86"/>
                    <a:pt x="29" y="86"/>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48" name="Freeform 12">
              <a:extLst>
                <a:ext uri="{FF2B5EF4-FFF2-40B4-BE49-F238E27FC236}">
                  <a16:creationId xmlns="" xmlns:a16="http://schemas.microsoft.com/office/drawing/2014/main" id="{D01F0EC8-A04A-4827-ADC5-F767797D6FDA}"/>
                </a:ext>
              </a:extLst>
            </p:cNvPr>
            <p:cNvSpPr>
              <a:spLocks/>
            </p:cNvSpPr>
            <p:nvPr/>
          </p:nvSpPr>
          <p:spPr bwMode="auto">
            <a:xfrm>
              <a:off x="4366" y="1533"/>
              <a:ext cx="269" cy="204"/>
            </a:xfrm>
            <a:custGeom>
              <a:avLst/>
              <a:gdLst>
                <a:gd name="T0" fmla="*/ 84 w 113"/>
                <a:gd name="T1" fmla="*/ 86 h 86"/>
                <a:gd name="T2" fmla="*/ 72 w 113"/>
                <a:gd name="T3" fmla="*/ 82 h 86"/>
                <a:gd name="T4" fmla="*/ 17 w 113"/>
                <a:gd name="T5" fmla="*/ 51 h 86"/>
                <a:gd name="T6" fmla="*/ 7 w 113"/>
                <a:gd name="T7" fmla="*/ 16 h 86"/>
                <a:gd name="T8" fmla="*/ 42 w 113"/>
                <a:gd name="T9" fmla="*/ 7 h 86"/>
                <a:gd name="T10" fmla="*/ 97 w 113"/>
                <a:gd name="T11" fmla="*/ 38 h 86"/>
                <a:gd name="T12" fmla="*/ 106 w 113"/>
                <a:gd name="T13" fmla="*/ 73 h 86"/>
                <a:gd name="T14" fmla="*/ 84 w 11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6">
                  <a:moveTo>
                    <a:pt x="84" y="86"/>
                  </a:moveTo>
                  <a:cubicBezTo>
                    <a:pt x="80" y="86"/>
                    <a:pt x="76" y="85"/>
                    <a:pt x="72" y="82"/>
                  </a:cubicBezTo>
                  <a:cubicBezTo>
                    <a:pt x="17" y="51"/>
                    <a:pt x="17" y="51"/>
                    <a:pt x="17" y="51"/>
                  </a:cubicBezTo>
                  <a:cubicBezTo>
                    <a:pt x="5" y="44"/>
                    <a:pt x="0" y="28"/>
                    <a:pt x="7" y="16"/>
                  </a:cubicBezTo>
                  <a:cubicBezTo>
                    <a:pt x="14" y="4"/>
                    <a:pt x="30" y="0"/>
                    <a:pt x="42" y="7"/>
                  </a:cubicBezTo>
                  <a:cubicBezTo>
                    <a:pt x="97" y="38"/>
                    <a:pt x="97" y="38"/>
                    <a:pt x="97" y="38"/>
                  </a:cubicBezTo>
                  <a:cubicBezTo>
                    <a:pt x="109" y="45"/>
                    <a:pt x="113" y="61"/>
                    <a:pt x="106" y="73"/>
                  </a:cubicBezTo>
                  <a:cubicBezTo>
                    <a:pt x="102" y="81"/>
                    <a:pt x="93" y="86"/>
                    <a:pt x="84" y="86"/>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49" name="Freeform 13">
              <a:extLst>
                <a:ext uri="{FF2B5EF4-FFF2-40B4-BE49-F238E27FC236}">
                  <a16:creationId xmlns="" xmlns:a16="http://schemas.microsoft.com/office/drawing/2014/main" id="{00629627-AAF4-4B57-BE2F-A6ACCD5CDC46}"/>
                </a:ext>
              </a:extLst>
            </p:cNvPr>
            <p:cNvSpPr>
              <a:spLocks/>
            </p:cNvSpPr>
            <p:nvPr/>
          </p:nvSpPr>
          <p:spPr bwMode="auto">
            <a:xfrm>
              <a:off x="4468" y="1198"/>
              <a:ext cx="271" cy="119"/>
            </a:xfrm>
            <a:custGeom>
              <a:avLst/>
              <a:gdLst>
                <a:gd name="T0" fmla="*/ 88 w 114"/>
                <a:gd name="T1" fmla="*/ 50 h 50"/>
                <a:gd name="T2" fmla="*/ 25 w 114"/>
                <a:gd name="T3" fmla="*/ 50 h 50"/>
                <a:gd name="T4" fmla="*/ 0 w 114"/>
                <a:gd name="T5" fmla="*/ 25 h 50"/>
                <a:gd name="T6" fmla="*/ 25 w 114"/>
                <a:gd name="T7" fmla="*/ 0 h 50"/>
                <a:gd name="T8" fmla="*/ 88 w 114"/>
                <a:gd name="T9" fmla="*/ 0 h 50"/>
                <a:gd name="T10" fmla="*/ 114 w 114"/>
                <a:gd name="T11" fmla="*/ 25 h 50"/>
                <a:gd name="T12" fmla="*/ 88 w 114"/>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14" h="50">
                  <a:moveTo>
                    <a:pt x="88" y="50"/>
                  </a:moveTo>
                  <a:cubicBezTo>
                    <a:pt x="25" y="50"/>
                    <a:pt x="25" y="50"/>
                    <a:pt x="25" y="50"/>
                  </a:cubicBezTo>
                  <a:cubicBezTo>
                    <a:pt x="11" y="50"/>
                    <a:pt x="0" y="39"/>
                    <a:pt x="0" y="25"/>
                  </a:cubicBezTo>
                  <a:cubicBezTo>
                    <a:pt x="0" y="11"/>
                    <a:pt x="11" y="0"/>
                    <a:pt x="25" y="0"/>
                  </a:cubicBezTo>
                  <a:cubicBezTo>
                    <a:pt x="88" y="0"/>
                    <a:pt x="88" y="0"/>
                    <a:pt x="88" y="0"/>
                  </a:cubicBezTo>
                  <a:cubicBezTo>
                    <a:pt x="102" y="0"/>
                    <a:pt x="114" y="11"/>
                    <a:pt x="114" y="25"/>
                  </a:cubicBezTo>
                  <a:cubicBezTo>
                    <a:pt x="114" y="39"/>
                    <a:pt x="102" y="50"/>
                    <a:pt x="88" y="50"/>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50" name="Freeform 14">
              <a:extLst>
                <a:ext uri="{FF2B5EF4-FFF2-40B4-BE49-F238E27FC236}">
                  <a16:creationId xmlns="" xmlns:a16="http://schemas.microsoft.com/office/drawing/2014/main" id="{89FCDB15-4482-4428-A6CE-E12DACDCAACE}"/>
                </a:ext>
              </a:extLst>
            </p:cNvPr>
            <p:cNvSpPr>
              <a:spLocks/>
            </p:cNvSpPr>
            <p:nvPr/>
          </p:nvSpPr>
          <p:spPr bwMode="auto">
            <a:xfrm>
              <a:off x="4366" y="770"/>
              <a:ext cx="269" cy="205"/>
            </a:xfrm>
            <a:custGeom>
              <a:avLst/>
              <a:gdLst>
                <a:gd name="T0" fmla="*/ 29 w 113"/>
                <a:gd name="T1" fmla="*/ 86 h 86"/>
                <a:gd name="T2" fmla="*/ 7 w 113"/>
                <a:gd name="T3" fmla="*/ 73 h 86"/>
                <a:gd name="T4" fmla="*/ 17 w 113"/>
                <a:gd name="T5" fmla="*/ 39 h 86"/>
                <a:gd name="T6" fmla="*/ 72 w 113"/>
                <a:gd name="T7" fmla="*/ 7 h 86"/>
                <a:gd name="T8" fmla="*/ 106 w 113"/>
                <a:gd name="T9" fmla="*/ 16 h 86"/>
                <a:gd name="T10" fmla="*/ 97 w 113"/>
                <a:gd name="T11" fmla="*/ 51 h 86"/>
                <a:gd name="T12" fmla="*/ 42 w 113"/>
                <a:gd name="T13" fmla="*/ 83 h 86"/>
                <a:gd name="T14" fmla="*/ 29 w 11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86">
                  <a:moveTo>
                    <a:pt x="29" y="86"/>
                  </a:moveTo>
                  <a:cubicBezTo>
                    <a:pt x="21" y="86"/>
                    <a:pt x="12" y="81"/>
                    <a:pt x="7" y="73"/>
                  </a:cubicBezTo>
                  <a:cubicBezTo>
                    <a:pt x="0" y="61"/>
                    <a:pt x="5" y="46"/>
                    <a:pt x="17" y="39"/>
                  </a:cubicBezTo>
                  <a:cubicBezTo>
                    <a:pt x="72" y="7"/>
                    <a:pt x="72" y="7"/>
                    <a:pt x="72" y="7"/>
                  </a:cubicBezTo>
                  <a:cubicBezTo>
                    <a:pt x="84" y="0"/>
                    <a:pt x="99" y="4"/>
                    <a:pt x="106" y="16"/>
                  </a:cubicBezTo>
                  <a:cubicBezTo>
                    <a:pt x="113" y="28"/>
                    <a:pt x="109" y="44"/>
                    <a:pt x="97" y="51"/>
                  </a:cubicBezTo>
                  <a:cubicBezTo>
                    <a:pt x="42" y="83"/>
                    <a:pt x="42" y="83"/>
                    <a:pt x="42" y="83"/>
                  </a:cubicBezTo>
                  <a:cubicBezTo>
                    <a:pt x="38" y="85"/>
                    <a:pt x="34" y="86"/>
                    <a:pt x="29" y="86"/>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51" name="Freeform 15">
              <a:extLst>
                <a:ext uri="{FF2B5EF4-FFF2-40B4-BE49-F238E27FC236}">
                  <a16:creationId xmlns="" xmlns:a16="http://schemas.microsoft.com/office/drawing/2014/main" id="{7BD4B5EE-1C51-4E95-9550-FD8EA1245AC6}"/>
                </a:ext>
              </a:extLst>
            </p:cNvPr>
            <p:cNvSpPr>
              <a:spLocks/>
            </p:cNvSpPr>
            <p:nvPr/>
          </p:nvSpPr>
          <p:spPr bwMode="auto">
            <a:xfrm>
              <a:off x="4117" y="464"/>
              <a:ext cx="211" cy="259"/>
            </a:xfrm>
            <a:custGeom>
              <a:avLst/>
              <a:gdLst>
                <a:gd name="T0" fmla="*/ 29 w 89"/>
                <a:gd name="T1" fmla="*/ 109 h 109"/>
                <a:gd name="T2" fmla="*/ 16 w 89"/>
                <a:gd name="T3" fmla="*/ 106 h 109"/>
                <a:gd name="T4" fmla="*/ 7 w 89"/>
                <a:gd name="T5" fmla="*/ 71 h 109"/>
                <a:gd name="T6" fmla="*/ 38 w 89"/>
                <a:gd name="T7" fmla="*/ 16 h 109"/>
                <a:gd name="T8" fmla="*/ 73 w 89"/>
                <a:gd name="T9" fmla="*/ 7 h 109"/>
                <a:gd name="T10" fmla="*/ 82 w 89"/>
                <a:gd name="T11" fmla="*/ 42 h 109"/>
                <a:gd name="T12" fmla="*/ 51 w 89"/>
                <a:gd name="T13" fmla="*/ 96 h 109"/>
                <a:gd name="T14" fmla="*/ 29 w 89"/>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09">
                  <a:moveTo>
                    <a:pt x="29" y="109"/>
                  </a:moveTo>
                  <a:cubicBezTo>
                    <a:pt x="24" y="109"/>
                    <a:pt x="20" y="108"/>
                    <a:pt x="16" y="106"/>
                  </a:cubicBezTo>
                  <a:cubicBezTo>
                    <a:pt x="4" y="99"/>
                    <a:pt x="0" y="83"/>
                    <a:pt x="7" y="71"/>
                  </a:cubicBezTo>
                  <a:cubicBezTo>
                    <a:pt x="38" y="16"/>
                    <a:pt x="38" y="16"/>
                    <a:pt x="38" y="16"/>
                  </a:cubicBezTo>
                  <a:cubicBezTo>
                    <a:pt x="45" y="4"/>
                    <a:pt x="61" y="0"/>
                    <a:pt x="73" y="7"/>
                  </a:cubicBezTo>
                  <a:cubicBezTo>
                    <a:pt x="85" y="14"/>
                    <a:pt x="89" y="29"/>
                    <a:pt x="82" y="42"/>
                  </a:cubicBezTo>
                  <a:cubicBezTo>
                    <a:pt x="51" y="96"/>
                    <a:pt x="51" y="96"/>
                    <a:pt x="51" y="96"/>
                  </a:cubicBezTo>
                  <a:cubicBezTo>
                    <a:pt x="46" y="105"/>
                    <a:pt x="37" y="109"/>
                    <a:pt x="29" y="109"/>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52" name="Freeform 16">
              <a:extLst>
                <a:ext uri="{FF2B5EF4-FFF2-40B4-BE49-F238E27FC236}">
                  <a16:creationId xmlns="" xmlns:a16="http://schemas.microsoft.com/office/drawing/2014/main" id="{AC0217DA-0B61-4995-B3AA-01E0FB2226DE}"/>
                </a:ext>
              </a:extLst>
            </p:cNvPr>
            <p:cNvSpPr>
              <a:spLocks/>
            </p:cNvSpPr>
            <p:nvPr/>
          </p:nvSpPr>
          <p:spPr bwMode="auto">
            <a:xfrm>
              <a:off x="3613" y="1146"/>
              <a:ext cx="454" cy="757"/>
            </a:xfrm>
            <a:custGeom>
              <a:avLst/>
              <a:gdLst>
                <a:gd name="T0" fmla="*/ 96 w 191"/>
                <a:gd name="T1" fmla="*/ 319 h 319"/>
                <a:gd name="T2" fmla="*/ 71 w 191"/>
                <a:gd name="T3" fmla="*/ 294 h 319"/>
                <a:gd name="T4" fmla="*/ 70 w 191"/>
                <a:gd name="T5" fmla="*/ 137 h 319"/>
                <a:gd name="T6" fmla="*/ 11 w 191"/>
                <a:gd name="T7" fmla="*/ 63 h 319"/>
                <a:gd name="T8" fmla="*/ 6 w 191"/>
                <a:gd name="T9" fmla="*/ 22 h 319"/>
                <a:gd name="T10" fmla="*/ 41 w 191"/>
                <a:gd name="T11" fmla="*/ 0 h 319"/>
                <a:gd name="T12" fmla="*/ 150 w 191"/>
                <a:gd name="T13" fmla="*/ 0 h 319"/>
                <a:gd name="T14" fmla="*/ 185 w 191"/>
                <a:gd name="T15" fmla="*/ 22 h 319"/>
                <a:gd name="T16" fmla="*/ 180 w 191"/>
                <a:gd name="T17" fmla="*/ 63 h 319"/>
                <a:gd name="T18" fmla="*/ 145 w 191"/>
                <a:gd name="T19" fmla="*/ 67 h 319"/>
                <a:gd name="T20" fmla="*/ 135 w 191"/>
                <a:gd name="T21" fmla="*/ 51 h 319"/>
                <a:gd name="T22" fmla="*/ 66 w 191"/>
                <a:gd name="T23" fmla="*/ 51 h 319"/>
                <a:gd name="T24" fmla="*/ 115 w 191"/>
                <a:gd name="T25" fmla="*/ 113 h 319"/>
                <a:gd name="T26" fmla="*/ 121 w 191"/>
                <a:gd name="T27" fmla="*/ 128 h 319"/>
                <a:gd name="T28" fmla="*/ 121 w 191"/>
                <a:gd name="T29" fmla="*/ 294 h 319"/>
                <a:gd name="T30" fmla="*/ 96 w 191"/>
                <a:gd name="T31" fmla="*/ 319 h 319"/>
                <a:gd name="T32" fmla="*/ 96 w 191"/>
                <a:gd name="T33"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1" h="319">
                  <a:moveTo>
                    <a:pt x="96" y="319"/>
                  </a:moveTo>
                  <a:cubicBezTo>
                    <a:pt x="82" y="319"/>
                    <a:pt x="71" y="308"/>
                    <a:pt x="71" y="294"/>
                  </a:cubicBezTo>
                  <a:cubicBezTo>
                    <a:pt x="70" y="137"/>
                    <a:pt x="70" y="137"/>
                    <a:pt x="70" y="137"/>
                  </a:cubicBezTo>
                  <a:cubicBezTo>
                    <a:pt x="11" y="63"/>
                    <a:pt x="11" y="63"/>
                    <a:pt x="11" y="63"/>
                  </a:cubicBezTo>
                  <a:cubicBezTo>
                    <a:pt x="2" y="51"/>
                    <a:pt x="0" y="35"/>
                    <a:pt x="6" y="22"/>
                  </a:cubicBezTo>
                  <a:cubicBezTo>
                    <a:pt x="13" y="8"/>
                    <a:pt x="26" y="0"/>
                    <a:pt x="41" y="0"/>
                  </a:cubicBezTo>
                  <a:cubicBezTo>
                    <a:pt x="150" y="0"/>
                    <a:pt x="150" y="0"/>
                    <a:pt x="150" y="0"/>
                  </a:cubicBezTo>
                  <a:cubicBezTo>
                    <a:pt x="165" y="0"/>
                    <a:pt x="178" y="8"/>
                    <a:pt x="185" y="22"/>
                  </a:cubicBezTo>
                  <a:cubicBezTo>
                    <a:pt x="191" y="35"/>
                    <a:pt x="190" y="51"/>
                    <a:pt x="180" y="63"/>
                  </a:cubicBezTo>
                  <a:cubicBezTo>
                    <a:pt x="172" y="74"/>
                    <a:pt x="156" y="76"/>
                    <a:pt x="145" y="67"/>
                  </a:cubicBezTo>
                  <a:cubicBezTo>
                    <a:pt x="140" y="63"/>
                    <a:pt x="136" y="57"/>
                    <a:pt x="135" y="51"/>
                  </a:cubicBezTo>
                  <a:cubicBezTo>
                    <a:pt x="66" y="51"/>
                    <a:pt x="66" y="51"/>
                    <a:pt x="66" y="51"/>
                  </a:cubicBezTo>
                  <a:cubicBezTo>
                    <a:pt x="115" y="113"/>
                    <a:pt x="115" y="113"/>
                    <a:pt x="115" y="113"/>
                  </a:cubicBezTo>
                  <a:cubicBezTo>
                    <a:pt x="119" y="117"/>
                    <a:pt x="121" y="123"/>
                    <a:pt x="121" y="128"/>
                  </a:cubicBezTo>
                  <a:cubicBezTo>
                    <a:pt x="121" y="294"/>
                    <a:pt x="121" y="294"/>
                    <a:pt x="121" y="294"/>
                  </a:cubicBezTo>
                  <a:cubicBezTo>
                    <a:pt x="121" y="308"/>
                    <a:pt x="110" y="319"/>
                    <a:pt x="96" y="319"/>
                  </a:cubicBezTo>
                  <a:cubicBezTo>
                    <a:pt x="96" y="319"/>
                    <a:pt x="96" y="319"/>
                    <a:pt x="96" y="319"/>
                  </a:cubicBezTo>
                  <a:close/>
                </a:path>
              </a:pathLst>
            </a:custGeom>
            <a:solidFill>
              <a:srgbClr val="053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53" name="Freeform 17">
              <a:extLst>
                <a:ext uri="{FF2B5EF4-FFF2-40B4-BE49-F238E27FC236}">
                  <a16:creationId xmlns="" xmlns:a16="http://schemas.microsoft.com/office/drawing/2014/main" id="{1C736736-D4A6-457C-85CD-351771DF9BF4}"/>
                </a:ext>
              </a:extLst>
            </p:cNvPr>
            <p:cNvSpPr>
              <a:spLocks noEditPoints="1"/>
            </p:cNvSpPr>
            <p:nvPr/>
          </p:nvSpPr>
          <p:spPr bwMode="auto">
            <a:xfrm>
              <a:off x="3050" y="3122"/>
              <a:ext cx="1582" cy="839"/>
            </a:xfrm>
            <a:custGeom>
              <a:avLst/>
              <a:gdLst>
                <a:gd name="T0" fmla="*/ 578 w 666"/>
                <a:gd name="T1" fmla="*/ 353 h 353"/>
                <a:gd name="T2" fmla="*/ 88 w 666"/>
                <a:gd name="T3" fmla="*/ 353 h 353"/>
                <a:gd name="T4" fmla="*/ 23 w 666"/>
                <a:gd name="T5" fmla="*/ 323 h 353"/>
                <a:gd name="T6" fmla="*/ 4 w 666"/>
                <a:gd name="T7" fmla="*/ 254 h 353"/>
                <a:gd name="T8" fmla="*/ 10 w 666"/>
                <a:gd name="T9" fmla="*/ 218 h 353"/>
                <a:gd name="T10" fmla="*/ 267 w 666"/>
                <a:gd name="T11" fmla="*/ 0 h 353"/>
                <a:gd name="T12" fmla="*/ 399 w 666"/>
                <a:gd name="T13" fmla="*/ 0 h 353"/>
                <a:gd name="T14" fmla="*/ 656 w 666"/>
                <a:gd name="T15" fmla="*/ 218 h 353"/>
                <a:gd name="T16" fmla="*/ 662 w 666"/>
                <a:gd name="T17" fmla="*/ 254 h 353"/>
                <a:gd name="T18" fmla="*/ 643 w 666"/>
                <a:gd name="T19" fmla="*/ 323 h 353"/>
                <a:gd name="T20" fmla="*/ 578 w 666"/>
                <a:gd name="T21" fmla="*/ 353 h 353"/>
                <a:gd name="T22" fmla="*/ 267 w 666"/>
                <a:gd name="T23" fmla="*/ 51 h 353"/>
                <a:gd name="T24" fmla="*/ 60 w 666"/>
                <a:gd name="T25" fmla="*/ 226 h 353"/>
                <a:gd name="T26" fmla="*/ 54 w 666"/>
                <a:gd name="T27" fmla="*/ 262 h 353"/>
                <a:gd name="T28" fmla="*/ 62 w 666"/>
                <a:gd name="T29" fmla="*/ 290 h 353"/>
                <a:gd name="T30" fmla="*/ 88 w 666"/>
                <a:gd name="T31" fmla="*/ 302 h 353"/>
                <a:gd name="T32" fmla="*/ 578 w 666"/>
                <a:gd name="T33" fmla="*/ 302 h 353"/>
                <a:gd name="T34" fmla="*/ 604 w 666"/>
                <a:gd name="T35" fmla="*/ 290 h 353"/>
                <a:gd name="T36" fmla="*/ 612 w 666"/>
                <a:gd name="T37" fmla="*/ 262 h 353"/>
                <a:gd name="T38" fmla="*/ 606 w 666"/>
                <a:gd name="T39" fmla="*/ 226 h 353"/>
                <a:gd name="T40" fmla="*/ 399 w 666"/>
                <a:gd name="T41" fmla="*/ 51 h 353"/>
                <a:gd name="T42" fmla="*/ 267 w 666"/>
                <a:gd name="T43" fmla="*/ 5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6" h="353">
                  <a:moveTo>
                    <a:pt x="578" y="353"/>
                  </a:moveTo>
                  <a:cubicBezTo>
                    <a:pt x="88" y="353"/>
                    <a:pt x="88" y="353"/>
                    <a:pt x="88" y="353"/>
                  </a:cubicBezTo>
                  <a:cubicBezTo>
                    <a:pt x="63" y="353"/>
                    <a:pt x="39" y="342"/>
                    <a:pt x="23" y="323"/>
                  </a:cubicBezTo>
                  <a:cubicBezTo>
                    <a:pt x="7" y="304"/>
                    <a:pt x="0" y="279"/>
                    <a:pt x="4" y="254"/>
                  </a:cubicBezTo>
                  <a:cubicBezTo>
                    <a:pt x="10" y="218"/>
                    <a:pt x="10" y="218"/>
                    <a:pt x="10" y="218"/>
                  </a:cubicBezTo>
                  <a:cubicBezTo>
                    <a:pt x="31" y="92"/>
                    <a:pt x="139" y="0"/>
                    <a:pt x="267" y="0"/>
                  </a:cubicBezTo>
                  <a:cubicBezTo>
                    <a:pt x="399" y="0"/>
                    <a:pt x="399" y="0"/>
                    <a:pt x="399" y="0"/>
                  </a:cubicBezTo>
                  <a:cubicBezTo>
                    <a:pt x="527" y="0"/>
                    <a:pt x="635" y="92"/>
                    <a:pt x="656" y="218"/>
                  </a:cubicBezTo>
                  <a:cubicBezTo>
                    <a:pt x="662" y="254"/>
                    <a:pt x="662" y="254"/>
                    <a:pt x="662" y="254"/>
                  </a:cubicBezTo>
                  <a:cubicBezTo>
                    <a:pt x="666" y="279"/>
                    <a:pt x="659" y="304"/>
                    <a:pt x="643" y="323"/>
                  </a:cubicBezTo>
                  <a:cubicBezTo>
                    <a:pt x="627" y="342"/>
                    <a:pt x="603" y="353"/>
                    <a:pt x="578" y="353"/>
                  </a:cubicBezTo>
                  <a:close/>
                  <a:moveTo>
                    <a:pt x="267" y="51"/>
                  </a:moveTo>
                  <a:cubicBezTo>
                    <a:pt x="164" y="51"/>
                    <a:pt x="77" y="124"/>
                    <a:pt x="60" y="226"/>
                  </a:cubicBezTo>
                  <a:cubicBezTo>
                    <a:pt x="54" y="262"/>
                    <a:pt x="54" y="262"/>
                    <a:pt x="54" y="262"/>
                  </a:cubicBezTo>
                  <a:cubicBezTo>
                    <a:pt x="53" y="272"/>
                    <a:pt x="55" y="283"/>
                    <a:pt x="62" y="290"/>
                  </a:cubicBezTo>
                  <a:cubicBezTo>
                    <a:pt x="68" y="298"/>
                    <a:pt x="78" y="302"/>
                    <a:pt x="88" y="302"/>
                  </a:cubicBezTo>
                  <a:cubicBezTo>
                    <a:pt x="578" y="302"/>
                    <a:pt x="578" y="302"/>
                    <a:pt x="578" y="302"/>
                  </a:cubicBezTo>
                  <a:cubicBezTo>
                    <a:pt x="588" y="302"/>
                    <a:pt x="598" y="298"/>
                    <a:pt x="604" y="290"/>
                  </a:cubicBezTo>
                  <a:cubicBezTo>
                    <a:pt x="611" y="283"/>
                    <a:pt x="614" y="272"/>
                    <a:pt x="612" y="262"/>
                  </a:cubicBezTo>
                  <a:cubicBezTo>
                    <a:pt x="606" y="226"/>
                    <a:pt x="606" y="226"/>
                    <a:pt x="606" y="226"/>
                  </a:cubicBezTo>
                  <a:cubicBezTo>
                    <a:pt x="589" y="124"/>
                    <a:pt x="502" y="51"/>
                    <a:pt x="399" y="51"/>
                  </a:cubicBezTo>
                  <a:lnTo>
                    <a:pt x="267" y="51"/>
                  </a:lnTo>
                  <a:close/>
                </a:path>
              </a:pathLst>
            </a:custGeom>
            <a:solidFill>
              <a:srgbClr val="3D7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54" name="Freeform 18">
              <a:extLst>
                <a:ext uri="{FF2B5EF4-FFF2-40B4-BE49-F238E27FC236}">
                  <a16:creationId xmlns="" xmlns:a16="http://schemas.microsoft.com/office/drawing/2014/main" id="{E5A4FB38-F2A9-43DB-B0A8-0B366F9650C7}"/>
                </a:ext>
              </a:extLst>
            </p:cNvPr>
            <p:cNvSpPr>
              <a:spLocks noEditPoints="1"/>
            </p:cNvSpPr>
            <p:nvPr/>
          </p:nvSpPr>
          <p:spPr bwMode="auto">
            <a:xfrm>
              <a:off x="3456" y="2471"/>
              <a:ext cx="772" cy="772"/>
            </a:xfrm>
            <a:custGeom>
              <a:avLst/>
              <a:gdLst>
                <a:gd name="T0" fmla="*/ 162 w 325"/>
                <a:gd name="T1" fmla="*/ 325 h 325"/>
                <a:gd name="T2" fmla="*/ 0 w 325"/>
                <a:gd name="T3" fmla="*/ 162 h 325"/>
                <a:gd name="T4" fmla="*/ 162 w 325"/>
                <a:gd name="T5" fmla="*/ 0 h 325"/>
                <a:gd name="T6" fmla="*/ 325 w 325"/>
                <a:gd name="T7" fmla="*/ 162 h 325"/>
                <a:gd name="T8" fmla="*/ 162 w 325"/>
                <a:gd name="T9" fmla="*/ 325 h 325"/>
                <a:gd name="T10" fmla="*/ 162 w 325"/>
                <a:gd name="T11" fmla="*/ 50 h 325"/>
                <a:gd name="T12" fmla="*/ 50 w 325"/>
                <a:gd name="T13" fmla="*/ 162 h 325"/>
                <a:gd name="T14" fmla="*/ 162 w 325"/>
                <a:gd name="T15" fmla="*/ 274 h 325"/>
                <a:gd name="T16" fmla="*/ 274 w 325"/>
                <a:gd name="T17" fmla="*/ 162 h 325"/>
                <a:gd name="T18" fmla="*/ 162 w 325"/>
                <a:gd name="T19" fmla="*/ 5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5">
                  <a:moveTo>
                    <a:pt x="162" y="325"/>
                  </a:moveTo>
                  <a:cubicBezTo>
                    <a:pt x="72" y="325"/>
                    <a:pt x="0" y="252"/>
                    <a:pt x="0" y="162"/>
                  </a:cubicBezTo>
                  <a:cubicBezTo>
                    <a:pt x="0" y="73"/>
                    <a:pt x="72" y="0"/>
                    <a:pt x="162" y="0"/>
                  </a:cubicBezTo>
                  <a:cubicBezTo>
                    <a:pt x="252" y="0"/>
                    <a:pt x="325" y="73"/>
                    <a:pt x="325" y="162"/>
                  </a:cubicBezTo>
                  <a:cubicBezTo>
                    <a:pt x="325" y="252"/>
                    <a:pt x="252" y="325"/>
                    <a:pt x="162" y="325"/>
                  </a:cubicBezTo>
                  <a:close/>
                  <a:moveTo>
                    <a:pt x="162" y="50"/>
                  </a:moveTo>
                  <a:cubicBezTo>
                    <a:pt x="100" y="50"/>
                    <a:pt x="50" y="101"/>
                    <a:pt x="50" y="162"/>
                  </a:cubicBezTo>
                  <a:cubicBezTo>
                    <a:pt x="50" y="224"/>
                    <a:pt x="100" y="274"/>
                    <a:pt x="162" y="274"/>
                  </a:cubicBezTo>
                  <a:cubicBezTo>
                    <a:pt x="224" y="274"/>
                    <a:pt x="274" y="224"/>
                    <a:pt x="274" y="162"/>
                  </a:cubicBezTo>
                  <a:cubicBezTo>
                    <a:pt x="274" y="101"/>
                    <a:pt x="224" y="50"/>
                    <a:pt x="162" y="50"/>
                  </a:cubicBezTo>
                  <a:close/>
                </a:path>
              </a:pathLst>
            </a:custGeom>
            <a:solidFill>
              <a:srgbClr val="3D7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55" name="Freeform 19">
              <a:extLst>
                <a:ext uri="{FF2B5EF4-FFF2-40B4-BE49-F238E27FC236}">
                  <a16:creationId xmlns="" xmlns:a16="http://schemas.microsoft.com/office/drawing/2014/main" id="{73250148-306C-4490-A5D0-A1A6BE885A6B}"/>
                </a:ext>
              </a:extLst>
            </p:cNvPr>
            <p:cNvSpPr>
              <a:spLocks/>
            </p:cNvSpPr>
            <p:nvPr/>
          </p:nvSpPr>
          <p:spPr bwMode="auto">
            <a:xfrm>
              <a:off x="2055" y="2946"/>
              <a:ext cx="1257" cy="839"/>
            </a:xfrm>
            <a:custGeom>
              <a:avLst/>
              <a:gdLst>
                <a:gd name="T0" fmla="*/ 350 w 529"/>
                <a:gd name="T1" fmla="*/ 353 h 353"/>
                <a:gd name="T2" fmla="*/ 88 w 529"/>
                <a:gd name="T3" fmla="*/ 353 h 353"/>
                <a:gd name="T4" fmla="*/ 23 w 529"/>
                <a:gd name="T5" fmla="*/ 323 h 353"/>
                <a:gd name="T6" fmla="*/ 4 w 529"/>
                <a:gd name="T7" fmla="*/ 254 h 353"/>
                <a:gd name="T8" fmla="*/ 11 w 529"/>
                <a:gd name="T9" fmla="*/ 218 h 353"/>
                <a:gd name="T10" fmla="*/ 267 w 529"/>
                <a:gd name="T11" fmla="*/ 0 h 353"/>
                <a:gd name="T12" fmla="*/ 399 w 529"/>
                <a:gd name="T13" fmla="*/ 0 h 353"/>
                <a:gd name="T14" fmla="*/ 511 w 529"/>
                <a:gd name="T15" fmla="*/ 25 h 353"/>
                <a:gd name="T16" fmla="*/ 523 w 529"/>
                <a:gd name="T17" fmla="*/ 59 h 353"/>
                <a:gd name="T18" fmla="*/ 489 w 529"/>
                <a:gd name="T19" fmla="*/ 71 h 353"/>
                <a:gd name="T20" fmla="*/ 399 w 529"/>
                <a:gd name="T21" fmla="*/ 51 h 353"/>
                <a:gd name="T22" fmla="*/ 267 w 529"/>
                <a:gd name="T23" fmla="*/ 51 h 353"/>
                <a:gd name="T24" fmla="*/ 61 w 529"/>
                <a:gd name="T25" fmla="*/ 226 h 353"/>
                <a:gd name="T26" fmla="*/ 55 w 529"/>
                <a:gd name="T27" fmla="*/ 263 h 353"/>
                <a:gd name="T28" fmla="*/ 62 w 529"/>
                <a:gd name="T29" fmla="*/ 290 h 353"/>
                <a:gd name="T30" fmla="*/ 88 w 529"/>
                <a:gd name="T31" fmla="*/ 303 h 353"/>
                <a:gd name="T32" fmla="*/ 350 w 529"/>
                <a:gd name="T33" fmla="*/ 303 h 353"/>
                <a:gd name="T34" fmla="*/ 375 w 529"/>
                <a:gd name="T35" fmla="*/ 328 h 353"/>
                <a:gd name="T36" fmla="*/ 350 w 52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9" h="353">
                  <a:moveTo>
                    <a:pt x="350" y="353"/>
                  </a:moveTo>
                  <a:cubicBezTo>
                    <a:pt x="88" y="353"/>
                    <a:pt x="88" y="353"/>
                    <a:pt x="88" y="353"/>
                  </a:cubicBezTo>
                  <a:cubicBezTo>
                    <a:pt x="63" y="353"/>
                    <a:pt x="40" y="342"/>
                    <a:pt x="23" y="323"/>
                  </a:cubicBezTo>
                  <a:cubicBezTo>
                    <a:pt x="7" y="304"/>
                    <a:pt x="0" y="279"/>
                    <a:pt x="4" y="254"/>
                  </a:cubicBezTo>
                  <a:cubicBezTo>
                    <a:pt x="11" y="218"/>
                    <a:pt x="11" y="218"/>
                    <a:pt x="11" y="218"/>
                  </a:cubicBezTo>
                  <a:cubicBezTo>
                    <a:pt x="32" y="92"/>
                    <a:pt x="139" y="0"/>
                    <a:pt x="267" y="0"/>
                  </a:cubicBezTo>
                  <a:cubicBezTo>
                    <a:pt x="399" y="0"/>
                    <a:pt x="399" y="0"/>
                    <a:pt x="399" y="0"/>
                  </a:cubicBezTo>
                  <a:cubicBezTo>
                    <a:pt x="438" y="0"/>
                    <a:pt x="476" y="9"/>
                    <a:pt x="511" y="25"/>
                  </a:cubicBezTo>
                  <a:cubicBezTo>
                    <a:pt x="523" y="31"/>
                    <a:pt x="529" y="46"/>
                    <a:pt x="523" y="59"/>
                  </a:cubicBezTo>
                  <a:cubicBezTo>
                    <a:pt x="517" y="72"/>
                    <a:pt x="502" y="77"/>
                    <a:pt x="489" y="71"/>
                  </a:cubicBezTo>
                  <a:cubicBezTo>
                    <a:pt x="461" y="58"/>
                    <a:pt x="431" y="51"/>
                    <a:pt x="399" y="51"/>
                  </a:cubicBezTo>
                  <a:cubicBezTo>
                    <a:pt x="267" y="51"/>
                    <a:pt x="267" y="51"/>
                    <a:pt x="267" y="51"/>
                  </a:cubicBezTo>
                  <a:cubicBezTo>
                    <a:pt x="164" y="51"/>
                    <a:pt x="77" y="125"/>
                    <a:pt x="61" y="226"/>
                  </a:cubicBezTo>
                  <a:cubicBezTo>
                    <a:pt x="55" y="263"/>
                    <a:pt x="55" y="263"/>
                    <a:pt x="55" y="263"/>
                  </a:cubicBezTo>
                  <a:cubicBezTo>
                    <a:pt x="53" y="273"/>
                    <a:pt x="56" y="283"/>
                    <a:pt x="62" y="290"/>
                  </a:cubicBezTo>
                  <a:cubicBezTo>
                    <a:pt x="69" y="298"/>
                    <a:pt x="78" y="303"/>
                    <a:pt x="88" y="303"/>
                  </a:cubicBezTo>
                  <a:cubicBezTo>
                    <a:pt x="350" y="303"/>
                    <a:pt x="350" y="303"/>
                    <a:pt x="350" y="303"/>
                  </a:cubicBezTo>
                  <a:cubicBezTo>
                    <a:pt x="364" y="303"/>
                    <a:pt x="375" y="314"/>
                    <a:pt x="375" y="328"/>
                  </a:cubicBezTo>
                  <a:cubicBezTo>
                    <a:pt x="375" y="342"/>
                    <a:pt x="364" y="353"/>
                    <a:pt x="350" y="353"/>
                  </a:cubicBezTo>
                  <a:close/>
                </a:path>
              </a:pathLst>
            </a:custGeom>
            <a:solidFill>
              <a:srgbClr val="3D7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56" name="Freeform 20">
              <a:extLst>
                <a:ext uri="{FF2B5EF4-FFF2-40B4-BE49-F238E27FC236}">
                  <a16:creationId xmlns="" xmlns:a16="http://schemas.microsoft.com/office/drawing/2014/main" id="{7C956185-BAD1-4D0F-A675-9D70E73F5895}"/>
                </a:ext>
              </a:extLst>
            </p:cNvPr>
            <p:cNvSpPr>
              <a:spLocks noEditPoints="1"/>
            </p:cNvSpPr>
            <p:nvPr/>
          </p:nvSpPr>
          <p:spPr bwMode="auto">
            <a:xfrm>
              <a:off x="2461" y="2295"/>
              <a:ext cx="772" cy="772"/>
            </a:xfrm>
            <a:custGeom>
              <a:avLst/>
              <a:gdLst>
                <a:gd name="T0" fmla="*/ 162 w 325"/>
                <a:gd name="T1" fmla="*/ 325 h 325"/>
                <a:gd name="T2" fmla="*/ 0 w 325"/>
                <a:gd name="T3" fmla="*/ 162 h 325"/>
                <a:gd name="T4" fmla="*/ 162 w 325"/>
                <a:gd name="T5" fmla="*/ 0 h 325"/>
                <a:gd name="T6" fmla="*/ 325 w 325"/>
                <a:gd name="T7" fmla="*/ 162 h 325"/>
                <a:gd name="T8" fmla="*/ 162 w 325"/>
                <a:gd name="T9" fmla="*/ 325 h 325"/>
                <a:gd name="T10" fmla="*/ 162 w 325"/>
                <a:gd name="T11" fmla="*/ 51 h 325"/>
                <a:gd name="T12" fmla="*/ 51 w 325"/>
                <a:gd name="T13" fmla="*/ 162 h 325"/>
                <a:gd name="T14" fmla="*/ 162 w 325"/>
                <a:gd name="T15" fmla="*/ 274 h 325"/>
                <a:gd name="T16" fmla="*/ 274 w 325"/>
                <a:gd name="T17" fmla="*/ 162 h 325"/>
                <a:gd name="T18" fmla="*/ 162 w 325"/>
                <a:gd name="T19" fmla="*/ 5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5">
                  <a:moveTo>
                    <a:pt x="162" y="325"/>
                  </a:moveTo>
                  <a:cubicBezTo>
                    <a:pt x="73" y="325"/>
                    <a:pt x="0" y="252"/>
                    <a:pt x="0" y="162"/>
                  </a:cubicBezTo>
                  <a:cubicBezTo>
                    <a:pt x="0" y="73"/>
                    <a:pt x="73" y="0"/>
                    <a:pt x="162" y="0"/>
                  </a:cubicBezTo>
                  <a:cubicBezTo>
                    <a:pt x="252" y="0"/>
                    <a:pt x="325" y="73"/>
                    <a:pt x="325" y="162"/>
                  </a:cubicBezTo>
                  <a:cubicBezTo>
                    <a:pt x="325" y="252"/>
                    <a:pt x="252" y="325"/>
                    <a:pt x="162" y="325"/>
                  </a:cubicBezTo>
                  <a:close/>
                  <a:moveTo>
                    <a:pt x="162" y="51"/>
                  </a:moveTo>
                  <a:cubicBezTo>
                    <a:pt x="101" y="51"/>
                    <a:pt x="51" y="101"/>
                    <a:pt x="51" y="162"/>
                  </a:cubicBezTo>
                  <a:cubicBezTo>
                    <a:pt x="51" y="224"/>
                    <a:pt x="101" y="274"/>
                    <a:pt x="162" y="274"/>
                  </a:cubicBezTo>
                  <a:cubicBezTo>
                    <a:pt x="224" y="274"/>
                    <a:pt x="274" y="224"/>
                    <a:pt x="274" y="162"/>
                  </a:cubicBezTo>
                  <a:cubicBezTo>
                    <a:pt x="274" y="101"/>
                    <a:pt x="224" y="51"/>
                    <a:pt x="162" y="51"/>
                  </a:cubicBezTo>
                  <a:close/>
                </a:path>
              </a:pathLst>
            </a:custGeom>
            <a:solidFill>
              <a:srgbClr val="3D7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57" name="Freeform 21">
              <a:extLst>
                <a:ext uri="{FF2B5EF4-FFF2-40B4-BE49-F238E27FC236}">
                  <a16:creationId xmlns="" xmlns:a16="http://schemas.microsoft.com/office/drawing/2014/main" id="{A6AF4DF2-BD43-42C5-AEDE-D91EEF70E1EB}"/>
                </a:ext>
              </a:extLst>
            </p:cNvPr>
            <p:cNvSpPr>
              <a:spLocks/>
            </p:cNvSpPr>
            <p:nvPr/>
          </p:nvSpPr>
          <p:spPr bwMode="auto">
            <a:xfrm>
              <a:off x="4371" y="2946"/>
              <a:ext cx="1257" cy="839"/>
            </a:xfrm>
            <a:custGeom>
              <a:avLst/>
              <a:gdLst>
                <a:gd name="T0" fmla="*/ 441 w 529"/>
                <a:gd name="T1" fmla="*/ 353 h 353"/>
                <a:gd name="T2" fmla="*/ 179 w 529"/>
                <a:gd name="T3" fmla="*/ 353 h 353"/>
                <a:gd name="T4" fmla="*/ 154 w 529"/>
                <a:gd name="T5" fmla="*/ 328 h 353"/>
                <a:gd name="T6" fmla="*/ 179 w 529"/>
                <a:gd name="T7" fmla="*/ 303 h 353"/>
                <a:gd name="T8" fmla="*/ 441 w 529"/>
                <a:gd name="T9" fmla="*/ 303 h 353"/>
                <a:gd name="T10" fmla="*/ 467 w 529"/>
                <a:gd name="T11" fmla="*/ 290 h 353"/>
                <a:gd name="T12" fmla="*/ 475 w 529"/>
                <a:gd name="T13" fmla="*/ 263 h 353"/>
                <a:gd name="T14" fmla="*/ 469 w 529"/>
                <a:gd name="T15" fmla="*/ 226 h 353"/>
                <a:gd name="T16" fmla="*/ 262 w 529"/>
                <a:gd name="T17" fmla="*/ 51 h 353"/>
                <a:gd name="T18" fmla="*/ 130 w 529"/>
                <a:gd name="T19" fmla="*/ 51 h 353"/>
                <a:gd name="T20" fmla="*/ 40 w 529"/>
                <a:gd name="T21" fmla="*/ 71 h 353"/>
                <a:gd name="T22" fmla="*/ 6 w 529"/>
                <a:gd name="T23" fmla="*/ 59 h 353"/>
                <a:gd name="T24" fmla="*/ 18 w 529"/>
                <a:gd name="T25" fmla="*/ 25 h 353"/>
                <a:gd name="T26" fmla="*/ 130 w 529"/>
                <a:gd name="T27" fmla="*/ 0 h 353"/>
                <a:gd name="T28" fmla="*/ 262 w 529"/>
                <a:gd name="T29" fmla="*/ 0 h 353"/>
                <a:gd name="T30" fmla="*/ 519 w 529"/>
                <a:gd name="T31" fmla="*/ 218 h 353"/>
                <a:gd name="T32" fmla="*/ 525 w 529"/>
                <a:gd name="T33" fmla="*/ 254 h 353"/>
                <a:gd name="T34" fmla="*/ 506 w 529"/>
                <a:gd name="T35" fmla="*/ 323 h 353"/>
                <a:gd name="T36" fmla="*/ 441 w 52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9" h="353">
                  <a:moveTo>
                    <a:pt x="441" y="353"/>
                  </a:moveTo>
                  <a:cubicBezTo>
                    <a:pt x="179" y="353"/>
                    <a:pt x="179" y="353"/>
                    <a:pt x="179" y="353"/>
                  </a:cubicBezTo>
                  <a:cubicBezTo>
                    <a:pt x="165" y="353"/>
                    <a:pt x="154" y="342"/>
                    <a:pt x="154" y="328"/>
                  </a:cubicBezTo>
                  <a:cubicBezTo>
                    <a:pt x="154" y="314"/>
                    <a:pt x="165" y="303"/>
                    <a:pt x="179" y="303"/>
                  </a:cubicBezTo>
                  <a:cubicBezTo>
                    <a:pt x="441" y="303"/>
                    <a:pt x="441" y="303"/>
                    <a:pt x="441" y="303"/>
                  </a:cubicBezTo>
                  <a:cubicBezTo>
                    <a:pt x="451" y="303"/>
                    <a:pt x="460" y="298"/>
                    <a:pt x="467" y="290"/>
                  </a:cubicBezTo>
                  <a:cubicBezTo>
                    <a:pt x="474" y="283"/>
                    <a:pt x="476" y="273"/>
                    <a:pt x="475" y="263"/>
                  </a:cubicBezTo>
                  <a:cubicBezTo>
                    <a:pt x="469" y="226"/>
                    <a:pt x="469" y="226"/>
                    <a:pt x="469" y="226"/>
                  </a:cubicBezTo>
                  <a:cubicBezTo>
                    <a:pt x="452" y="125"/>
                    <a:pt x="365" y="51"/>
                    <a:pt x="262" y="51"/>
                  </a:cubicBezTo>
                  <a:cubicBezTo>
                    <a:pt x="130" y="51"/>
                    <a:pt x="130" y="51"/>
                    <a:pt x="130" y="51"/>
                  </a:cubicBezTo>
                  <a:cubicBezTo>
                    <a:pt x="99" y="51"/>
                    <a:pt x="68" y="58"/>
                    <a:pt x="40" y="71"/>
                  </a:cubicBezTo>
                  <a:cubicBezTo>
                    <a:pt x="28" y="77"/>
                    <a:pt x="12" y="72"/>
                    <a:pt x="6" y="59"/>
                  </a:cubicBezTo>
                  <a:cubicBezTo>
                    <a:pt x="0" y="46"/>
                    <a:pt x="6" y="31"/>
                    <a:pt x="18" y="25"/>
                  </a:cubicBezTo>
                  <a:cubicBezTo>
                    <a:pt x="53" y="9"/>
                    <a:pt x="91" y="0"/>
                    <a:pt x="130" y="0"/>
                  </a:cubicBezTo>
                  <a:cubicBezTo>
                    <a:pt x="262" y="0"/>
                    <a:pt x="262" y="0"/>
                    <a:pt x="262" y="0"/>
                  </a:cubicBezTo>
                  <a:cubicBezTo>
                    <a:pt x="390" y="0"/>
                    <a:pt x="498" y="92"/>
                    <a:pt x="519" y="218"/>
                  </a:cubicBezTo>
                  <a:cubicBezTo>
                    <a:pt x="525" y="254"/>
                    <a:pt x="525" y="254"/>
                    <a:pt x="525" y="254"/>
                  </a:cubicBezTo>
                  <a:cubicBezTo>
                    <a:pt x="529" y="279"/>
                    <a:pt x="522" y="304"/>
                    <a:pt x="506" y="323"/>
                  </a:cubicBezTo>
                  <a:cubicBezTo>
                    <a:pt x="490" y="342"/>
                    <a:pt x="466" y="353"/>
                    <a:pt x="441" y="353"/>
                  </a:cubicBezTo>
                  <a:close/>
                </a:path>
              </a:pathLst>
            </a:custGeom>
            <a:solidFill>
              <a:srgbClr val="3D7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58" name="Freeform 22">
              <a:extLst>
                <a:ext uri="{FF2B5EF4-FFF2-40B4-BE49-F238E27FC236}">
                  <a16:creationId xmlns="" xmlns:a16="http://schemas.microsoft.com/office/drawing/2014/main" id="{F4D5BB49-63CD-4285-BD99-E0AB5BE9B184}"/>
                </a:ext>
              </a:extLst>
            </p:cNvPr>
            <p:cNvSpPr>
              <a:spLocks noEditPoints="1"/>
            </p:cNvSpPr>
            <p:nvPr/>
          </p:nvSpPr>
          <p:spPr bwMode="auto">
            <a:xfrm>
              <a:off x="4449" y="2295"/>
              <a:ext cx="772" cy="772"/>
            </a:xfrm>
            <a:custGeom>
              <a:avLst/>
              <a:gdLst>
                <a:gd name="T0" fmla="*/ 163 w 325"/>
                <a:gd name="T1" fmla="*/ 325 h 325"/>
                <a:gd name="T2" fmla="*/ 0 w 325"/>
                <a:gd name="T3" fmla="*/ 162 h 325"/>
                <a:gd name="T4" fmla="*/ 163 w 325"/>
                <a:gd name="T5" fmla="*/ 0 h 325"/>
                <a:gd name="T6" fmla="*/ 325 w 325"/>
                <a:gd name="T7" fmla="*/ 162 h 325"/>
                <a:gd name="T8" fmla="*/ 163 w 325"/>
                <a:gd name="T9" fmla="*/ 325 h 325"/>
                <a:gd name="T10" fmla="*/ 163 w 325"/>
                <a:gd name="T11" fmla="*/ 51 h 325"/>
                <a:gd name="T12" fmla="*/ 51 w 325"/>
                <a:gd name="T13" fmla="*/ 162 h 325"/>
                <a:gd name="T14" fmla="*/ 163 w 325"/>
                <a:gd name="T15" fmla="*/ 274 h 325"/>
                <a:gd name="T16" fmla="*/ 275 w 325"/>
                <a:gd name="T17" fmla="*/ 162 h 325"/>
                <a:gd name="T18" fmla="*/ 163 w 325"/>
                <a:gd name="T19" fmla="*/ 5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5">
                  <a:moveTo>
                    <a:pt x="163" y="325"/>
                  </a:moveTo>
                  <a:cubicBezTo>
                    <a:pt x="73" y="325"/>
                    <a:pt x="0" y="252"/>
                    <a:pt x="0" y="162"/>
                  </a:cubicBezTo>
                  <a:cubicBezTo>
                    <a:pt x="0" y="73"/>
                    <a:pt x="73" y="0"/>
                    <a:pt x="163" y="0"/>
                  </a:cubicBezTo>
                  <a:cubicBezTo>
                    <a:pt x="252" y="0"/>
                    <a:pt x="325" y="73"/>
                    <a:pt x="325" y="162"/>
                  </a:cubicBezTo>
                  <a:cubicBezTo>
                    <a:pt x="325" y="252"/>
                    <a:pt x="252" y="325"/>
                    <a:pt x="163" y="325"/>
                  </a:cubicBezTo>
                  <a:close/>
                  <a:moveTo>
                    <a:pt x="163" y="51"/>
                  </a:moveTo>
                  <a:cubicBezTo>
                    <a:pt x="101" y="51"/>
                    <a:pt x="51" y="101"/>
                    <a:pt x="51" y="162"/>
                  </a:cubicBezTo>
                  <a:cubicBezTo>
                    <a:pt x="51" y="224"/>
                    <a:pt x="101" y="274"/>
                    <a:pt x="163" y="274"/>
                  </a:cubicBezTo>
                  <a:cubicBezTo>
                    <a:pt x="224" y="274"/>
                    <a:pt x="275" y="224"/>
                    <a:pt x="275" y="162"/>
                  </a:cubicBezTo>
                  <a:cubicBezTo>
                    <a:pt x="275" y="101"/>
                    <a:pt x="224" y="51"/>
                    <a:pt x="163" y="51"/>
                  </a:cubicBezTo>
                  <a:close/>
                </a:path>
              </a:pathLst>
            </a:custGeom>
            <a:solidFill>
              <a:srgbClr val="3D7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grpSp>
      <p:sp>
        <p:nvSpPr>
          <p:cNvPr id="9" name="직사각형 8">
            <a:extLst>
              <a:ext uri="{FF2B5EF4-FFF2-40B4-BE49-F238E27FC236}">
                <a16:creationId xmlns="" xmlns:a16="http://schemas.microsoft.com/office/drawing/2014/main" id="{6E2BCFE5-5E83-4100-9360-CDD9D5C9F3C9}"/>
              </a:ext>
            </a:extLst>
          </p:cNvPr>
          <p:cNvSpPr/>
          <p:nvPr/>
        </p:nvSpPr>
        <p:spPr>
          <a:xfrm>
            <a:off x="1303021" y="3665220"/>
            <a:ext cx="2270760" cy="4986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anose="02020603050405020304" pitchFamily="18" charset="0"/>
              <a:cs typeface="Times New Roman" panose="02020603050405020304" pitchFamily="18" charset="0"/>
            </a:endParaRPr>
          </a:p>
        </p:txBody>
      </p:sp>
      <p:sp>
        <p:nvSpPr>
          <p:cNvPr id="59" name="직사각형 58">
            <a:extLst>
              <a:ext uri="{FF2B5EF4-FFF2-40B4-BE49-F238E27FC236}">
                <a16:creationId xmlns="" xmlns:a16="http://schemas.microsoft.com/office/drawing/2014/main" id="{E7D16D8B-FD5C-4FDA-9EA3-C566A784280C}"/>
              </a:ext>
            </a:extLst>
          </p:cNvPr>
          <p:cNvSpPr/>
          <p:nvPr/>
        </p:nvSpPr>
        <p:spPr>
          <a:xfrm>
            <a:off x="5831094" y="3197654"/>
            <a:ext cx="2270760" cy="4986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anose="02020603050405020304" pitchFamily="18" charset="0"/>
              <a:cs typeface="Times New Roman" panose="02020603050405020304" pitchFamily="18" charset="0"/>
            </a:endParaRPr>
          </a:p>
        </p:txBody>
      </p:sp>
      <p:sp>
        <p:nvSpPr>
          <p:cNvPr id="60" name="직사각형 59">
            <a:extLst>
              <a:ext uri="{FF2B5EF4-FFF2-40B4-BE49-F238E27FC236}">
                <a16:creationId xmlns="" xmlns:a16="http://schemas.microsoft.com/office/drawing/2014/main" id="{4ED0E213-9B11-4273-A79D-C4055752F18A}"/>
              </a:ext>
            </a:extLst>
          </p:cNvPr>
          <p:cNvSpPr/>
          <p:nvPr/>
        </p:nvSpPr>
        <p:spPr>
          <a:xfrm>
            <a:off x="5831094" y="3444240"/>
            <a:ext cx="2270760" cy="4986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anose="02020603050405020304" pitchFamily="18" charset="0"/>
              <a:cs typeface="Times New Roman" panose="02020603050405020304" pitchFamily="18" charset="0"/>
            </a:endParaRPr>
          </a:p>
        </p:txBody>
      </p:sp>
      <p:sp>
        <p:nvSpPr>
          <p:cNvPr id="62" name="직사각형 61">
            <a:extLst>
              <a:ext uri="{FF2B5EF4-FFF2-40B4-BE49-F238E27FC236}">
                <a16:creationId xmlns="" xmlns:a16="http://schemas.microsoft.com/office/drawing/2014/main" id="{C28AE685-CD7F-405A-9474-07F133D3CE25}"/>
              </a:ext>
            </a:extLst>
          </p:cNvPr>
          <p:cNvSpPr/>
          <p:nvPr/>
        </p:nvSpPr>
        <p:spPr>
          <a:xfrm>
            <a:off x="5831094" y="3664056"/>
            <a:ext cx="2270760" cy="4986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anose="02020603050405020304" pitchFamily="18" charset="0"/>
              <a:cs typeface="Times New Roman" panose="02020603050405020304" pitchFamily="18" charset="0"/>
            </a:endParaRPr>
          </a:p>
        </p:txBody>
      </p:sp>
      <p:sp>
        <p:nvSpPr>
          <p:cNvPr id="63" name="직사각형 62">
            <a:extLst>
              <a:ext uri="{FF2B5EF4-FFF2-40B4-BE49-F238E27FC236}">
                <a16:creationId xmlns="" xmlns:a16="http://schemas.microsoft.com/office/drawing/2014/main" id="{AA1A6698-1C2B-4073-8757-0AFADB0E7C44}"/>
              </a:ext>
            </a:extLst>
          </p:cNvPr>
          <p:cNvSpPr/>
          <p:nvPr/>
        </p:nvSpPr>
        <p:spPr>
          <a:xfrm>
            <a:off x="3571151" y="3659736"/>
            <a:ext cx="2270760" cy="4986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anose="02020603050405020304" pitchFamily="18" charset="0"/>
              <a:cs typeface="Times New Roman" panose="02020603050405020304" pitchFamily="18" charset="0"/>
            </a:endParaRPr>
          </a:p>
        </p:txBody>
      </p:sp>
      <p:sp>
        <p:nvSpPr>
          <p:cNvPr id="64" name="직사각형 63">
            <a:extLst>
              <a:ext uri="{FF2B5EF4-FFF2-40B4-BE49-F238E27FC236}">
                <a16:creationId xmlns="" xmlns:a16="http://schemas.microsoft.com/office/drawing/2014/main" id="{B9FBB028-EF68-449C-9D13-23962A759FBF}"/>
              </a:ext>
            </a:extLst>
          </p:cNvPr>
          <p:cNvSpPr/>
          <p:nvPr/>
        </p:nvSpPr>
        <p:spPr>
          <a:xfrm>
            <a:off x="3571152" y="3407394"/>
            <a:ext cx="2270760" cy="4986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anose="02020603050405020304" pitchFamily="18" charset="0"/>
              <a:cs typeface="Times New Roman" panose="02020603050405020304" pitchFamily="18" charset="0"/>
            </a:endParaRPr>
          </a:p>
        </p:txBody>
      </p:sp>
      <p:sp>
        <p:nvSpPr>
          <p:cNvPr id="65" name="화살표: 아래쪽 64">
            <a:extLst>
              <a:ext uri="{FF2B5EF4-FFF2-40B4-BE49-F238E27FC236}">
                <a16:creationId xmlns="" xmlns:a16="http://schemas.microsoft.com/office/drawing/2014/main" id="{2293D295-F0F9-428E-A0D4-412ED1D03609}"/>
              </a:ext>
            </a:extLst>
          </p:cNvPr>
          <p:cNvSpPr/>
          <p:nvPr/>
        </p:nvSpPr>
        <p:spPr>
          <a:xfrm rot="16200000">
            <a:off x="4468928" y="754138"/>
            <a:ext cx="480467" cy="6812280"/>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anose="02020603050405020304" pitchFamily="18" charset="0"/>
              <a:cs typeface="Times New Roman" panose="02020603050405020304" pitchFamily="18" charset="0"/>
            </a:endParaRPr>
          </a:p>
        </p:txBody>
      </p:sp>
      <p:sp>
        <p:nvSpPr>
          <p:cNvPr id="7" name="슬라이드 번호 개체 틀 6"/>
          <p:cNvSpPr>
            <a:spLocks noGrp="1"/>
          </p:cNvSpPr>
          <p:nvPr>
            <p:ph type="sldNum" sz="quarter" idx="12"/>
          </p:nvPr>
        </p:nvSpPr>
        <p:spPr/>
        <p:txBody>
          <a:bodyPr/>
          <a:lstStyle/>
          <a:p>
            <a:pPr algn="r" rtl="0"/>
            <a:fld id="{CBDABAFB-C3AC-492A-B8FB-DC38191634D8}" type="slidenum">
              <a:rPr>
                <a:latin typeface="Times New Roman" panose="02020603050405020304" pitchFamily="18" charset="0"/>
                <a:cs typeface="Times New Roman" panose="02020603050405020304" pitchFamily="18" charset="0"/>
              </a:rPr>
              <a:t>25</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403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3F9E0D37-01AF-44EF-A19A-D65125981DDB}"/>
              </a:ext>
            </a:extLst>
          </p:cNvPr>
          <p:cNvSpPr>
            <a:spLocks noGrp="1"/>
          </p:cNvSpPr>
          <p:nvPr>
            <p:ph type="title"/>
          </p:nvPr>
        </p:nvSpPr>
        <p:spPr/>
        <p:txBody>
          <a:bodyPr/>
          <a:lstStyle/>
          <a:p>
            <a:pPr latinLnBrk="0"/>
            <a:r>
              <a:rPr lang="en-US" b="0" i="0" u="none" baseline="0" dirty="0">
                <a:latin typeface="Times New Roman" panose="02020603050405020304" pitchFamily="18" charset="0"/>
                <a:cs typeface="Times New Roman" panose="02020603050405020304" pitchFamily="18" charset="0"/>
              </a:rPr>
              <a:t>5. </a:t>
            </a:r>
            <a:r>
              <a:rPr lang="en-US" altLang="ko-KR" dirty="0">
                <a:latin typeface="Times New Roman" panose="02020603050405020304" pitchFamily="18" charset="0"/>
                <a:cs typeface="Times New Roman" panose="02020603050405020304" pitchFamily="18" charset="0"/>
              </a:rPr>
              <a:t>Improvement of Service and Future Plans</a:t>
            </a:r>
            <a:endParaRPr lang="en-US" b="0" i="0" u="none" baseline="0" dirty="0">
              <a:latin typeface="Times New Roman" panose="02020603050405020304" pitchFamily="18" charset="0"/>
              <a:cs typeface="Times New Roman" panose="02020603050405020304" pitchFamily="18" charset="0"/>
            </a:endParaRPr>
          </a:p>
        </p:txBody>
      </p:sp>
      <p:sp>
        <p:nvSpPr>
          <p:cNvPr id="3" name="내용 개체 틀 2">
            <a:extLst>
              <a:ext uri="{FF2B5EF4-FFF2-40B4-BE49-F238E27FC236}">
                <a16:creationId xmlns="" xmlns:a16="http://schemas.microsoft.com/office/drawing/2014/main" id="{AD06426F-1599-4506-991A-44D9FADD559A}"/>
              </a:ext>
            </a:extLst>
          </p:cNvPr>
          <p:cNvSpPr>
            <a:spLocks noGrp="1"/>
          </p:cNvSpPr>
          <p:nvPr>
            <p:ph idx="1"/>
          </p:nvPr>
        </p:nvSpPr>
        <p:spPr>
          <a:xfrm>
            <a:off x="794686" y="1371341"/>
            <a:ext cx="8596668" cy="3880773"/>
          </a:xfrm>
        </p:spPr>
        <p:txBody>
          <a:bodyPr>
            <a:normAutofit/>
          </a:bodyPr>
          <a:lstStyle/>
          <a:p>
            <a:pPr algn="l" rtl="0" latinLnBrk="0"/>
            <a:r>
              <a:rPr lang="en-US" sz="1700" b="0" i="0" u="none" baseline="0" dirty="0">
                <a:latin typeface="Times New Roman" panose="02020603050405020304" pitchFamily="18" charset="0"/>
                <a:cs typeface="Times New Roman" panose="02020603050405020304" pitchFamily="18" charset="0"/>
              </a:rPr>
              <a:t>We will continue to improve people’s experience.</a:t>
            </a:r>
            <a:endParaRPr lang="en-US" altLang="en-US" sz="1700" dirty="0">
              <a:latin typeface="Times New Roman" panose="02020603050405020304" pitchFamily="18" charset="0"/>
              <a:cs typeface="Times New Roman" panose="02020603050405020304" pitchFamily="18" charset="0"/>
            </a:endParaRPr>
          </a:p>
        </p:txBody>
      </p:sp>
      <p:grpSp>
        <p:nvGrpSpPr>
          <p:cNvPr id="4" name="그룹 3">
            <a:extLst>
              <a:ext uri="{FF2B5EF4-FFF2-40B4-BE49-F238E27FC236}">
                <a16:creationId xmlns="" xmlns:a16="http://schemas.microsoft.com/office/drawing/2014/main" id="{3C2BEF00-E339-4B29-8348-21128A3CBCAC}"/>
              </a:ext>
            </a:extLst>
          </p:cNvPr>
          <p:cNvGrpSpPr/>
          <p:nvPr/>
        </p:nvGrpSpPr>
        <p:grpSpPr>
          <a:xfrm>
            <a:off x="650945" y="1674067"/>
            <a:ext cx="9938954" cy="4974382"/>
            <a:chOff x="-32954" y="1002947"/>
            <a:chExt cx="9938954" cy="5212119"/>
          </a:xfrm>
        </p:grpSpPr>
        <p:sp>
          <p:nvSpPr>
            <p:cNvPr id="5" name="직사각형 4">
              <a:extLst>
                <a:ext uri="{FF2B5EF4-FFF2-40B4-BE49-F238E27FC236}">
                  <a16:creationId xmlns="" xmlns:a16="http://schemas.microsoft.com/office/drawing/2014/main" id="{B6C00F92-D814-44B5-BEB2-338EF6B69171}"/>
                </a:ext>
              </a:extLst>
            </p:cNvPr>
            <p:cNvSpPr/>
            <p:nvPr/>
          </p:nvSpPr>
          <p:spPr>
            <a:xfrm>
              <a:off x="-2" y="1875057"/>
              <a:ext cx="9906002" cy="4340005"/>
            </a:xfrm>
            <a:prstGeom prst="rect">
              <a:avLst/>
            </a:prstGeom>
            <a:gradFill>
              <a:gsLst>
                <a:gs pos="0">
                  <a:srgbClr val="DBDFE4">
                    <a:alpha val="0"/>
                  </a:srgbClr>
                </a:gs>
                <a:gs pos="100000">
                  <a:srgbClr val="EAEBEE"/>
                </a:gs>
              </a:gsLst>
              <a:lin ang="5400000" scaled="0"/>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6" name="직사각형 5">
              <a:extLst>
                <a:ext uri="{FF2B5EF4-FFF2-40B4-BE49-F238E27FC236}">
                  <a16:creationId xmlns="" xmlns:a16="http://schemas.microsoft.com/office/drawing/2014/main" id="{917A2944-21A7-4436-9F38-0AA2831E9274}"/>
                </a:ext>
              </a:extLst>
            </p:cNvPr>
            <p:cNvSpPr/>
            <p:nvPr/>
          </p:nvSpPr>
          <p:spPr>
            <a:xfrm>
              <a:off x="3871924" y="1832212"/>
              <a:ext cx="5599431" cy="4378510"/>
            </a:xfrm>
            <a:prstGeom prst="rect">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pic>
          <p:nvPicPr>
            <p:cNvPr id="7" name="그래픽 6">
              <a:extLst>
                <a:ext uri="{FF2B5EF4-FFF2-40B4-BE49-F238E27FC236}">
                  <a16:creationId xmlns="" xmlns:a16="http://schemas.microsoft.com/office/drawing/2014/main" id="{C637E381-AE27-4EAE-9D51-7C6EECCF461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3663" y="4555308"/>
              <a:ext cx="1156609" cy="1655128"/>
            </a:xfrm>
            <a:prstGeom prst="rect">
              <a:avLst/>
            </a:prstGeom>
          </p:spPr>
        </p:pic>
        <p:sp>
          <p:nvSpPr>
            <p:cNvPr id="8" name="직사각형 7">
              <a:extLst>
                <a:ext uri="{FF2B5EF4-FFF2-40B4-BE49-F238E27FC236}">
                  <a16:creationId xmlns="" xmlns:a16="http://schemas.microsoft.com/office/drawing/2014/main" id="{3579C5D6-0C92-4B16-A604-28FEA3D9B503}"/>
                </a:ext>
              </a:extLst>
            </p:cNvPr>
            <p:cNvSpPr/>
            <p:nvPr/>
          </p:nvSpPr>
          <p:spPr>
            <a:xfrm>
              <a:off x="200007" y="5668075"/>
              <a:ext cx="3386484" cy="4849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50A94490-7816-4A95-AF01-0EE49339B9D5}"/>
                </a:ext>
              </a:extLst>
            </p:cNvPr>
            <p:cNvSpPr txBox="1"/>
            <p:nvPr/>
          </p:nvSpPr>
          <p:spPr>
            <a:xfrm>
              <a:off x="1031604" y="5443735"/>
              <a:ext cx="1846715" cy="484981"/>
            </a:xfrm>
            <a:prstGeom prst="rect">
              <a:avLst/>
            </a:prstGeom>
            <a:noFill/>
          </p:spPr>
          <p:txBody>
            <a:bodyPr wrap="none" lIns="0" tIns="0" rIns="0" bIns="0" rtlCol="0" anchor="ctr" anchorCtr="0">
              <a:noAutofit/>
            </a:bodyPr>
            <a:lstStyle/>
            <a:p>
              <a:pPr algn="ctr" rtl="0">
                <a:defRPr/>
              </a:pPr>
              <a:r>
                <a:rPr lang="en-US" sz="1625" b="0" i="0" u="none" baseline="0" dirty="0">
                  <a:solidFill>
                    <a:srgbClr val="212D37"/>
                  </a:solidFill>
                  <a:latin typeface="Times New Roman" panose="02020603050405020304" pitchFamily="18" charset="0"/>
                  <a:ea typeface="Pretendard SemiBold" panose="02000703000000020004" pitchFamily="2" charset="-127"/>
                  <a:cs typeface="Times New Roman" panose="02020603050405020304" pitchFamily="18" charset="0"/>
                </a:rPr>
                <a:t>Improve service quality</a:t>
              </a:r>
              <a:endParaRPr lang="en-US" altLang="ko-KR" sz="1625" dirty="0">
                <a:solidFill>
                  <a:srgbClr val="212D37"/>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pic>
          <p:nvPicPr>
            <p:cNvPr id="10" name="Picture 66" descr="eee-01">
              <a:extLst>
                <a:ext uri="{FF2B5EF4-FFF2-40B4-BE49-F238E27FC236}">
                  <a16:creationId xmlns="" xmlns:a16="http://schemas.microsoft.com/office/drawing/2014/main" id="{6C1EE704-3200-4055-99CC-EA9C31341BDF}"/>
                </a:ext>
              </a:extLst>
            </p:cNvPr>
            <p:cNvPicPr>
              <a:picLocks noChangeAspect="1" noChangeArrowheads="1"/>
            </p:cNvPicPr>
            <p:nvPr/>
          </p:nvPicPr>
          <p:blipFill>
            <a:blip r:embed="rId5" cstate="print">
              <a:alphaModFix amt="30000"/>
              <a:extLst>
                <a:ext uri="{28A0092B-C50C-407E-A947-70E740481C1C}">
                  <a14:useLocalDpi xmlns:a14="http://schemas.microsoft.com/office/drawing/2010/main" val="0"/>
                </a:ext>
              </a:extLst>
            </a:blip>
            <a:srcRect r="35719"/>
            <a:stretch>
              <a:fillRect/>
            </a:stretch>
          </p:blipFill>
          <p:spPr bwMode="auto">
            <a:xfrm rot="5400000" flipH="1">
              <a:off x="1882626" y="4193688"/>
              <a:ext cx="159717" cy="26480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그룹 10">
              <a:extLst>
                <a:ext uri="{FF2B5EF4-FFF2-40B4-BE49-F238E27FC236}">
                  <a16:creationId xmlns="" xmlns:a16="http://schemas.microsoft.com/office/drawing/2014/main" id="{2935DB93-E4E9-43BD-A3A7-04EF9ACD894D}"/>
                </a:ext>
              </a:extLst>
            </p:cNvPr>
            <p:cNvGrpSpPr/>
            <p:nvPr/>
          </p:nvGrpSpPr>
          <p:grpSpPr>
            <a:xfrm>
              <a:off x="2361857" y="2145476"/>
              <a:ext cx="1252197" cy="1174508"/>
              <a:chOff x="1862411" y="2517189"/>
              <a:chExt cx="1401679" cy="1314718"/>
            </a:xfrm>
          </p:grpSpPr>
          <p:sp>
            <p:nvSpPr>
              <p:cNvPr id="110" name="타원 109">
                <a:extLst>
                  <a:ext uri="{FF2B5EF4-FFF2-40B4-BE49-F238E27FC236}">
                    <a16:creationId xmlns="" xmlns:a16="http://schemas.microsoft.com/office/drawing/2014/main" id="{8B129979-328F-4353-9F3D-C1F975897547}"/>
                  </a:ext>
                </a:extLst>
              </p:cNvPr>
              <p:cNvSpPr/>
              <p:nvPr/>
            </p:nvSpPr>
            <p:spPr>
              <a:xfrm>
                <a:off x="1905891" y="2517189"/>
                <a:ext cx="1314720" cy="1314718"/>
              </a:xfrm>
              <a:prstGeom prst="ellipse">
                <a:avLst/>
              </a:prstGeom>
              <a:solidFill>
                <a:schemeClr val="bg1">
                  <a:alpha val="70000"/>
                </a:schemeClr>
              </a:solidFill>
              <a:ln w="22225">
                <a:gradFill>
                  <a:gsLst>
                    <a:gs pos="0">
                      <a:schemeClr val="bg1"/>
                    </a:gs>
                    <a:gs pos="100000">
                      <a:srgbClr val="DBDDE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625"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111" name="TextBox 110">
                <a:extLst>
                  <a:ext uri="{FF2B5EF4-FFF2-40B4-BE49-F238E27FC236}">
                    <a16:creationId xmlns="" xmlns:a16="http://schemas.microsoft.com/office/drawing/2014/main" id="{472CFD08-C507-4572-ABD0-4FDFEB14B020}"/>
                  </a:ext>
                </a:extLst>
              </p:cNvPr>
              <p:cNvSpPr txBox="1"/>
              <p:nvPr/>
            </p:nvSpPr>
            <p:spPr>
              <a:xfrm>
                <a:off x="1862411" y="2896812"/>
                <a:ext cx="1401679" cy="573287"/>
              </a:xfrm>
              <a:prstGeom prst="rect">
                <a:avLst/>
              </a:prstGeom>
              <a:noFill/>
            </p:spPr>
            <p:txBody>
              <a:bodyPr wrap="square" rtlCol="0" anchor="ctr">
                <a:spAutoFit/>
              </a:bodyPr>
              <a:lstStyle/>
              <a:p>
                <a:pPr algn="ctr">
                  <a:lnSpc>
                    <a:spcPct val="110000"/>
                  </a:lnSpc>
                  <a:defRPr/>
                </a:pPr>
                <a:r>
                  <a:rPr lang="en-US"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We can ask questions </a:t>
                </a:r>
                <a:endParaRPr lang="en-US" altLang="ko-KR"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a:p>
                <a:pPr algn="ctr">
                  <a:lnSpc>
                    <a:spcPct val="110000"/>
                  </a:lnSpc>
                  <a:defRPr/>
                </a:pPr>
                <a:r>
                  <a:rPr lang="en-US"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outside of </a:t>
                </a:r>
                <a:br>
                  <a:rPr lang="en-US"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br>
                <a:r>
                  <a:rPr lang="en-US"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business hours!</a:t>
                </a:r>
                <a:endParaRPr lang="en-US" altLang="ko-KR"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12" name="그룹 11">
              <a:extLst>
                <a:ext uri="{FF2B5EF4-FFF2-40B4-BE49-F238E27FC236}">
                  <a16:creationId xmlns="" xmlns:a16="http://schemas.microsoft.com/office/drawing/2014/main" id="{06D4C8FB-C9F2-438E-BEC7-868BC7C04CCC}"/>
                </a:ext>
              </a:extLst>
            </p:cNvPr>
            <p:cNvGrpSpPr/>
            <p:nvPr/>
          </p:nvGrpSpPr>
          <p:grpSpPr>
            <a:xfrm>
              <a:off x="295820" y="3034352"/>
              <a:ext cx="992856" cy="931257"/>
              <a:chOff x="966404" y="1286548"/>
              <a:chExt cx="1339812" cy="1256687"/>
            </a:xfrm>
          </p:grpSpPr>
          <p:sp>
            <p:nvSpPr>
              <p:cNvPr id="108" name="타원 107">
                <a:extLst>
                  <a:ext uri="{FF2B5EF4-FFF2-40B4-BE49-F238E27FC236}">
                    <a16:creationId xmlns="" xmlns:a16="http://schemas.microsoft.com/office/drawing/2014/main" id="{F34FF2B1-61D5-47F7-81F7-CDA6632314A8}"/>
                  </a:ext>
                </a:extLst>
              </p:cNvPr>
              <p:cNvSpPr/>
              <p:nvPr/>
            </p:nvSpPr>
            <p:spPr>
              <a:xfrm>
                <a:off x="1007966" y="1286548"/>
                <a:ext cx="1256689" cy="1256687"/>
              </a:xfrm>
              <a:prstGeom prst="ellipse">
                <a:avLst/>
              </a:prstGeom>
              <a:solidFill>
                <a:schemeClr val="bg1">
                  <a:alpha val="70000"/>
                </a:schemeClr>
              </a:solidFill>
              <a:ln w="22225">
                <a:gradFill>
                  <a:gsLst>
                    <a:gs pos="0">
                      <a:schemeClr val="bg1"/>
                    </a:gs>
                    <a:gs pos="100000">
                      <a:srgbClr val="DBDDE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625"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109" name="TextBox 108">
                <a:extLst>
                  <a:ext uri="{FF2B5EF4-FFF2-40B4-BE49-F238E27FC236}">
                    <a16:creationId xmlns="" xmlns:a16="http://schemas.microsoft.com/office/drawing/2014/main" id="{229AE2A2-E29C-468A-B556-AEC8FF7A6663}"/>
                  </a:ext>
                </a:extLst>
              </p:cNvPr>
              <p:cNvSpPr txBox="1"/>
              <p:nvPr/>
            </p:nvSpPr>
            <p:spPr>
              <a:xfrm>
                <a:off x="966404" y="1569329"/>
                <a:ext cx="1339812" cy="691120"/>
              </a:xfrm>
              <a:prstGeom prst="rect">
                <a:avLst/>
              </a:prstGeom>
              <a:noFill/>
            </p:spPr>
            <p:txBody>
              <a:bodyPr wrap="square" rtlCol="0" anchor="ctr">
                <a:spAutoFit/>
              </a:bodyPr>
              <a:lstStyle/>
              <a:p>
                <a:pPr algn="ctr">
                  <a:lnSpc>
                    <a:spcPct val="110000"/>
                  </a:lnSpc>
                  <a:defRPr/>
                </a:pPr>
                <a:r>
                  <a:rPr lang="en-US"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I didn’t know</a:t>
                </a:r>
                <a:br>
                  <a:rPr lang="en-US"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br>
                <a:r>
                  <a:rPr lang="en-US"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they offered these services!</a:t>
                </a:r>
                <a:endParaRPr lang="en-US" altLang="ko-KR"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13" name="그룹 12">
              <a:extLst>
                <a:ext uri="{FF2B5EF4-FFF2-40B4-BE49-F238E27FC236}">
                  <a16:creationId xmlns="" xmlns:a16="http://schemas.microsoft.com/office/drawing/2014/main" id="{6BD1AD30-7883-431F-AD95-F978CE04E666}"/>
                </a:ext>
              </a:extLst>
            </p:cNvPr>
            <p:cNvGrpSpPr/>
            <p:nvPr/>
          </p:nvGrpSpPr>
          <p:grpSpPr>
            <a:xfrm>
              <a:off x="551050" y="2189034"/>
              <a:ext cx="1252737" cy="964859"/>
              <a:chOff x="696545" y="1967732"/>
              <a:chExt cx="1457635" cy="1122672"/>
            </a:xfrm>
          </p:grpSpPr>
          <p:sp>
            <p:nvSpPr>
              <p:cNvPr id="106" name="타원 105">
                <a:extLst>
                  <a:ext uri="{FF2B5EF4-FFF2-40B4-BE49-F238E27FC236}">
                    <a16:creationId xmlns="" xmlns:a16="http://schemas.microsoft.com/office/drawing/2014/main" id="{928FDB2E-2333-48AE-9876-3AA90CFCBC88}"/>
                  </a:ext>
                </a:extLst>
              </p:cNvPr>
              <p:cNvSpPr/>
              <p:nvPr/>
            </p:nvSpPr>
            <p:spPr>
              <a:xfrm>
                <a:off x="864023" y="1967732"/>
                <a:ext cx="1122678" cy="1122672"/>
              </a:xfrm>
              <a:prstGeom prst="ellipse">
                <a:avLst/>
              </a:prstGeom>
              <a:solidFill>
                <a:schemeClr val="bg1">
                  <a:alpha val="70000"/>
                </a:schemeClr>
              </a:solidFill>
              <a:ln w="22225">
                <a:gradFill>
                  <a:gsLst>
                    <a:gs pos="0">
                      <a:schemeClr val="bg1"/>
                    </a:gs>
                    <a:gs pos="100000">
                      <a:srgbClr val="DBDDE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625"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107" name="TextBox 106">
                <a:extLst>
                  <a:ext uri="{FF2B5EF4-FFF2-40B4-BE49-F238E27FC236}">
                    <a16:creationId xmlns="" xmlns:a16="http://schemas.microsoft.com/office/drawing/2014/main" id="{1A1BF710-F41B-4A0F-B62E-19DFA6EF8A68}"/>
                  </a:ext>
                </a:extLst>
              </p:cNvPr>
              <p:cNvSpPr txBox="1"/>
              <p:nvPr/>
            </p:nvSpPr>
            <p:spPr>
              <a:xfrm>
                <a:off x="696545" y="2231110"/>
                <a:ext cx="1457635" cy="595915"/>
              </a:xfrm>
              <a:prstGeom prst="rect">
                <a:avLst/>
              </a:prstGeom>
              <a:noFill/>
            </p:spPr>
            <p:txBody>
              <a:bodyPr wrap="square" rtlCol="0" anchor="ctr">
                <a:spAutoFit/>
              </a:bodyPr>
              <a:lstStyle/>
              <a:p>
                <a:pPr algn="ctr" rtl="0">
                  <a:lnSpc>
                    <a:spcPct val="110000"/>
                  </a:lnSpc>
                  <a:defRPr/>
                </a:pPr>
                <a:r>
                  <a:rPr lang="en-US" sz="800" b="0" i="0" u="none" baseline="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We can get </a:t>
                </a:r>
                <a:endParaRPr lang="en-US" altLang="ko-KR"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a:p>
                <a:pPr algn="ctr" rtl="0">
                  <a:lnSpc>
                    <a:spcPct val="110000"/>
                  </a:lnSpc>
                  <a:defRPr/>
                </a:pPr>
                <a:r>
                  <a:rPr lang="en-US" sz="800" b="0" i="0" u="none" baseline="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answers across </a:t>
                </a:r>
                <a:br>
                  <a:rPr lang="en-US" sz="800" b="0" i="0" u="none" baseline="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br>
                <a:r>
                  <a:rPr lang="en-US" sz="800" b="0" i="0" u="none" baseline="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multiple areas!</a:t>
                </a:r>
              </a:p>
            </p:txBody>
          </p:sp>
        </p:grpSp>
        <p:grpSp>
          <p:nvGrpSpPr>
            <p:cNvPr id="14" name="그룹 13">
              <a:extLst>
                <a:ext uri="{FF2B5EF4-FFF2-40B4-BE49-F238E27FC236}">
                  <a16:creationId xmlns="" xmlns:a16="http://schemas.microsoft.com/office/drawing/2014/main" id="{16528397-FC1F-44F1-A807-F748C69BF91F}"/>
                </a:ext>
              </a:extLst>
            </p:cNvPr>
            <p:cNvGrpSpPr/>
            <p:nvPr/>
          </p:nvGrpSpPr>
          <p:grpSpPr>
            <a:xfrm>
              <a:off x="1584494" y="2780094"/>
              <a:ext cx="1087356" cy="1019894"/>
              <a:chOff x="2056656" y="2691970"/>
              <a:chExt cx="1401679" cy="1314718"/>
            </a:xfrm>
          </p:grpSpPr>
          <p:sp>
            <p:nvSpPr>
              <p:cNvPr id="104" name="타원 103">
                <a:extLst>
                  <a:ext uri="{FF2B5EF4-FFF2-40B4-BE49-F238E27FC236}">
                    <a16:creationId xmlns="" xmlns:a16="http://schemas.microsoft.com/office/drawing/2014/main" id="{428F6D2F-67F7-471B-9F67-F26260DC488A}"/>
                  </a:ext>
                </a:extLst>
              </p:cNvPr>
              <p:cNvSpPr/>
              <p:nvPr/>
            </p:nvSpPr>
            <p:spPr>
              <a:xfrm>
                <a:off x="2100135" y="2691970"/>
                <a:ext cx="1314720" cy="1314718"/>
              </a:xfrm>
              <a:prstGeom prst="ellipse">
                <a:avLst/>
              </a:prstGeom>
              <a:solidFill>
                <a:schemeClr val="bg1">
                  <a:alpha val="70000"/>
                </a:schemeClr>
              </a:solidFill>
              <a:ln w="22225">
                <a:gradFill>
                  <a:gsLst>
                    <a:gs pos="0">
                      <a:schemeClr val="bg1"/>
                    </a:gs>
                    <a:gs pos="100000">
                      <a:srgbClr val="DBDDE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625"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105" name="TextBox 104">
                <a:extLst>
                  <a:ext uri="{FF2B5EF4-FFF2-40B4-BE49-F238E27FC236}">
                    <a16:creationId xmlns="" xmlns:a16="http://schemas.microsoft.com/office/drawing/2014/main" id="{E522BC79-7646-477B-A502-C61B61D175AA}"/>
                  </a:ext>
                </a:extLst>
              </p:cNvPr>
              <p:cNvSpPr txBox="1"/>
              <p:nvPr/>
            </p:nvSpPr>
            <p:spPr>
              <a:xfrm>
                <a:off x="2056656" y="3019228"/>
                <a:ext cx="1401679" cy="660197"/>
              </a:xfrm>
              <a:prstGeom prst="rect">
                <a:avLst/>
              </a:prstGeom>
              <a:noFill/>
            </p:spPr>
            <p:txBody>
              <a:bodyPr wrap="square" rtlCol="0" anchor="ctr">
                <a:spAutoFit/>
              </a:bodyPr>
              <a:lstStyle/>
              <a:p>
                <a:pPr algn="ctr">
                  <a:lnSpc>
                    <a:spcPct val="110000"/>
                  </a:lnSpc>
                  <a:defRPr/>
                </a:pPr>
                <a:r>
                  <a:rPr lang="en-US"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We can solve simple </a:t>
                </a:r>
                <a:endParaRPr lang="en-US" altLang="ko-KR"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a:p>
                <a:pPr algn="ctr">
                  <a:lnSpc>
                    <a:spcPct val="110000"/>
                  </a:lnSpc>
                  <a:defRPr/>
                </a:pPr>
                <a:r>
                  <a:rPr lang="en-US" sz="8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questions more quickly !</a:t>
                </a:r>
              </a:p>
            </p:txBody>
          </p:sp>
        </p:grpSp>
        <p:pic>
          <p:nvPicPr>
            <p:cNvPr id="15" name="그래픽 14">
              <a:extLst>
                <a:ext uri="{FF2B5EF4-FFF2-40B4-BE49-F238E27FC236}">
                  <a16:creationId xmlns="" xmlns:a16="http://schemas.microsoft.com/office/drawing/2014/main" id="{D94FC3F4-C893-4556-85B3-4B7880474EE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38444" y="3927592"/>
              <a:ext cx="2633040" cy="1521219"/>
            </a:xfrm>
            <a:prstGeom prst="rect">
              <a:avLst/>
            </a:prstGeom>
          </p:spPr>
        </p:pic>
        <p:pic>
          <p:nvPicPr>
            <p:cNvPr id="16" name="Picture 66" descr="eee-01">
              <a:extLst>
                <a:ext uri="{FF2B5EF4-FFF2-40B4-BE49-F238E27FC236}">
                  <a16:creationId xmlns="" xmlns:a16="http://schemas.microsoft.com/office/drawing/2014/main" id="{B79266DD-90BD-4362-81F8-6FD213D25A6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712" r="35720" b="50353"/>
            <a:stretch/>
          </p:blipFill>
          <p:spPr bwMode="auto">
            <a:xfrm rot="10800000" flipH="1" flipV="1">
              <a:off x="3657501" y="1398414"/>
              <a:ext cx="227238" cy="48166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 xmlns:a16="http://schemas.microsoft.com/office/drawing/2014/main" id="{ED80864F-B487-4F47-AA10-C63260D19BC8}"/>
                </a:ext>
              </a:extLst>
            </p:cNvPr>
            <p:cNvSpPr txBox="1"/>
            <p:nvPr/>
          </p:nvSpPr>
          <p:spPr>
            <a:xfrm>
              <a:off x="4289420" y="1390052"/>
              <a:ext cx="3283168" cy="400110"/>
            </a:xfrm>
            <a:prstGeom prst="rect">
              <a:avLst/>
            </a:prstGeom>
            <a:noFill/>
          </p:spPr>
          <p:txBody>
            <a:bodyPr wrap="none" lIns="0" tIns="0" rIns="0" bIns="0" rtlCol="0" anchor="ctr" anchorCtr="0">
              <a:noAutofit/>
            </a:bodyPr>
            <a:lstStyle/>
            <a:p>
              <a:pPr algn="l" rtl="0">
                <a:defRPr/>
              </a:pPr>
              <a:r>
                <a:rPr lang="en-US" sz="2100" dirty="0">
                  <a:solidFill>
                    <a:srgbClr val="0055DE"/>
                  </a:solidFill>
                  <a:latin typeface="Times New Roman" panose="02020603050405020304" pitchFamily="18" charset="0"/>
                  <a:ea typeface="Pretendard ExtraBold" panose="02000903000000020004" pitchFamily="2" charset="-127"/>
                  <a:cs typeface="Times New Roman" panose="02020603050405020304" pitchFamily="18" charset="0"/>
                </a:rPr>
                <a:t>Continue to </a:t>
              </a:r>
              <a:r>
                <a:rPr lang="en-US" sz="2100" b="0" i="0" u="none" baseline="0" dirty="0">
                  <a:solidFill>
                    <a:srgbClr val="0055DE"/>
                  </a:solidFill>
                  <a:latin typeface="Times New Roman" panose="02020603050405020304" pitchFamily="18" charset="0"/>
                  <a:ea typeface="Pretendard ExtraBold" panose="02000903000000020004" pitchFamily="2" charset="-127"/>
                  <a:cs typeface="Times New Roman" panose="02020603050405020304" pitchFamily="18" charset="0"/>
                </a:rPr>
                <a:t>provide good services</a:t>
              </a:r>
              <a:endParaRPr lang="en-US" altLang="ko-KR" sz="2100" dirty="0">
                <a:solidFill>
                  <a:srgbClr val="0055DE"/>
                </a:solidFill>
                <a:latin typeface="Times New Roman" panose="02020603050405020304" pitchFamily="18" charset="0"/>
                <a:ea typeface="Pretendard ExtraBold" panose="02000903000000020004" pitchFamily="2" charset="-127"/>
                <a:cs typeface="Times New Roman" panose="02020603050405020304" pitchFamily="18" charset="0"/>
              </a:endParaRPr>
            </a:p>
          </p:txBody>
        </p:sp>
        <p:sp>
          <p:nvSpPr>
            <p:cNvPr id="18" name="TextBox 17">
              <a:extLst>
                <a:ext uri="{FF2B5EF4-FFF2-40B4-BE49-F238E27FC236}">
                  <a16:creationId xmlns="" xmlns:a16="http://schemas.microsoft.com/office/drawing/2014/main" id="{22C0803C-D2C1-4059-85AB-0B0D1C5F77F7}"/>
                </a:ext>
              </a:extLst>
            </p:cNvPr>
            <p:cNvSpPr txBox="1"/>
            <p:nvPr/>
          </p:nvSpPr>
          <p:spPr>
            <a:xfrm>
              <a:off x="4297162" y="1002947"/>
              <a:ext cx="4052813" cy="562219"/>
            </a:xfrm>
            <a:prstGeom prst="rect">
              <a:avLst/>
            </a:prstGeom>
            <a:noFill/>
          </p:spPr>
          <p:txBody>
            <a:bodyPr wrap="none" lIns="0" tIns="0" rIns="0" bIns="0" rtlCol="0" anchor="ctr" anchorCtr="0">
              <a:noAutofit/>
            </a:bodyPr>
            <a:lstStyle/>
            <a:p>
              <a:pPr algn="l" rtl="0">
                <a:defRPr/>
              </a:pPr>
              <a:r>
                <a:rPr lang="en-US" sz="1300" b="0" i="0" u="none" spc="-50" dirty="0">
                  <a:latin typeface="Times New Roman" panose="02020603050405020304" pitchFamily="18" charset="0"/>
                  <a:ea typeface="Pretendard" panose="02000503000000020004" pitchFamily="2" charset="-127"/>
                  <a:cs typeface="Times New Roman" panose="02020603050405020304" pitchFamily="18" charset="0"/>
                </a:rPr>
                <a:t>We will expand services, add private sector apps, and engage in public collaboration </a:t>
              </a:r>
              <a:endParaRPr lang="en-US" altLang="ko-KR" sz="1300" spc="-50" dirty="0">
                <a:latin typeface="Times New Roman" panose="02020603050405020304" pitchFamily="18" charset="0"/>
                <a:ea typeface="Pretendard" panose="02000503000000020004" pitchFamily="2" charset="-127"/>
                <a:cs typeface="Times New Roman" panose="02020603050405020304" pitchFamily="18" charset="0"/>
              </a:endParaRPr>
            </a:p>
          </p:txBody>
        </p:sp>
        <p:cxnSp>
          <p:nvCxnSpPr>
            <p:cNvPr id="19" name="직선 연결선 18">
              <a:extLst>
                <a:ext uri="{FF2B5EF4-FFF2-40B4-BE49-F238E27FC236}">
                  <a16:creationId xmlns="" xmlns:a16="http://schemas.microsoft.com/office/drawing/2014/main" id="{F514CFCE-908E-47DC-AFBE-A40B1D17EE09}"/>
                </a:ext>
              </a:extLst>
            </p:cNvPr>
            <p:cNvCxnSpPr>
              <a:cxnSpLocks/>
            </p:cNvCxnSpPr>
            <p:nvPr/>
          </p:nvCxnSpPr>
          <p:spPr>
            <a:xfrm flipH="1">
              <a:off x="3971004" y="1595955"/>
              <a:ext cx="227735" cy="0"/>
            </a:xfrm>
            <a:prstGeom prst="line">
              <a:avLst/>
            </a:prstGeom>
            <a:ln w="12700">
              <a:gradFill>
                <a:gsLst>
                  <a:gs pos="0">
                    <a:srgbClr val="0055DE">
                      <a:alpha val="0"/>
                    </a:srgbClr>
                  </a:gs>
                  <a:gs pos="100000">
                    <a:srgbClr val="0055DE"/>
                  </a:gs>
                </a:gsLst>
                <a:lin ang="10800000" scaled="0"/>
              </a:gradFill>
              <a:headEnd type="oval" w="sm" len="sm"/>
              <a:tailEnd type="none"/>
            </a:ln>
          </p:spPr>
          <p:style>
            <a:lnRef idx="1">
              <a:schemeClr val="accent1"/>
            </a:lnRef>
            <a:fillRef idx="0">
              <a:schemeClr val="accent1"/>
            </a:fillRef>
            <a:effectRef idx="0">
              <a:schemeClr val="accent1"/>
            </a:effectRef>
            <a:fontRef idx="minor">
              <a:schemeClr val="tx1"/>
            </a:fontRef>
          </p:style>
        </p:cxnSp>
        <p:pic>
          <p:nvPicPr>
            <p:cNvPr id="20" name="그래픽 19">
              <a:extLst>
                <a:ext uri="{FF2B5EF4-FFF2-40B4-BE49-F238E27FC236}">
                  <a16:creationId xmlns="" xmlns:a16="http://schemas.microsoft.com/office/drawing/2014/main" id="{9257D8B6-C3F5-44CD-8143-B319A629CC77}"/>
                </a:ext>
              </a:extLst>
            </p:cNvPr>
            <p:cNvPicPr>
              <a:picLocks noChangeAspect="1"/>
            </p:cNvPicPr>
            <p:nvPr/>
          </p:nvPicPr>
          <p:blipFill>
            <a:blip r:embed="rId9">
              <a:extLst>
                <a:ext uri="{96DAC541-7B7A-43D3-8B79-37D633B846F1}">
                  <asvg:svgBlip xmlns="" xmlns:asvg="http://schemas.microsoft.com/office/drawing/2016/SVG/main" r:embed="rId10"/>
                </a:ext>
              </a:extLst>
            </a:blip>
            <a:srcRect l="44917"/>
            <a:stretch>
              <a:fillRect/>
            </a:stretch>
          </p:blipFill>
          <p:spPr>
            <a:xfrm>
              <a:off x="0" y="5137305"/>
              <a:ext cx="482149" cy="875315"/>
            </a:xfrm>
            <a:custGeom>
              <a:avLst/>
              <a:gdLst>
                <a:gd name="connsiteX0" fmla="*/ 0 w 399882"/>
                <a:gd name="connsiteY0" fmla="*/ 0 h 725964"/>
                <a:gd name="connsiteX1" fmla="*/ 399882 w 399882"/>
                <a:gd name="connsiteY1" fmla="*/ 0 h 725964"/>
                <a:gd name="connsiteX2" fmla="*/ 399882 w 399882"/>
                <a:gd name="connsiteY2" fmla="*/ 725964 h 725964"/>
                <a:gd name="connsiteX3" fmla="*/ 0 w 399882"/>
                <a:gd name="connsiteY3" fmla="*/ 725964 h 725964"/>
              </a:gdLst>
              <a:ahLst/>
              <a:cxnLst>
                <a:cxn ang="0">
                  <a:pos x="connsiteX0" y="connsiteY0"/>
                </a:cxn>
                <a:cxn ang="0">
                  <a:pos x="connsiteX1" y="connsiteY1"/>
                </a:cxn>
                <a:cxn ang="0">
                  <a:pos x="connsiteX2" y="connsiteY2"/>
                </a:cxn>
                <a:cxn ang="0">
                  <a:pos x="connsiteX3" y="connsiteY3"/>
                </a:cxn>
              </a:cxnLst>
              <a:rect l="l" t="t" r="r" b="b"/>
              <a:pathLst>
                <a:path w="399882" h="725964">
                  <a:moveTo>
                    <a:pt x="0" y="0"/>
                  </a:moveTo>
                  <a:lnTo>
                    <a:pt x="399882" y="0"/>
                  </a:lnTo>
                  <a:lnTo>
                    <a:pt x="399882" y="725964"/>
                  </a:lnTo>
                  <a:lnTo>
                    <a:pt x="0" y="725964"/>
                  </a:lnTo>
                  <a:close/>
                </a:path>
              </a:pathLst>
            </a:custGeom>
          </p:spPr>
        </p:pic>
        <p:grpSp>
          <p:nvGrpSpPr>
            <p:cNvPr id="21" name="그룹 20">
              <a:extLst>
                <a:ext uri="{FF2B5EF4-FFF2-40B4-BE49-F238E27FC236}">
                  <a16:creationId xmlns="" xmlns:a16="http://schemas.microsoft.com/office/drawing/2014/main" id="{511E6BE9-7151-4F15-A377-5EE0482C0103}"/>
                </a:ext>
              </a:extLst>
            </p:cNvPr>
            <p:cNvGrpSpPr/>
            <p:nvPr/>
          </p:nvGrpSpPr>
          <p:grpSpPr>
            <a:xfrm>
              <a:off x="-32954" y="1253559"/>
              <a:ext cx="3874578" cy="502342"/>
              <a:chOff x="-400718" y="751531"/>
              <a:chExt cx="5124904" cy="618267"/>
            </a:xfrm>
          </p:grpSpPr>
          <p:sp>
            <p:nvSpPr>
              <p:cNvPr id="102" name="직사각형 101">
                <a:extLst>
                  <a:ext uri="{FF2B5EF4-FFF2-40B4-BE49-F238E27FC236}">
                    <a16:creationId xmlns="" xmlns:a16="http://schemas.microsoft.com/office/drawing/2014/main" id="{AA88D056-89C7-47D5-A71E-D1C59DE43587}"/>
                  </a:ext>
                </a:extLst>
              </p:cNvPr>
              <p:cNvSpPr/>
              <p:nvPr/>
            </p:nvSpPr>
            <p:spPr>
              <a:xfrm>
                <a:off x="-332418" y="772898"/>
                <a:ext cx="5023453" cy="596900"/>
              </a:xfrm>
              <a:prstGeom prst="rect">
                <a:avLst/>
              </a:prstGeom>
              <a:solidFill>
                <a:srgbClr val="002AC4">
                  <a:alpha val="1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103" name="TextBox 102">
                <a:extLst>
                  <a:ext uri="{FF2B5EF4-FFF2-40B4-BE49-F238E27FC236}">
                    <a16:creationId xmlns="" xmlns:a16="http://schemas.microsoft.com/office/drawing/2014/main" id="{C6AD635E-385E-434B-AF49-8E7C7B8D3E53}"/>
                  </a:ext>
                </a:extLst>
              </p:cNvPr>
              <p:cNvSpPr txBox="1"/>
              <p:nvPr/>
            </p:nvSpPr>
            <p:spPr>
              <a:xfrm>
                <a:off x="-400718" y="751531"/>
                <a:ext cx="5124904" cy="596900"/>
              </a:xfrm>
              <a:prstGeom prst="rect">
                <a:avLst/>
              </a:prstGeom>
              <a:noFill/>
            </p:spPr>
            <p:txBody>
              <a:bodyPr wrap="none" lIns="0" tIns="0" rIns="0" bIns="0" rtlCol="0" anchor="ctr" anchorCtr="0">
                <a:noAutofit/>
              </a:bodyPr>
              <a:lstStyle/>
              <a:p>
                <a:pPr algn="ctr" rtl="0">
                  <a:defRPr/>
                </a:pPr>
                <a:r>
                  <a:rPr lang="en-US" sz="1400" b="0" i="0" u="none" baseline="0" dirty="0">
                    <a:solidFill>
                      <a:srgbClr val="002AC4"/>
                    </a:solidFill>
                    <a:latin typeface="Times New Roman" panose="02020603050405020304" pitchFamily="18" charset="0"/>
                    <a:ea typeface="Pretendard SemiBold" panose="02000703000000020004" pitchFamily="2" charset="-127"/>
                    <a:cs typeface="Times New Roman" panose="02020603050405020304" pitchFamily="18" charset="0"/>
                  </a:rPr>
                  <a:t> </a:t>
                </a:r>
                <a:r>
                  <a:rPr lang="en-US" sz="1400" dirty="0">
                    <a:solidFill>
                      <a:srgbClr val="002AC4"/>
                    </a:solidFill>
                    <a:latin typeface="Times New Roman" panose="02020603050405020304" pitchFamily="18" charset="0"/>
                    <a:ea typeface="Pretendard SemiBold" panose="02000703000000020004" pitchFamily="2" charset="-127"/>
                    <a:cs typeface="Times New Roman" panose="02020603050405020304" pitchFamily="18" charset="0"/>
                  </a:rPr>
                  <a:t>We can </a:t>
                </a:r>
                <a:r>
                  <a:rPr lang="en-US" sz="1400" b="0" i="0" u="none" baseline="0" dirty="0">
                    <a:solidFill>
                      <a:srgbClr val="002AC4"/>
                    </a:solidFill>
                    <a:latin typeface="Times New Roman" panose="02020603050405020304" pitchFamily="18" charset="0"/>
                    <a:ea typeface="Pretendard SemiBold" panose="02000703000000020004" pitchFamily="2" charset="-127"/>
                    <a:cs typeface="Times New Roman" panose="02020603050405020304" pitchFamily="18" charset="0"/>
                  </a:rPr>
                  <a:t>improve user satisfaction </a:t>
                </a:r>
                <a:br>
                  <a:rPr lang="en-US" sz="1400" b="0" i="0" u="none" baseline="0" dirty="0">
                    <a:solidFill>
                      <a:srgbClr val="002AC4"/>
                    </a:solidFill>
                    <a:latin typeface="Times New Roman" panose="02020603050405020304" pitchFamily="18" charset="0"/>
                    <a:ea typeface="Pretendard SemiBold" panose="02000703000000020004" pitchFamily="2" charset="-127"/>
                    <a:cs typeface="Times New Roman" panose="02020603050405020304" pitchFamily="18" charset="0"/>
                  </a:rPr>
                </a:br>
                <a:r>
                  <a:rPr lang="en-US" sz="1400" b="0" i="0" u="none" baseline="0" dirty="0">
                    <a:solidFill>
                      <a:srgbClr val="002AC4"/>
                    </a:solidFill>
                    <a:latin typeface="Times New Roman" panose="02020603050405020304" pitchFamily="18" charset="0"/>
                    <a:ea typeface="Pretendard SemiBold" panose="02000703000000020004" pitchFamily="2" charset="-127"/>
                    <a:cs typeface="Times New Roman" panose="02020603050405020304" pitchFamily="18" charset="0"/>
                  </a:rPr>
                  <a:t>with the Virtual Assistant Service!</a:t>
                </a:r>
              </a:p>
            </p:txBody>
          </p:sp>
        </p:grpSp>
        <p:sp>
          <p:nvSpPr>
            <p:cNvPr id="22" name="직사각형 21">
              <a:extLst>
                <a:ext uri="{FF2B5EF4-FFF2-40B4-BE49-F238E27FC236}">
                  <a16:creationId xmlns="" xmlns:a16="http://schemas.microsoft.com/office/drawing/2014/main" id="{5B58BBF9-5331-4AFC-9BEC-9E58FB56E827}"/>
                </a:ext>
              </a:extLst>
            </p:cNvPr>
            <p:cNvSpPr/>
            <p:nvPr/>
          </p:nvSpPr>
          <p:spPr>
            <a:xfrm>
              <a:off x="3889719" y="3163944"/>
              <a:ext cx="5597792" cy="1254220"/>
            </a:xfrm>
            <a:prstGeom prst="rect">
              <a:avLst/>
            </a:prstGeom>
            <a:gradFill>
              <a:gsLst>
                <a:gs pos="0">
                  <a:srgbClr val="DBDDE1">
                    <a:alpha val="45000"/>
                  </a:srgbClr>
                </a:gs>
                <a:gs pos="100000">
                  <a:schemeClr val="bg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grpSp>
          <p:nvGrpSpPr>
            <p:cNvPr id="23" name="그룹 22">
              <a:extLst>
                <a:ext uri="{FF2B5EF4-FFF2-40B4-BE49-F238E27FC236}">
                  <a16:creationId xmlns="" xmlns:a16="http://schemas.microsoft.com/office/drawing/2014/main" id="{F299CC84-24A0-40F6-9BFB-F86982C1895A}"/>
                </a:ext>
              </a:extLst>
            </p:cNvPr>
            <p:cNvGrpSpPr/>
            <p:nvPr/>
          </p:nvGrpSpPr>
          <p:grpSpPr>
            <a:xfrm>
              <a:off x="4236508" y="2041027"/>
              <a:ext cx="3834744" cy="938923"/>
              <a:chOff x="5225895" y="1614011"/>
              <a:chExt cx="4849437" cy="1187363"/>
            </a:xfrm>
          </p:grpSpPr>
          <p:sp>
            <p:nvSpPr>
              <p:cNvPr id="96" name="직사각형 95">
                <a:extLst>
                  <a:ext uri="{FF2B5EF4-FFF2-40B4-BE49-F238E27FC236}">
                    <a16:creationId xmlns="" xmlns:a16="http://schemas.microsoft.com/office/drawing/2014/main" id="{4679875F-567C-4014-A0ED-5C473A846F04}"/>
                  </a:ext>
                </a:extLst>
              </p:cNvPr>
              <p:cNvSpPr/>
              <p:nvPr/>
            </p:nvSpPr>
            <p:spPr>
              <a:xfrm>
                <a:off x="5225895" y="2082429"/>
                <a:ext cx="4849437" cy="718945"/>
              </a:xfrm>
              <a:prstGeom prst="rect">
                <a:avLst/>
              </a:prstGeom>
            </p:spPr>
            <p:txBody>
              <a:bodyPr wrap="square">
                <a:spAutoFit/>
              </a:bodyPr>
              <a:lstStyle/>
              <a:p>
                <a:pPr algn="l" rtl="0">
                  <a:defRPr/>
                </a:pPr>
                <a:endParaRPr lang="en-US" altLang="ko-KR" sz="1463" dirty="0">
                  <a:latin typeface="Times New Roman" panose="02020603050405020304" pitchFamily="18" charset="0"/>
                  <a:ea typeface="Pretendard SemiBold" panose="02000703000000020004" pitchFamily="2" charset="-127"/>
                  <a:cs typeface="Times New Roman" panose="02020603050405020304" pitchFamily="18" charset="0"/>
                </a:endParaRPr>
              </a:p>
              <a:p>
                <a:pPr algn="l" rtl="0">
                  <a:defRPr/>
                </a:pPr>
                <a:endParaRPr lang="en-US" altLang="ko-KR" sz="1463" dirty="0">
                  <a:latin typeface="Times New Roman" panose="02020603050405020304" pitchFamily="18" charset="0"/>
                  <a:ea typeface="Pretendard SemiBold" panose="02000703000000020004" pitchFamily="2" charset="-127"/>
                  <a:cs typeface="Times New Roman" panose="02020603050405020304" pitchFamily="18" charset="0"/>
                </a:endParaRPr>
              </a:p>
            </p:txBody>
          </p:sp>
          <p:grpSp>
            <p:nvGrpSpPr>
              <p:cNvPr id="97" name="그룹 96">
                <a:extLst>
                  <a:ext uri="{FF2B5EF4-FFF2-40B4-BE49-F238E27FC236}">
                    <a16:creationId xmlns="" xmlns:a16="http://schemas.microsoft.com/office/drawing/2014/main" id="{F3038BF5-C71B-47FA-A692-E13565D38293}"/>
                  </a:ext>
                </a:extLst>
              </p:cNvPr>
              <p:cNvGrpSpPr/>
              <p:nvPr/>
            </p:nvGrpSpPr>
            <p:grpSpPr>
              <a:xfrm>
                <a:off x="5307560" y="1614011"/>
                <a:ext cx="3432177" cy="669703"/>
                <a:chOff x="5307560" y="1811657"/>
                <a:chExt cx="3432177" cy="669703"/>
              </a:xfrm>
            </p:grpSpPr>
            <p:sp>
              <p:nvSpPr>
                <p:cNvPr id="98" name="직사각형 97">
                  <a:extLst>
                    <a:ext uri="{FF2B5EF4-FFF2-40B4-BE49-F238E27FC236}">
                      <a16:creationId xmlns="" xmlns:a16="http://schemas.microsoft.com/office/drawing/2014/main" id="{67EFF3F5-4B91-496D-9CD4-B5B87F06E40B}"/>
                    </a:ext>
                  </a:extLst>
                </p:cNvPr>
                <p:cNvSpPr/>
                <p:nvPr/>
              </p:nvSpPr>
              <p:spPr>
                <a:xfrm>
                  <a:off x="5676501" y="1938303"/>
                  <a:ext cx="3063236" cy="354376"/>
                </a:xfrm>
                <a:prstGeom prst="rect">
                  <a:avLst/>
                </a:prstGeom>
              </p:spPr>
              <p:txBody>
                <a:bodyPr wrap="square">
                  <a:spAutoFit/>
                </a:bodyPr>
                <a:lstStyle/>
                <a:p>
                  <a:pPr algn="l" rtl="0">
                    <a:defRPr/>
                  </a:pPr>
                  <a:endParaRPr lang="en-US" altLang="ko-KR" sz="1138"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99" name="그룹 98">
                  <a:extLst>
                    <a:ext uri="{FF2B5EF4-FFF2-40B4-BE49-F238E27FC236}">
                      <a16:creationId xmlns="" xmlns:a16="http://schemas.microsoft.com/office/drawing/2014/main" id="{310C9E3F-AA22-4157-8DEA-6D77C752E01F}"/>
                    </a:ext>
                  </a:extLst>
                </p:cNvPr>
                <p:cNvGrpSpPr/>
                <p:nvPr/>
              </p:nvGrpSpPr>
              <p:grpSpPr>
                <a:xfrm>
                  <a:off x="5307560" y="1811657"/>
                  <a:ext cx="2681467" cy="669703"/>
                  <a:chOff x="5000409" y="1885947"/>
                  <a:chExt cx="2978834" cy="743971"/>
                </a:xfrm>
              </p:grpSpPr>
              <p:sp>
                <p:nvSpPr>
                  <p:cNvPr id="100" name="타원 99">
                    <a:extLst>
                      <a:ext uri="{FF2B5EF4-FFF2-40B4-BE49-F238E27FC236}">
                        <a16:creationId xmlns="" xmlns:a16="http://schemas.microsoft.com/office/drawing/2014/main" id="{2B19A23E-1FB8-4621-AF6A-72065E2CF40F}"/>
                      </a:ext>
                    </a:extLst>
                  </p:cNvPr>
                  <p:cNvSpPr/>
                  <p:nvPr/>
                </p:nvSpPr>
                <p:spPr>
                  <a:xfrm>
                    <a:off x="5000409" y="1885947"/>
                    <a:ext cx="482600" cy="482600"/>
                  </a:xfrm>
                  <a:prstGeom prst="ellipse">
                    <a:avLst/>
                  </a:prstGeom>
                  <a:solidFill>
                    <a:srgbClr val="0055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300" dirty="0">
                      <a:latin typeface="Times New Roman" panose="02020603050405020304" pitchFamily="18" charset="0"/>
                      <a:cs typeface="Times New Roman" panose="02020603050405020304" pitchFamily="18" charset="0"/>
                    </a:endParaRPr>
                  </a:p>
                </p:txBody>
              </p:sp>
              <p:sp>
                <p:nvSpPr>
                  <p:cNvPr id="101" name="TextBox 100">
                    <a:extLst>
                      <a:ext uri="{FF2B5EF4-FFF2-40B4-BE49-F238E27FC236}">
                        <a16:creationId xmlns="" xmlns:a16="http://schemas.microsoft.com/office/drawing/2014/main" id="{FDD4B0F8-3AF7-4FD9-BDE0-B5FD8FE8300F}"/>
                      </a:ext>
                    </a:extLst>
                  </p:cNvPr>
                  <p:cNvSpPr txBox="1"/>
                  <p:nvPr/>
                </p:nvSpPr>
                <p:spPr>
                  <a:xfrm>
                    <a:off x="5544080" y="1950356"/>
                    <a:ext cx="2435163" cy="679562"/>
                  </a:xfrm>
                  <a:prstGeom prst="rect">
                    <a:avLst/>
                  </a:prstGeom>
                  <a:noFill/>
                </p:spPr>
                <p:txBody>
                  <a:bodyPr wrap="square" lIns="0" tIns="0" rIns="0" bIns="0" rtlCol="0" anchor="ctr">
                    <a:spAutoFit/>
                  </a:bodyPr>
                  <a:lstStyle/>
                  <a:p>
                    <a:pPr rtl="0">
                      <a:defRPr/>
                    </a:pPr>
                    <a:r>
                      <a:rPr lang="en-US" sz="1000" dirty="0">
                        <a:latin typeface="Times New Roman" panose="02020603050405020304" pitchFamily="18" charset="0"/>
                        <a:ea typeface="Pretendard ExtraBold" panose="02000903000000020004" pitchFamily="2" charset="-127"/>
                        <a:cs typeface="Times New Roman" panose="02020603050405020304" pitchFamily="18" charset="0"/>
                      </a:rPr>
                      <a:t> connect users to notification services from more institutions in various ways.</a:t>
                    </a:r>
                    <a:endParaRPr lang="en-US" altLang="ko-KR" sz="1000" dirty="0">
                      <a:latin typeface="Times New Roman" panose="02020603050405020304" pitchFamily="18" charset="0"/>
                      <a:ea typeface="Pretendard ExtraBold" panose="02000903000000020004" pitchFamily="2" charset="-127"/>
                      <a:cs typeface="Times New Roman" panose="02020603050405020304" pitchFamily="18" charset="0"/>
                    </a:endParaRPr>
                  </a:p>
                </p:txBody>
              </p:sp>
            </p:grpSp>
          </p:grpSp>
        </p:grpSp>
        <p:grpSp>
          <p:nvGrpSpPr>
            <p:cNvPr id="24" name="그룹 23">
              <a:extLst>
                <a:ext uri="{FF2B5EF4-FFF2-40B4-BE49-F238E27FC236}">
                  <a16:creationId xmlns="" xmlns:a16="http://schemas.microsoft.com/office/drawing/2014/main" id="{F116C104-D4C6-40DF-A159-AB87EA39FA75}"/>
                </a:ext>
              </a:extLst>
            </p:cNvPr>
            <p:cNvGrpSpPr/>
            <p:nvPr/>
          </p:nvGrpSpPr>
          <p:grpSpPr>
            <a:xfrm>
              <a:off x="4236508" y="2148931"/>
              <a:ext cx="3834744" cy="2757394"/>
              <a:chOff x="5225895" y="289048"/>
              <a:chExt cx="4849437" cy="3487000"/>
            </a:xfrm>
          </p:grpSpPr>
          <p:sp>
            <p:nvSpPr>
              <p:cNvPr id="90" name="직사각형 89">
                <a:extLst>
                  <a:ext uri="{FF2B5EF4-FFF2-40B4-BE49-F238E27FC236}">
                    <a16:creationId xmlns="" xmlns:a16="http://schemas.microsoft.com/office/drawing/2014/main" id="{55F21CC2-6041-4C79-A4BE-E078416536CF}"/>
                  </a:ext>
                </a:extLst>
              </p:cNvPr>
              <p:cNvSpPr/>
              <p:nvPr/>
            </p:nvSpPr>
            <p:spPr>
              <a:xfrm>
                <a:off x="5225895" y="2280075"/>
                <a:ext cx="4849437" cy="420645"/>
              </a:xfrm>
              <a:prstGeom prst="rect">
                <a:avLst/>
              </a:prstGeom>
            </p:spPr>
            <p:txBody>
              <a:bodyPr wrap="square">
                <a:spAutoFit/>
              </a:bodyPr>
              <a:lstStyle/>
              <a:p>
                <a:pPr algn="l" rtl="0">
                  <a:defRPr/>
                </a:pPr>
                <a:endParaRPr lang="en-US" altLang="en-US" sz="1463" dirty="0">
                  <a:latin typeface="Times New Roman" panose="02020603050405020304" pitchFamily="18" charset="0"/>
                  <a:ea typeface="Pretendard SemiBold" panose="02000703000000020004" pitchFamily="2" charset="-127"/>
                  <a:cs typeface="Times New Roman" panose="02020603050405020304" pitchFamily="18" charset="0"/>
                </a:endParaRPr>
              </a:p>
            </p:txBody>
          </p:sp>
          <p:grpSp>
            <p:nvGrpSpPr>
              <p:cNvPr id="91" name="그룹 90">
                <a:extLst>
                  <a:ext uri="{FF2B5EF4-FFF2-40B4-BE49-F238E27FC236}">
                    <a16:creationId xmlns="" xmlns:a16="http://schemas.microsoft.com/office/drawing/2014/main" id="{1DBCE3DD-B9FE-4F4A-8B17-44B52F97A3F0}"/>
                  </a:ext>
                </a:extLst>
              </p:cNvPr>
              <p:cNvGrpSpPr/>
              <p:nvPr/>
            </p:nvGrpSpPr>
            <p:grpSpPr>
              <a:xfrm>
                <a:off x="5294958" y="289048"/>
                <a:ext cx="2933123" cy="3487000"/>
                <a:chOff x="5294958" y="289048"/>
                <a:chExt cx="2933123" cy="3487000"/>
              </a:xfrm>
            </p:grpSpPr>
            <p:sp>
              <p:nvSpPr>
                <p:cNvPr id="92" name="직사각형 91">
                  <a:extLst>
                    <a:ext uri="{FF2B5EF4-FFF2-40B4-BE49-F238E27FC236}">
                      <a16:creationId xmlns="" xmlns:a16="http://schemas.microsoft.com/office/drawing/2014/main" id="{2E3C5ED0-B097-4658-8718-15BE4D84F7EA}"/>
                    </a:ext>
                  </a:extLst>
                </p:cNvPr>
                <p:cNvSpPr/>
                <p:nvPr/>
              </p:nvSpPr>
              <p:spPr>
                <a:xfrm>
                  <a:off x="5796958" y="1803679"/>
                  <a:ext cx="2431123" cy="815631"/>
                </a:xfrm>
                <a:prstGeom prst="rect">
                  <a:avLst/>
                </a:prstGeom>
              </p:spPr>
              <p:txBody>
                <a:bodyPr wrap="square" lIns="0" tIns="0" rIns="0" bIns="0">
                  <a:spAutoFit/>
                </a:bodyPr>
                <a:lstStyle/>
                <a:p>
                  <a:pPr algn="l" rtl="0">
                    <a:defRPr/>
                  </a:pPr>
                  <a:r>
                    <a:rPr lang="en-US" sz="1000" dirty="0">
                      <a:latin typeface="Times New Roman" panose="02020603050405020304" pitchFamily="18" charset="0"/>
                      <a:ea typeface="Pretendard ExtraBold" panose="02000903000000020004" pitchFamily="2" charset="-127"/>
                      <a:cs typeface="Times New Roman" panose="02020603050405020304" pitchFamily="18" charset="0"/>
                    </a:rPr>
                    <a:t>provide </a:t>
                  </a:r>
                  <a:r>
                    <a:rPr lang="en-US" altLang="ko-KR" sz="1000" dirty="0">
                      <a:latin typeface="Times New Roman" panose="02020603050405020304" pitchFamily="18" charset="0"/>
                      <a:ea typeface="Pretendard ExtraBold" panose="02000903000000020004" pitchFamily="2" charset="-127"/>
                      <a:cs typeface="Times New Roman" panose="02020603050405020304" pitchFamily="18" charset="0"/>
                    </a:rPr>
                    <a:t>high quality administrative services by adding various knowledge bases.</a:t>
                  </a:r>
                  <a:endParaRPr lang="en-US" altLang="en-US" sz="1000" dirty="0">
                    <a:latin typeface="Times New Roman" panose="02020603050405020304" pitchFamily="18" charset="0"/>
                    <a:ea typeface="Pretendard ExtraBold" panose="02000903000000020004" pitchFamily="2" charset="-127"/>
                    <a:cs typeface="Times New Roman" panose="02020603050405020304" pitchFamily="18" charset="0"/>
                  </a:endParaRPr>
                </a:p>
                <a:p>
                  <a:pPr algn="l" rtl="0">
                    <a:defRPr/>
                  </a:pPr>
                  <a:r>
                    <a:rPr lang="en-US" sz="1000" dirty="0">
                      <a:latin typeface="Times New Roman" panose="02020603050405020304" pitchFamily="18" charset="0"/>
                      <a:ea typeface="Pretendard ExtraBold" panose="02000903000000020004" pitchFamily="2" charset="-127"/>
                      <a:cs typeface="Times New Roman" panose="02020603050405020304" pitchFamily="18" charset="0"/>
                    </a:rPr>
                    <a:t> </a:t>
                  </a:r>
                  <a:endParaRPr lang="en-US" altLang="en-US" sz="1000" dirty="0">
                    <a:latin typeface="Times New Roman" panose="02020603050405020304" pitchFamily="18" charset="0"/>
                    <a:ea typeface="Pretendard ExtraBold" panose="02000903000000020004" pitchFamily="2" charset="-127"/>
                    <a:cs typeface="Times New Roman" panose="02020603050405020304" pitchFamily="18" charset="0"/>
                  </a:endParaRPr>
                </a:p>
              </p:txBody>
            </p:sp>
            <p:grpSp>
              <p:nvGrpSpPr>
                <p:cNvPr id="93" name="그룹 92">
                  <a:extLst>
                    <a:ext uri="{FF2B5EF4-FFF2-40B4-BE49-F238E27FC236}">
                      <a16:creationId xmlns="" xmlns:a16="http://schemas.microsoft.com/office/drawing/2014/main" id="{06191895-151B-45D8-BBA8-A07105EFAB83}"/>
                    </a:ext>
                  </a:extLst>
                </p:cNvPr>
                <p:cNvGrpSpPr/>
                <p:nvPr/>
              </p:nvGrpSpPr>
              <p:grpSpPr>
                <a:xfrm>
                  <a:off x="5294958" y="289048"/>
                  <a:ext cx="447031" cy="3487000"/>
                  <a:chOff x="4986404" y="194486"/>
                  <a:chExt cx="496605" cy="3873696"/>
                </a:xfrm>
              </p:grpSpPr>
              <p:sp>
                <p:nvSpPr>
                  <p:cNvPr id="94" name="타원 93">
                    <a:extLst>
                      <a:ext uri="{FF2B5EF4-FFF2-40B4-BE49-F238E27FC236}">
                        <a16:creationId xmlns="" xmlns:a16="http://schemas.microsoft.com/office/drawing/2014/main" id="{0AF94FEA-013A-4AA7-B649-63882DAED978}"/>
                      </a:ext>
                    </a:extLst>
                  </p:cNvPr>
                  <p:cNvSpPr/>
                  <p:nvPr/>
                </p:nvSpPr>
                <p:spPr>
                  <a:xfrm>
                    <a:off x="5000409" y="1885947"/>
                    <a:ext cx="482600" cy="482600"/>
                  </a:xfrm>
                  <a:prstGeom prst="ellipse">
                    <a:avLst/>
                  </a:prstGeom>
                  <a:solidFill>
                    <a:srgbClr val="0055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300" dirty="0">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 xmlns:a16="http://schemas.microsoft.com/office/drawing/2014/main" id="{18F68842-65CD-4497-964B-A9814F38F072}"/>
                      </a:ext>
                    </a:extLst>
                  </p:cNvPr>
                  <p:cNvSpPr txBox="1"/>
                  <p:nvPr/>
                </p:nvSpPr>
                <p:spPr>
                  <a:xfrm>
                    <a:off x="5041881" y="2047964"/>
                    <a:ext cx="399654" cy="158565"/>
                  </a:xfrm>
                  <a:prstGeom prst="rect">
                    <a:avLst/>
                  </a:prstGeom>
                  <a:noFill/>
                </p:spPr>
                <p:txBody>
                  <a:bodyPr wrap="square" lIns="0" tIns="0" rIns="0" bIns="0" rtlCol="0" anchor="ctr">
                    <a:spAutoFit/>
                  </a:bodyPr>
                  <a:lstStyle/>
                  <a:p>
                    <a:pPr algn="ctr" rtl="0">
                      <a:defRPr/>
                    </a:pPr>
                    <a:r>
                      <a:rPr lang="en-US" sz="700" b="1" dirty="0">
                        <a:solidFill>
                          <a:schemeClr val="bg1"/>
                        </a:solidFill>
                        <a:latin typeface="Times New Roman" panose="02020603050405020304" pitchFamily="18" charset="0"/>
                        <a:ea typeface="Pretendard ExtraBold" panose="02000903000000020004" pitchFamily="2" charset="-127"/>
                        <a:cs typeface="Times New Roman" panose="02020603050405020304" pitchFamily="18" charset="0"/>
                      </a:rPr>
                      <a:t>We</a:t>
                    </a:r>
                    <a:endParaRPr lang="en-US" altLang="ko-KR" sz="700" b="1" dirty="0">
                      <a:solidFill>
                        <a:schemeClr val="bg1"/>
                      </a:solidFill>
                      <a:latin typeface="Times New Roman" panose="02020603050405020304" pitchFamily="18" charset="0"/>
                      <a:ea typeface="Pretendard ExtraBold" panose="02000903000000020004" pitchFamily="2" charset="-127"/>
                      <a:cs typeface="Times New Roman" panose="02020603050405020304" pitchFamily="18" charset="0"/>
                    </a:endParaRPr>
                  </a:p>
                </p:txBody>
              </p:sp>
              <p:sp>
                <p:nvSpPr>
                  <p:cNvPr id="116" name="TextBox 115">
                    <a:extLst>
                      <a:ext uri="{FF2B5EF4-FFF2-40B4-BE49-F238E27FC236}">
                        <a16:creationId xmlns="" xmlns:a16="http://schemas.microsoft.com/office/drawing/2014/main" id="{0FBCBBC0-AB8F-739F-A22B-296BF31341CE}"/>
                      </a:ext>
                    </a:extLst>
                  </p:cNvPr>
                  <p:cNvSpPr txBox="1"/>
                  <p:nvPr/>
                </p:nvSpPr>
                <p:spPr>
                  <a:xfrm>
                    <a:off x="4986404" y="194486"/>
                    <a:ext cx="399654" cy="158564"/>
                  </a:xfrm>
                  <a:prstGeom prst="rect">
                    <a:avLst/>
                  </a:prstGeom>
                  <a:noFill/>
                </p:spPr>
                <p:txBody>
                  <a:bodyPr wrap="square" lIns="0" tIns="0" rIns="0" bIns="0" rtlCol="0" anchor="ctr">
                    <a:spAutoFit/>
                  </a:bodyPr>
                  <a:lstStyle/>
                  <a:p>
                    <a:pPr algn="ctr" rtl="0">
                      <a:defRPr/>
                    </a:pPr>
                    <a:r>
                      <a:rPr lang="en-US" sz="700" b="1" dirty="0">
                        <a:solidFill>
                          <a:schemeClr val="bg1"/>
                        </a:solidFill>
                        <a:latin typeface="Times New Roman" panose="02020603050405020304" pitchFamily="18" charset="0"/>
                        <a:ea typeface="Pretendard ExtraBold" panose="02000903000000020004" pitchFamily="2" charset="-127"/>
                        <a:cs typeface="Times New Roman" panose="02020603050405020304" pitchFamily="18" charset="0"/>
                      </a:rPr>
                      <a:t>We</a:t>
                    </a:r>
                    <a:endParaRPr lang="en-US" altLang="ko-KR" sz="700" b="1" dirty="0">
                      <a:solidFill>
                        <a:schemeClr val="bg1"/>
                      </a:solidFill>
                      <a:latin typeface="Times New Roman" panose="02020603050405020304" pitchFamily="18" charset="0"/>
                      <a:ea typeface="Pretendard ExtraBold" panose="02000903000000020004" pitchFamily="2" charset="-127"/>
                      <a:cs typeface="Times New Roman" panose="02020603050405020304" pitchFamily="18" charset="0"/>
                    </a:endParaRPr>
                  </a:p>
                </p:txBody>
              </p:sp>
              <p:sp>
                <p:nvSpPr>
                  <p:cNvPr id="117" name="TextBox 116">
                    <a:extLst>
                      <a:ext uri="{FF2B5EF4-FFF2-40B4-BE49-F238E27FC236}">
                        <a16:creationId xmlns="" xmlns:a16="http://schemas.microsoft.com/office/drawing/2014/main" id="{B8A0DDC4-0259-7B8C-FC05-9DB77A7A9F3F}"/>
                      </a:ext>
                    </a:extLst>
                  </p:cNvPr>
                  <p:cNvSpPr txBox="1"/>
                  <p:nvPr/>
                </p:nvSpPr>
                <p:spPr>
                  <a:xfrm>
                    <a:off x="5014012" y="3775094"/>
                    <a:ext cx="399654" cy="158565"/>
                  </a:xfrm>
                  <a:prstGeom prst="rect">
                    <a:avLst/>
                  </a:prstGeom>
                  <a:noFill/>
                </p:spPr>
                <p:txBody>
                  <a:bodyPr wrap="square" lIns="0" tIns="0" rIns="0" bIns="0" rtlCol="0" anchor="ctr">
                    <a:spAutoFit/>
                  </a:bodyPr>
                  <a:lstStyle/>
                  <a:p>
                    <a:pPr algn="ctr" rtl="0">
                      <a:defRPr/>
                    </a:pPr>
                    <a:r>
                      <a:rPr lang="en-US" sz="700" b="1" dirty="0">
                        <a:solidFill>
                          <a:schemeClr val="bg1"/>
                        </a:solidFill>
                        <a:latin typeface="Times New Roman" panose="02020603050405020304" pitchFamily="18" charset="0"/>
                        <a:ea typeface="Pretendard ExtraBold" panose="02000903000000020004" pitchFamily="2" charset="-127"/>
                        <a:cs typeface="Times New Roman" panose="02020603050405020304" pitchFamily="18" charset="0"/>
                      </a:rPr>
                      <a:t>We</a:t>
                    </a:r>
                    <a:endParaRPr lang="en-US" altLang="ko-KR" sz="700" b="1" dirty="0">
                      <a:solidFill>
                        <a:schemeClr val="bg1"/>
                      </a:solidFill>
                      <a:latin typeface="Times New Roman" panose="02020603050405020304" pitchFamily="18" charset="0"/>
                      <a:ea typeface="Pretendard ExtraBold" panose="02000903000000020004" pitchFamily="2" charset="-127"/>
                      <a:cs typeface="Times New Roman" panose="02020603050405020304" pitchFamily="18" charset="0"/>
                    </a:endParaRPr>
                  </a:p>
                </p:txBody>
              </p:sp>
              <p:sp>
                <p:nvSpPr>
                  <p:cNvPr id="119" name="TextBox 118">
                    <a:extLst>
                      <a:ext uri="{FF2B5EF4-FFF2-40B4-BE49-F238E27FC236}">
                        <a16:creationId xmlns="" xmlns:a16="http://schemas.microsoft.com/office/drawing/2014/main" id="{84D83A51-CB2A-347E-B19D-C1FF6F25F4C3}"/>
                      </a:ext>
                    </a:extLst>
                  </p:cNvPr>
                  <p:cNvSpPr txBox="1"/>
                  <p:nvPr/>
                </p:nvSpPr>
                <p:spPr>
                  <a:xfrm>
                    <a:off x="5010994" y="3909617"/>
                    <a:ext cx="399654" cy="158565"/>
                  </a:xfrm>
                  <a:prstGeom prst="rect">
                    <a:avLst/>
                  </a:prstGeom>
                  <a:noFill/>
                </p:spPr>
                <p:txBody>
                  <a:bodyPr wrap="square" lIns="0" tIns="0" rIns="0" bIns="0" rtlCol="0" anchor="ctr">
                    <a:spAutoFit/>
                  </a:bodyPr>
                  <a:lstStyle/>
                  <a:p>
                    <a:pPr algn="ctr" rtl="0">
                      <a:defRPr/>
                    </a:pPr>
                    <a:r>
                      <a:rPr lang="en-US" sz="700" b="1" dirty="0">
                        <a:solidFill>
                          <a:schemeClr val="bg1"/>
                        </a:solidFill>
                        <a:latin typeface="Times New Roman" panose="02020603050405020304" pitchFamily="18" charset="0"/>
                        <a:ea typeface="Pretendard ExtraBold" panose="02000903000000020004" pitchFamily="2" charset="-127"/>
                        <a:cs typeface="Times New Roman" panose="02020603050405020304" pitchFamily="18" charset="0"/>
                      </a:rPr>
                      <a:t>We</a:t>
                    </a:r>
                    <a:endParaRPr lang="en-US" altLang="ko-KR" sz="700" b="1" dirty="0">
                      <a:solidFill>
                        <a:schemeClr val="bg1"/>
                      </a:solidFill>
                      <a:latin typeface="Times New Roman" panose="02020603050405020304" pitchFamily="18" charset="0"/>
                      <a:ea typeface="Pretendard ExtraBold" panose="02000903000000020004" pitchFamily="2" charset="-127"/>
                      <a:cs typeface="Times New Roman" panose="02020603050405020304" pitchFamily="18" charset="0"/>
                    </a:endParaRPr>
                  </a:p>
                </p:txBody>
              </p:sp>
            </p:grpSp>
          </p:grpSp>
        </p:grpSp>
        <p:grpSp>
          <p:nvGrpSpPr>
            <p:cNvPr id="25" name="그룹 24">
              <a:extLst>
                <a:ext uri="{FF2B5EF4-FFF2-40B4-BE49-F238E27FC236}">
                  <a16:creationId xmlns="" xmlns:a16="http://schemas.microsoft.com/office/drawing/2014/main" id="{4A37CC3D-43BF-4887-8273-5C950416BCA3}"/>
                </a:ext>
              </a:extLst>
            </p:cNvPr>
            <p:cNvGrpSpPr/>
            <p:nvPr/>
          </p:nvGrpSpPr>
          <p:grpSpPr>
            <a:xfrm>
              <a:off x="4236508" y="4604172"/>
              <a:ext cx="3834744" cy="703041"/>
              <a:chOff x="5225895" y="1811657"/>
              <a:chExt cx="4849437" cy="889064"/>
            </a:xfrm>
          </p:grpSpPr>
          <p:sp>
            <p:nvSpPr>
              <p:cNvPr id="84" name="직사각형 83">
                <a:extLst>
                  <a:ext uri="{FF2B5EF4-FFF2-40B4-BE49-F238E27FC236}">
                    <a16:creationId xmlns="" xmlns:a16="http://schemas.microsoft.com/office/drawing/2014/main" id="{19512F89-1D17-4E7D-BBF7-A870887D783B}"/>
                  </a:ext>
                </a:extLst>
              </p:cNvPr>
              <p:cNvSpPr/>
              <p:nvPr/>
            </p:nvSpPr>
            <p:spPr>
              <a:xfrm>
                <a:off x="5225895" y="2280076"/>
                <a:ext cx="4849437" cy="420645"/>
              </a:xfrm>
              <a:prstGeom prst="rect">
                <a:avLst/>
              </a:prstGeom>
            </p:spPr>
            <p:txBody>
              <a:bodyPr wrap="square">
                <a:spAutoFit/>
              </a:bodyPr>
              <a:lstStyle/>
              <a:p>
                <a:pPr algn="l" rtl="0">
                  <a:defRPr/>
                </a:pPr>
                <a:endParaRPr lang="en-US" altLang="en-US" sz="1463" dirty="0">
                  <a:latin typeface="Times New Roman" panose="02020603050405020304" pitchFamily="18" charset="0"/>
                  <a:ea typeface="Pretendard SemiBold" panose="02000703000000020004" pitchFamily="2" charset="-127"/>
                  <a:cs typeface="Times New Roman" panose="02020603050405020304" pitchFamily="18" charset="0"/>
                </a:endParaRPr>
              </a:p>
            </p:txBody>
          </p:sp>
          <p:grpSp>
            <p:nvGrpSpPr>
              <p:cNvPr id="85" name="그룹 84">
                <a:extLst>
                  <a:ext uri="{FF2B5EF4-FFF2-40B4-BE49-F238E27FC236}">
                    <a16:creationId xmlns="" xmlns:a16="http://schemas.microsoft.com/office/drawing/2014/main" id="{1C9CA460-0041-4D4F-8561-1E4D52D8664D}"/>
                  </a:ext>
                </a:extLst>
              </p:cNvPr>
              <p:cNvGrpSpPr/>
              <p:nvPr/>
            </p:nvGrpSpPr>
            <p:grpSpPr>
              <a:xfrm>
                <a:off x="5307564" y="1811657"/>
                <a:ext cx="3012500" cy="841307"/>
                <a:chOff x="5307564" y="1811657"/>
                <a:chExt cx="3012500" cy="841307"/>
              </a:xfrm>
            </p:grpSpPr>
            <p:sp>
              <p:nvSpPr>
                <p:cNvPr id="86" name="직사각형 85">
                  <a:extLst>
                    <a:ext uri="{FF2B5EF4-FFF2-40B4-BE49-F238E27FC236}">
                      <a16:creationId xmlns="" xmlns:a16="http://schemas.microsoft.com/office/drawing/2014/main" id="{5D79036C-7F84-42A8-A966-331DC3CD0FA8}"/>
                    </a:ext>
                  </a:extLst>
                </p:cNvPr>
                <p:cNvSpPr/>
                <p:nvPr/>
              </p:nvSpPr>
              <p:spPr>
                <a:xfrm>
                  <a:off x="5796957" y="1837335"/>
                  <a:ext cx="2523107" cy="815629"/>
                </a:xfrm>
                <a:prstGeom prst="rect">
                  <a:avLst/>
                </a:prstGeom>
              </p:spPr>
              <p:txBody>
                <a:bodyPr wrap="square" lIns="0" tIns="0" rIns="0" bIns="0">
                  <a:spAutoFit/>
                </a:bodyPr>
                <a:lstStyle/>
                <a:p>
                  <a:pPr>
                    <a:defRPr/>
                  </a:pPr>
                  <a:r>
                    <a:rPr lang="en-US" altLang="ko-KR" sz="1000" dirty="0">
                      <a:latin typeface="Times New Roman" panose="02020603050405020304" pitchFamily="18" charset="0"/>
                      <a:ea typeface="Pretendard ExtraBold" panose="02000903000000020004" pitchFamily="2" charset="-127"/>
                      <a:cs typeface="Times New Roman" panose="02020603050405020304" pitchFamily="18" charset="0"/>
                    </a:rPr>
                    <a:t>continue to scale services </a:t>
                  </a:r>
                  <a:r>
                    <a:rPr lang="en-US" sz="1000" dirty="0">
                      <a:latin typeface="Times New Roman" panose="02020603050405020304" pitchFamily="18" charset="0"/>
                      <a:ea typeface="Pretendard ExtraBold" panose="02000903000000020004" pitchFamily="2" charset="-127"/>
                      <a:cs typeface="Times New Roman" panose="02020603050405020304" pitchFamily="18" charset="0"/>
                    </a:rPr>
                    <a:t>in preparation for </a:t>
                  </a:r>
                  <a:r>
                    <a:rPr lang="en-US" altLang="ko-KR" sz="1000" dirty="0">
                      <a:latin typeface="Times New Roman" panose="02020603050405020304" pitchFamily="18" charset="0"/>
                      <a:ea typeface="Pretendard ExtraBold" panose="02000903000000020004" pitchFamily="2" charset="-127"/>
                      <a:cs typeface="Times New Roman" panose="02020603050405020304" pitchFamily="18" charset="0"/>
                    </a:rPr>
                    <a:t>growing service demand.</a:t>
                  </a:r>
                  <a:endParaRPr lang="en-US" altLang="en-US" sz="1000" dirty="0">
                    <a:latin typeface="Times New Roman" panose="02020603050405020304" pitchFamily="18" charset="0"/>
                    <a:ea typeface="Pretendard ExtraBold" panose="02000903000000020004" pitchFamily="2" charset="-127"/>
                    <a:cs typeface="Times New Roman" panose="02020603050405020304" pitchFamily="18" charset="0"/>
                  </a:endParaRPr>
                </a:p>
                <a:p>
                  <a:pPr algn="l" rtl="0">
                    <a:defRPr/>
                  </a:pPr>
                  <a:endParaRPr lang="en-US" altLang="en-US" sz="1000" dirty="0">
                    <a:latin typeface="Times New Roman" panose="02020603050405020304" pitchFamily="18" charset="0"/>
                    <a:ea typeface="Pretendard ExtraBold" panose="02000903000000020004" pitchFamily="2" charset="-127"/>
                    <a:cs typeface="Times New Roman" panose="02020603050405020304" pitchFamily="18" charset="0"/>
                  </a:endParaRPr>
                </a:p>
              </p:txBody>
            </p:sp>
            <p:sp>
              <p:nvSpPr>
                <p:cNvPr id="88" name="타원 87">
                  <a:extLst>
                    <a:ext uri="{FF2B5EF4-FFF2-40B4-BE49-F238E27FC236}">
                      <a16:creationId xmlns="" xmlns:a16="http://schemas.microsoft.com/office/drawing/2014/main" id="{3686ECA8-9108-4DD7-AAD8-CDD79620A898}"/>
                    </a:ext>
                  </a:extLst>
                </p:cNvPr>
                <p:cNvSpPr/>
                <p:nvPr/>
              </p:nvSpPr>
              <p:spPr>
                <a:xfrm>
                  <a:off x="5307564" y="1811657"/>
                  <a:ext cx="434424" cy="434425"/>
                </a:xfrm>
                <a:prstGeom prst="ellipse">
                  <a:avLst/>
                </a:prstGeom>
                <a:solidFill>
                  <a:srgbClr val="0055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300" dirty="0">
                    <a:latin typeface="Times New Roman" panose="02020603050405020304" pitchFamily="18" charset="0"/>
                    <a:cs typeface="Times New Roman" panose="02020603050405020304" pitchFamily="18" charset="0"/>
                  </a:endParaRPr>
                </a:p>
              </p:txBody>
            </p:sp>
          </p:grpSp>
        </p:grpSp>
        <p:sp>
          <p:nvSpPr>
            <p:cNvPr id="26" name="직사각형 25">
              <a:extLst>
                <a:ext uri="{FF2B5EF4-FFF2-40B4-BE49-F238E27FC236}">
                  <a16:creationId xmlns="" xmlns:a16="http://schemas.microsoft.com/office/drawing/2014/main" id="{5A32C7CE-175E-4D08-94F8-183CADEBCCF2}"/>
                </a:ext>
              </a:extLst>
            </p:cNvPr>
            <p:cNvSpPr/>
            <p:nvPr/>
          </p:nvSpPr>
          <p:spPr>
            <a:xfrm>
              <a:off x="8605583" y="2205365"/>
              <a:ext cx="748923" cy="209616"/>
            </a:xfrm>
            <a:prstGeom prst="rect">
              <a:avLst/>
            </a:prstGeom>
          </p:spPr>
          <p:txBody>
            <a:bodyPr wrap="none">
              <a:spAutoFit/>
            </a:bodyPr>
            <a:lstStyle/>
            <a:p>
              <a:pPr algn="l" rtl="0"/>
              <a:r>
                <a:rPr lang="en-US" sz="700" b="0" i="0" u="none"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(Dec. 31, 2023)</a:t>
              </a:r>
              <a:endParaRPr lang="en-US" altLang="en-US" sz="70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27" name="그룹 26">
              <a:extLst>
                <a:ext uri="{FF2B5EF4-FFF2-40B4-BE49-F238E27FC236}">
                  <a16:creationId xmlns="" xmlns:a16="http://schemas.microsoft.com/office/drawing/2014/main" id="{8F829AA2-5E64-4E4D-ACE3-205293E5D2B2}"/>
                </a:ext>
              </a:extLst>
            </p:cNvPr>
            <p:cNvGrpSpPr/>
            <p:nvPr/>
          </p:nvGrpSpPr>
          <p:grpSpPr>
            <a:xfrm>
              <a:off x="6655774" y="2269454"/>
              <a:ext cx="2020882" cy="936575"/>
              <a:chOff x="9183688" y="1831743"/>
              <a:chExt cx="2555616" cy="1184402"/>
            </a:xfrm>
          </p:grpSpPr>
          <p:pic>
            <p:nvPicPr>
              <p:cNvPr id="71" name="Picture 66" descr="eee-01">
                <a:extLst>
                  <a:ext uri="{FF2B5EF4-FFF2-40B4-BE49-F238E27FC236}">
                    <a16:creationId xmlns="" xmlns:a16="http://schemas.microsoft.com/office/drawing/2014/main" id="{8D6E6F4D-64CE-4A9F-AD49-BCA5FBEEA65E}"/>
                  </a:ext>
                </a:extLst>
              </p:cNvPr>
              <p:cNvPicPr>
                <a:picLocks noChangeAspect="1" noChangeArrowheads="1"/>
              </p:cNvPicPr>
              <p:nvPr/>
            </p:nvPicPr>
            <p:blipFill>
              <a:blip r:embed="rId11" cstate="print">
                <a:alphaModFix amt="30000"/>
                <a:extLst>
                  <a:ext uri="{28A0092B-C50C-407E-A947-70E740481C1C}">
                    <a14:useLocalDpi xmlns:a14="http://schemas.microsoft.com/office/drawing/2010/main" val="0"/>
                  </a:ext>
                </a:extLst>
              </a:blip>
              <a:srcRect r="35719"/>
              <a:stretch>
                <a:fillRect/>
              </a:stretch>
            </p:blipFill>
            <p:spPr bwMode="auto">
              <a:xfrm rot="5400000" flipH="1">
                <a:off x="10363208" y="1496182"/>
                <a:ext cx="196575" cy="2555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71">
                <a:extLst>
                  <a:ext uri="{FF2B5EF4-FFF2-40B4-BE49-F238E27FC236}">
                    <a16:creationId xmlns="" xmlns:a16="http://schemas.microsoft.com/office/drawing/2014/main" id="{2573622B-2C8E-498C-88F3-9B8A48DBB73D}"/>
                  </a:ext>
                </a:extLst>
              </p:cNvPr>
              <p:cNvSpPr txBox="1"/>
              <p:nvPr/>
            </p:nvSpPr>
            <p:spPr>
              <a:xfrm>
                <a:off x="10125401" y="2704461"/>
                <a:ext cx="430622" cy="311684"/>
              </a:xfrm>
              <a:prstGeom prst="rect">
                <a:avLst/>
              </a:prstGeom>
              <a:noFill/>
            </p:spPr>
            <p:txBody>
              <a:bodyPr wrap="square" lIns="0" tIns="0" rIns="0" bIns="0" rtlCol="0" anchor="t" anchorCtr="0">
                <a:noAutofit/>
              </a:bodyPr>
              <a:lstStyle/>
              <a:p>
                <a:pPr algn="ctr" rtl="0">
                  <a:lnSpc>
                    <a:spcPts val="500"/>
                  </a:lnSpc>
                </a:pPr>
                <a:r>
                  <a:rPr lang="en-US" sz="500" b="0" i="0" u="none" baseline="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Notifications and notices</a:t>
                </a:r>
                <a:endParaRPr lang="en-US" altLang="en-US" sz="5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73" name="한쪽 모서리가 둥근 사각형 70">
                <a:extLst>
                  <a:ext uri="{FF2B5EF4-FFF2-40B4-BE49-F238E27FC236}">
                    <a16:creationId xmlns="" xmlns:a16="http://schemas.microsoft.com/office/drawing/2014/main" id="{96C3027C-58F6-4677-862B-1E7D29ADC6B6}"/>
                  </a:ext>
                </a:extLst>
              </p:cNvPr>
              <p:cNvSpPr/>
              <p:nvPr/>
            </p:nvSpPr>
            <p:spPr bwMode="auto">
              <a:xfrm flipV="1">
                <a:off x="10173571" y="1831743"/>
                <a:ext cx="290650" cy="851312"/>
              </a:xfrm>
              <a:prstGeom prst="round1Rect">
                <a:avLst>
                  <a:gd name="adj" fmla="val 0"/>
                </a:avLst>
              </a:prstGeom>
              <a:solidFill>
                <a:srgbClr val="525B66"/>
              </a:solidFill>
              <a:ln w="19050" cap="flat" cmpd="sng" algn="ctr">
                <a:noFill/>
                <a:prstDash val="solid"/>
                <a:round/>
                <a:headEnd type="none" w="med" len="med"/>
                <a:tailEnd type="none" w="med" len="med"/>
              </a:ln>
              <a:effectLst/>
            </p:spPr>
            <p:txBody>
              <a:bodyPr vert="horz" wrap="square" lIns="60487" tIns="30244" rIns="60487" bIns="30244" numCol="1" rtlCol="0" anchor="ctr" anchorCtr="0" compatLnSpc="1">
                <a:prstTxWarp prst="textNoShape">
                  <a:avLst/>
                </a:prstTxWarp>
              </a:bodyPr>
              <a:lstStyle/>
              <a:p>
                <a:pPr algn="l" defTabSz="685852" rtl="0" fontAlgn="base">
                  <a:spcBef>
                    <a:spcPct val="0"/>
                  </a:spcBef>
                  <a:spcAft>
                    <a:spcPct val="0"/>
                  </a:spcAft>
                </a:pPr>
                <a:endParaRPr kumimoji="1" lang="en-US" altLang="en-US" sz="894" dirty="0">
                  <a:solidFill>
                    <a:prstClr val="black"/>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74" name="TextBox 343">
                <a:extLst>
                  <a:ext uri="{FF2B5EF4-FFF2-40B4-BE49-F238E27FC236}">
                    <a16:creationId xmlns="" xmlns:a16="http://schemas.microsoft.com/office/drawing/2014/main" id="{892AD6BA-7679-48B9-B329-51F73E3ABB86}"/>
                  </a:ext>
                </a:extLst>
              </p:cNvPr>
              <p:cNvSpPr txBox="1"/>
              <p:nvPr/>
            </p:nvSpPr>
            <p:spPr>
              <a:xfrm flipH="1">
                <a:off x="10097092" y="2120766"/>
                <a:ext cx="443605" cy="243501"/>
              </a:xfrm>
              <a:prstGeom prst="rect">
                <a:avLst/>
              </a:prstGeom>
              <a:noFill/>
            </p:spPr>
            <p:txBody>
              <a:bodyPr wrap="square" lIns="0" tIns="0" rIns="0" bIns="0" rtlCol="0">
                <a:sp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defTabSz="685852" rtl="0" latinLnBrk="0">
                  <a:defRPr/>
                </a:pPr>
                <a:r>
                  <a:rPr lang="en-US" sz="894" b="0" i="0" u="none" kern="0"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67</a:t>
                </a:r>
              </a:p>
              <a:p>
                <a:pPr algn="ctr" defTabSz="685852" rtl="0" latinLnBrk="0">
                  <a:defRPr/>
                </a:pPr>
                <a:r>
                  <a:rPr lang="en-US" sz="300" kern="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services</a:t>
                </a:r>
                <a:endParaRPr lang="en-US" altLang="en-US" sz="300" kern="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75" name="TextBox 74">
                <a:extLst>
                  <a:ext uri="{FF2B5EF4-FFF2-40B4-BE49-F238E27FC236}">
                    <a16:creationId xmlns="" xmlns:a16="http://schemas.microsoft.com/office/drawing/2014/main" id="{A98657FC-6F18-4E22-B24F-D11861033CA9}"/>
                  </a:ext>
                </a:extLst>
              </p:cNvPr>
              <p:cNvSpPr txBox="1"/>
              <p:nvPr/>
            </p:nvSpPr>
            <p:spPr>
              <a:xfrm>
                <a:off x="10794096" y="2704462"/>
                <a:ext cx="237179" cy="155843"/>
              </a:xfrm>
              <a:prstGeom prst="rect">
                <a:avLst/>
              </a:prstGeom>
              <a:noFill/>
            </p:spPr>
            <p:txBody>
              <a:bodyPr wrap="none" lIns="0" tIns="0" rIns="0" bIns="0" rtlCol="0" anchor="t" anchorCtr="0">
                <a:noAutofit/>
              </a:bodyPr>
              <a:lstStyle/>
              <a:p>
                <a:pPr algn="ctr">
                  <a:lnSpc>
                    <a:spcPts val="500"/>
                  </a:lnSpc>
                </a:pPr>
                <a:r>
                  <a:rPr lang="en-US" sz="5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Inquiry</a:t>
                </a:r>
              </a:p>
            </p:txBody>
          </p:sp>
          <p:sp>
            <p:nvSpPr>
              <p:cNvPr id="76" name="한쪽 모서리가 둥근 사각형 93">
                <a:extLst>
                  <a:ext uri="{FF2B5EF4-FFF2-40B4-BE49-F238E27FC236}">
                    <a16:creationId xmlns="" xmlns:a16="http://schemas.microsoft.com/office/drawing/2014/main" id="{CA6A2A9F-17C1-4A2A-A489-F01BA911E3D4}"/>
                  </a:ext>
                </a:extLst>
              </p:cNvPr>
              <p:cNvSpPr/>
              <p:nvPr/>
            </p:nvSpPr>
            <p:spPr bwMode="auto">
              <a:xfrm flipV="1">
                <a:off x="10749293" y="1938955"/>
                <a:ext cx="290650" cy="736711"/>
              </a:xfrm>
              <a:prstGeom prst="round1Rect">
                <a:avLst>
                  <a:gd name="adj" fmla="val 0"/>
                </a:avLst>
              </a:prstGeom>
              <a:solidFill>
                <a:srgbClr val="525B66"/>
              </a:solidFill>
              <a:ln w="19050" cap="flat" cmpd="sng" algn="ctr">
                <a:noFill/>
                <a:prstDash val="solid"/>
                <a:round/>
                <a:headEnd type="none" w="med" len="med"/>
                <a:tailEnd type="none" w="med" len="med"/>
              </a:ln>
              <a:effectLst/>
            </p:spPr>
            <p:txBody>
              <a:bodyPr vert="horz" wrap="square" lIns="60487" tIns="30244" rIns="60487" bIns="30244" numCol="1" rtlCol="0" anchor="ctr" anchorCtr="0" compatLnSpc="1">
                <a:prstTxWarp prst="textNoShape">
                  <a:avLst/>
                </a:prstTxWarp>
              </a:bodyPr>
              <a:lstStyle/>
              <a:p>
                <a:pPr algn="l" defTabSz="685852" rtl="0" fontAlgn="base">
                  <a:spcBef>
                    <a:spcPct val="0"/>
                  </a:spcBef>
                  <a:spcAft>
                    <a:spcPct val="0"/>
                  </a:spcAft>
                </a:pPr>
                <a:endParaRPr kumimoji="1" lang="en-US" altLang="en-US" sz="894" dirty="0">
                  <a:solidFill>
                    <a:prstClr val="black"/>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77" name="TextBox 343">
                <a:extLst>
                  <a:ext uri="{FF2B5EF4-FFF2-40B4-BE49-F238E27FC236}">
                    <a16:creationId xmlns="" xmlns:a16="http://schemas.microsoft.com/office/drawing/2014/main" id="{B6F78CC2-A3CB-47E8-BA06-817D715086DE}"/>
                  </a:ext>
                </a:extLst>
              </p:cNvPr>
              <p:cNvSpPr txBox="1"/>
              <p:nvPr/>
            </p:nvSpPr>
            <p:spPr>
              <a:xfrm flipH="1">
                <a:off x="10733191" y="2215674"/>
                <a:ext cx="322855" cy="243501"/>
              </a:xfrm>
              <a:prstGeom prst="rect">
                <a:avLst/>
              </a:prstGeom>
              <a:noFill/>
            </p:spPr>
            <p:txBody>
              <a:bodyPr wrap="square" lIns="0" tIns="0" rIns="0" bIns="0" rtlCol="0">
                <a:sp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defTabSz="685852" rtl="0" latinLnBrk="0">
                  <a:defRPr/>
                </a:pPr>
                <a:r>
                  <a:rPr lang="en-US" sz="894" b="0" i="0" u="none" kern="0"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45</a:t>
                </a:r>
                <a:r>
                  <a:rPr lang="en-US" sz="731" b="0" i="0" u="none" kern="0"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 </a:t>
                </a:r>
                <a:r>
                  <a:rPr lang="en-US" sz="300" kern="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services</a:t>
                </a:r>
                <a:endParaRPr lang="en-US" altLang="en-US" sz="300" kern="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78" name="TextBox 77">
                <a:extLst>
                  <a:ext uri="{FF2B5EF4-FFF2-40B4-BE49-F238E27FC236}">
                    <a16:creationId xmlns="" xmlns:a16="http://schemas.microsoft.com/office/drawing/2014/main" id="{616CDD83-11B1-4DB5-80C5-4EE42FB5D0CD}"/>
                  </a:ext>
                </a:extLst>
              </p:cNvPr>
              <p:cNvSpPr txBox="1"/>
              <p:nvPr/>
            </p:nvSpPr>
            <p:spPr>
              <a:xfrm>
                <a:off x="9411581" y="2704463"/>
                <a:ext cx="671710" cy="155843"/>
              </a:xfrm>
              <a:prstGeom prst="rect">
                <a:avLst/>
              </a:prstGeom>
              <a:noFill/>
            </p:spPr>
            <p:txBody>
              <a:bodyPr wrap="square" lIns="0" tIns="0" rIns="0" bIns="0" rtlCol="0" anchor="t" anchorCtr="0">
                <a:noAutofit/>
              </a:bodyPr>
              <a:lstStyle/>
              <a:p>
                <a:pPr algn="ctr">
                  <a:lnSpc>
                    <a:spcPts val="500"/>
                  </a:lnSpc>
                </a:pPr>
                <a:r>
                  <a:rPr lang="en-US" sz="5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Private </a:t>
                </a:r>
                <a:br>
                  <a:rPr lang="en-US" sz="5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br>
                <a:r>
                  <a:rPr lang="en-US" sz="5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sector apps</a:t>
                </a:r>
                <a:endParaRPr lang="en-US" altLang="en-US" sz="5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79" name="한쪽 모서리가 둥근 사각형 140">
                <a:extLst>
                  <a:ext uri="{FF2B5EF4-FFF2-40B4-BE49-F238E27FC236}">
                    <a16:creationId xmlns="" xmlns:a16="http://schemas.microsoft.com/office/drawing/2014/main" id="{EE86EDFA-C43F-489A-BFF3-5FFCD2D0DD47}"/>
                  </a:ext>
                </a:extLst>
              </p:cNvPr>
              <p:cNvSpPr/>
              <p:nvPr/>
            </p:nvSpPr>
            <p:spPr bwMode="auto">
              <a:xfrm flipV="1">
                <a:off x="9584041" y="2348239"/>
                <a:ext cx="290650" cy="327428"/>
              </a:xfrm>
              <a:prstGeom prst="round1Rect">
                <a:avLst>
                  <a:gd name="adj" fmla="val 0"/>
                </a:avLst>
              </a:prstGeom>
              <a:solidFill>
                <a:srgbClr val="525B66"/>
              </a:solidFill>
              <a:ln w="19050" cap="flat" cmpd="sng" algn="ctr">
                <a:noFill/>
                <a:prstDash val="solid"/>
                <a:round/>
                <a:headEnd type="none" w="med" len="med"/>
                <a:tailEnd type="none" w="med" len="med"/>
              </a:ln>
              <a:effectLst/>
            </p:spPr>
            <p:txBody>
              <a:bodyPr vert="horz" wrap="square" lIns="60487" tIns="30244" rIns="60487" bIns="30244" numCol="1" rtlCol="0" anchor="ctr" anchorCtr="0" compatLnSpc="1">
                <a:prstTxWarp prst="textNoShape">
                  <a:avLst/>
                </a:prstTxWarp>
              </a:bodyPr>
              <a:lstStyle/>
              <a:p>
                <a:pPr algn="l" defTabSz="685852" rtl="0" fontAlgn="base">
                  <a:spcBef>
                    <a:spcPct val="0"/>
                  </a:spcBef>
                  <a:spcAft>
                    <a:spcPct val="0"/>
                  </a:spcAft>
                </a:pPr>
                <a:endParaRPr kumimoji="1" lang="en-US" altLang="en-US" sz="894" dirty="0">
                  <a:solidFill>
                    <a:prstClr val="black"/>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80" name="TextBox 343">
                <a:extLst>
                  <a:ext uri="{FF2B5EF4-FFF2-40B4-BE49-F238E27FC236}">
                    <a16:creationId xmlns="" xmlns:a16="http://schemas.microsoft.com/office/drawing/2014/main" id="{D82910F3-BFFC-4F18-B968-5EA2A1F4C784}"/>
                  </a:ext>
                </a:extLst>
              </p:cNvPr>
              <p:cNvSpPr txBox="1"/>
              <p:nvPr/>
            </p:nvSpPr>
            <p:spPr>
              <a:xfrm flipH="1">
                <a:off x="9507563" y="2427529"/>
                <a:ext cx="443605" cy="203909"/>
              </a:xfrm>
              <a:prstGeom prst="rect">
                <a:avLst/>
              </a:prstGeom>
              <a:noFill/>
            </p:spPr>
            <p:txBody>
              <a:bodyPr wrap="square" lIns="0" tIns="0" rIns="0" bIns="0" rtlCol="0">
                <a:sp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defTabSz="685852" rtl="0" latinLnBrk="0">
                  <a:defRPr/>
                </a:pPr>
                <a:r>
                  <a:rPr lang="en-US" sz="700" b="0" i="0" u="none" kern="0"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19</a:t>
                </a:r>
                <a:r>
                  <a:rPr lang="en-US" sz="500" b="0" i="0" u="none" kern="0"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 </a:t>
                </a:r>
              </a:p>
              <a:p>
                <a:pPr algn="ctr" defTabSz="685852" rtl="0" latinLnBrk="0">
                  <a:defRPr/>
                </a:pPr>
                <a:r>
                  <a:rPr lang="en-US" sz="300" b="0" i="0" u="none" kern="0"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institutions</a:t>
                </a:r>
                <a:endParaRPr lang="en-US" altLang="en-US" sz="300" kern="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81" name="TextBox 80">
                <a:extLst>
                  <a:ext uri="{FF2B5EF4-FFF2-40B4-BE49-F238E27FC236}">
                    <a16:creationId xmlns="" xmlns:a16="http://schemas.microsoft.com/office/drawing/2014/main" id="{AE35AFB2-3ABF-4B32-9BF4-E7AA33CE1BBF}"/>
                  </a:ext>
                </a:extLst>
              </p:cNvPr>
              <p:cNvSpPr txBox="1"/>
              <p:nvPr/>
            </p:nvSpPr>
            <p:spPr>
              <a:xfrm>
                <a:off x="11273328" y="2704457"/>
                <a:ext cx="360836" cy="311684"/>
              </a:xfrm>
              <a:prstGeom prst="rect">
                <a:avLst/>
              </a:prstGeom>
              <a:noFill/>
            </p:spPr>
            <p:txBody>
              <a:bodyPr wrap="none" lIns="0" tIns="0" rIns="0" bIns="0" rtlCol="0" anchor="t" anchorCtr="0">
                <a:noAutofit/>
              </a:bodyPr>
              <a:lstStyle/>
              <a:p>
                <a:pPr algn="ctr">
                  <a:lnSpc>
                    <a:spcPts val="500"/>
                  </a:lnSpc>
                </a:pPr>
                <a:r>
                  <a:rPr lang="en-US" sz="5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Linked </a:t>
                </a:r>
                <a:br>
                  <a:rPr lang="en-US" sz="5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br>
                <a:r>
                  <a:rPr lang="en-US" sz="5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institutions</a:t>
                </a:r>
                <a:endParaRPr lang="en-US" altLang="en-US" sz="5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82" name="한쪽 모서리가 둥근 사각형 154">
                <a:extLst>
                  <a:ext uri="{FF2B5EF4-FFF2-40B4-BE49-F238E27FC236}">
                    <a16:creationId xmlns="" xmlns:a16="http://schemas.microsoft.com/office/drawing/2014/main" id="{FD8DFDE6-A358-4885-89C7-7269D70B66CF}"/>
                  </a:ext>
                </a:extLst>
              </p:cNvPr>
              <p:cNvSpPr/>
              <p:nvPr/>
            </p:nvSpPr>
            <p:spPr bwMode="auto">
              <a:xfrm flipV="1">
                <a:off x="11297191" y="1938955"/>
                <a:ext cx="290650" cy="736712"/>
              </a:xfrm>
              <a:prstGeom prst="round1Rect">
                <a:avLst>
                  <a:gd name="adj" fmla="val 0"/>
                </a:avLst>
              </a:prstGeom>
              <a:solidFill>
                <a:srgbClr val="525B66"/>
              </a:solidFill>
              <a:ln w="19050" cap="flat" cmpd="sng" algn="ctr">
                <a:noFill/>
                <a:prstDash val="solid"/>
                <a:round/>
                <a:headEnd type="none" w="med" len="med"/>
                <a:tailEnd type="none" w="med" len="med"/>
              </a:ln>
              <a:effectLst/>
            </p:spPr>
            <p:txBody>
              <a:bodyPr vert="horz" wrap="square" lIns="60487" tIns="30244" rIns="60487" bIns="30244" numCol="1" rtlCol="0" anchor="ctr" anchorCtr="0" compatLnSpc="1">
                <a:prstTxWarp prst="textNoShape">
                  <a:avLst/>
                </a:prstTxWarp>
              </a:bodyPr>
              <a:lstStyle/>
              <a:p>
                <a:pPr algn="l" defTabSz="685852" rtl="0" fontAlgn="base">
                  <a:spcBef>
                    <a:spcPct val="0"/>
                  </a:spcBef>
                  <a:spcAft>
                    <a:spcPct val="0"/>
                  </a:spcAft>
                </a:pPr>
                <a:endParaRPr kumimoji="1" lang="en-US" altLang="en-US" sz="894" dirty="0">
                  <a:solidFill>
                    <a:prstClr val="black"/>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83" name="TextBox 343">
                <a:extLst>
                  <a:ext uri="{FF2B5EF4-FFF2-40B4-BE49-F238E27FC236}">
                    <a16:creationId xmlns="" xmlns:a16="http://schemas.microsoft.com/office/drawing/2014/main" id="{6EFDBDF2-3A85-4CD8-9CC2-D8B1406866A0}"/>
                  </a:ext>
                </a:extLst>
              </p:cNvPr>
              <p:cNvSpPr txBox="1"/>
              <p:nvPr/>
            </p:nvSpPr>
            <p:spPr>
              <a:xfrm flipH="1">
                <a:off x="11220713" y="2232098"/>
                <a:ext cx="443605" cy="243501"/>
              </a:xfrm>
              <a:prstGeom prst="rect">
                <a:avLst/>
              </a:prstGeom>
              <a:noFill/>
            </p:spPr>
            <p:txBody>
              <a:bodyPr wrap="square" lIns="0" tIns="0" rIns="0" bIns="0" rtlCol="0">
                <a:sp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defTabSz="685852" rtl="0" latinLnBrk="0">
                  <a:defRPr/>
                </a:pPr>
                <a:r>
                  <a:rPr lang="en-US" sz="894" b="0" i="0" u="none" kern="0"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53</a:t>
                </a:r>
              </a:p>
              <a:p>
                <a:pPr algn="ctr" defTabSz="685852" rtl="0" latinLnBrk="0">
                  <a:defRPr/>
                </a:pPr>
                <a:r>
                  <a:rPr lang="en-US" sz="300" kern="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institutions</a:t>
                </a:r>
                <a:endParaRPr lang="en-US" altLang="en-US" sz="300" kern="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pic>
          <p:nvPicPr>
            <p:cNvPr id="28" name="그림 27">
              <a:extLst>
                <a:ext uri="{FF2B5EF4-FFF2-40B4-BE49-F238E27FC236}">
                  <a16:creationId xmlns="" xmlns:a16="http://schemas.microsoft.com/office/drawing/2014/main" id="{336831B9-7D9C-42B7-ABF3-62E2373070C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705263" y="2422922"/>
              <a:ext cx="707603" cy="656092"/>
            </a:xfrm>
            <a:prstGeom prst="rect">
              <a:avLst/>
            </a:prstGeom>
          </p:spPr>
        </p:pic>
        <p:grpSp>
          <p:nvGrpSpPr>
            <p:cNvPr id="29" name="그룹 28">
              <a:extLst>
                <a:ext uri="{FF2B5EF4-FFF2-40B4-BE49-F238E27FC236}">
                  <a16:creationId xmlns="" xmlns:a16="http://schemas.microsoft.com/office/drawing/2014/main" id="{EC5AC545-928B-44E4-80DD-F7939444D825}"/>
                </a:ext>
              </a:extLst>
            </p:cNvPr>
            <p:cNvGrpSpPr/>
            <p:nvPr/>
          </p:nvGrpSpPr>
          <p:grpSpPr>
            <a:xfrm>
              <a:off x="6800293" y="1920041"/>
              <a:ext cx="2598026" cy="2758022"/>
              <a:chOff x="8259816" y="1571817"/>
              <a:chExt cx="3417119" cy="3394488"/>
            </a:xfrm>
          </p:grpSpPr>
          <p:grpSp>
            <p:nvGrpSpPr>
              <p:cNvPr id="59" name="그룹 58">
                <a:extLst>
                  <a:ext uri="{FF2B5EF4-FFF2-40B4-BE49-F238E27FC236}">
                    <a16:creationId xmlns="" xmlns:a16="http://schemas.microsoft.com/office/drawing/2014/main" id="{C0D67E15-B093-4005-A4C3-5D1DFB0B5C1F}"/>
                  </a:ext>
                </a:extLst>
              </p:cNvPr>
              <p:cNvGrpSpPr/>
              <p:nvPr/>
            </p:nvGrpSpPr>
            <p:grpSpPr>
              <a:xfrm>
                <a:off x="8259816" y="1571817"/>
                <a:ext cx="3417119" cy="315641"/>
                <a:chOff x="8355281" y="1453165"/>
                <a:chExt cx="3511062" cy="275265"/>
              </a:xfrm>
              <a:solidFill>
                <a:srgbClr val="303F5F"/>
              </a:solidFill>
            </p:grpSpPr>
            <p:sp>
              <p:nvSpPr>
                <p:cNvPr id="68" name="자유형 349">
                  <a:extLst>
                    <a:ext uri="{FF2B5EF4-FFF2-40B4-BE49-F238E27FC236}">
                      <a16:creationId xmlns="" xmlns:a16="http://schemas.microsoft.com/office/drawing/2014/main" id="{CC1E9162-1C2F-4336-BF8D-8C7E418A76B1}"/>
                    </a:ext>
                  </a:extLst>
                </p:cNvPr>
                <p:cNvSpPr>
                  <a:spLocks/>
                </p:cNvSpPr>
                <p:nvPr/>
              </p:nvSpPr>
              <p:spPr bwMode="auto">
                <a:xfrm flipH="1" flipV="1">
                  <a:off x="8355281" y="1453165"/>
                  <a:ext cx="1936223" cy="275265"/>
                </a:xfrm>
                <a:custGeom>
                  <a:avLst/>
                  <a:gdLst>
                    <a:gd name="connsiteX0" fmla="*/ 2718758 w 2718758"/>
                    <a:gd name="connsiteY0" fmla="*/ 386515 h 386515"/>
                    <a:gd name="connsiteX1" fmla="*/ 1960237 w 2718758"/>
                    <a:gd name="connsiteY1" fmla="*/ 386515 h 386515"/>
                    <a:gd name="connsiteX2" fmla="*/ 1783536 w 2718758"/>
                    <a:gd name="connsiteY2" fmla="*/ 386515 h 386515"/>
                    <a:gd name="connsiteX3" fmla="*/ 1025014 w 2718758"/>
                    <a:gd name="connsiteY3" fmla="*/ 386515 h 386515"/>
                    <a:gd name="connsiteX4" fmla="*/ 1025027 w 2718758"/>
                    <a:gd name="connsiteY4" fmla="*/ 386513 h 386515"/>
                    <a:gd name="connsiteX5" fmla="*/ 1010896 w 2718758"/>
                    <a:gd name="connsiteY5" fmla="*/ 386513 h 386515"/>
                    <a:gd name="connsiteX6" fmla="*/ 878113 w 2718758"/>
                    <a:gd name="connsiteY6" fmla="*/ 386513 h 386515"/>
                    <a:gd name="connsiteX7" fmla="*/ 712202 w 2718758"/>
                    <a:gd name="connsiteY7" fmla="*/ 386513 h 386515"/>
                    <a:gd name="connsiteX8" fmla="*/ 619712 w 2718758"/>
                    <a:gd name="connsiteY8" fmla="*/ 386513 h 386515"/>
                    <a:gd name="connsiteX9" fmla="*/ 505539 w 2718758"/>
                    <a:gd name="connsiteY9" fmla="*/ 386513 h 386515"/>
                    <a:gd name="connsiteX10" fmla="*/ 0 w 2718758"/>
                    <a:gd name="connsiteY10" fmla="*/ 386513 h 386515"/>
                    <a:gd name="connsiteX11" fmla="*/ 58375 w 2718758"/>
                    <a:gd name="connsiteY11" fmla="*/ 376939 h 386515"/>
                    <a:gd name="connsiteX12" fmla="*/ 424161 w 2718758"/>
                    <a:gd name="connsiteY12" fmla="*/ 0 h 386515"/>
                    <a:gd name="connsiteX13" fmla="*/ 565888 w 2718758"/>
                    <a:gd name="connsiteY13" fmla="*/ 0 h 386515"/>
                    <a:gd name="connsiteX14" fmla="*/ 712202 w 2718758"/>
                    <a:gd name="connsiteY14" fmla="*/ 0 h 386515"/>
                    <a:gd name="connsiteX15" fmla="*/ 760107 w 2718758"/>
                    <a:gd name="connsiteY15" fmla="*/ 0 h 386515"/>
                    <a:gd name="connsiteX16" fmla="*/ 806511 w 2718758"/>
                    <a:gd name="connsiteY16" fmla="*/ 0 h 386515"/>
                    <a:gd name="connsiteX17" fmla="*/ 819082 w 2718758"/>
                    <a:gd name="connsiteY17" fmla="*/ 0 h 386515"/>
                    <a:gd name="connsiteX18" fmla="*/ 830208 w 2718758"/>
                    <a:gd name="connsiteY18" fmla="*/ 0 h 386515"/>
                    <a:gd name="connsiteX19" fmla="*/ 878113 w 2718758"/>
                    <a:gd name="connsiteY19" fmla="*/ 0 h 386515"/>
                    <a:gd name="connsiteX20" fmla="*/ 907076 w 2718758"/>
                    <a:gd name="connsiteY20" fmla="*/ 0 h 386515"/>
                    <a:gd name="connsiteX21" fmla="*/ 920684 w 2718758"/>
                    <a:gd name="connsiteY21" fmla="*/ 0 h 386515"/>
                    <a:gd name="connsiteX22" fmla="*/ 933255 w 2718758"/>
                    <a:gd name="connsiteY22" fmla="*/ 0 h 386515"/>
                    <a:gd name="connsiteX23" fmla="*/ 1010896 w 2718758"/>
                    <a:gd name="connsiteY23" fmla="*/ 0 h 386515"/>
                    <a:gd name="connsiteX24" fmla="*/ 1021249 w 2718758"/>
                    <a:gd name="connsiteY24" fmla="*/ 0 h 386515"/>
                    <a:gd name="connsiteX25" fmla="*/ 1024427 w 2718758"/>
                    <a:gd name="connsiteY25" fmla="*/ 0 h 386515"/>
                    <a:gd name="connsiteX26" fmla="*/ 1044888 w 2718758"/>
                    <a:gd name="connsiteY26" fmla="*/ 0 h 386515"/>
                    <a:gd name="connsiteX27" fmla="*/ 1094630 w 2718758"/>
                    <a:gd name="connsiteY27" fmla="*/ 0 h 386515"/>
                    <a:gd name="connsiteX28" fmla="*/ 1106363 w 2718758"/>
                    <a:gd name="connsiteY28" fmla="*/ 0 h 386515"/>
                    <a:gd name="connsiteX29" fmla="*/ 1125069 w 2718758"/>
                    <a:gd name="connsiteY29" fmla="*/ 0 h 386515"/>
                    <a:gd name="connsiteX30" fmla="*/ 1128622 w 2718758"/>
                    <a:gd name="connsiteY30" fmla="*/ 0 h 386515"/>
                    <a:gd name="connsiteX31" fmla="*/ 1148438 w 2718758"/>
                    <a:gd name="connsiteY31" fmla="*/ 0 h 386515"/>
                    <a:gd name="connsiteX32" fmla="*/ 1159061 w 2718758"/>
                    <a:gd name="connsiteY32" fmla="*/ 0 h 386515"/>
                    <a:gd name="connsiteX33" fmla="*/ 1166154 w 2718758"/>
                    <a:gd name="connsiteY33" fmla="*/ 0 h 386515"/>
                    <a:gd name="connsiteX34" fmla="*/ 1208803 w 2718758"/>
                    <a:gd name="connsiteY34" fmla="*/ 0 h 386515"/>
                    <a:gd name="connsiteX35" fmla="*/ 1232442 w 2718758"/>
                    <a:gd name="connsiteY35" fmla="*/ 0 h 386515"/>
                    <a:gd name="connsiteX36" fmla="*/ 1242795 w 2718758"/>
                    <a:gd name="connsiteY36" fmla="*/ 0 h 386515"/>
                    <a:gd name="connsiteX37" fmla="*/ 1320437 w 2718758"/>
                    <a:gd name="connsiteY37" fmla="*/ 0 h 386515"/>
                    <a:gd name="connsiteX38" fmla="*/ 1333007 w 2718758"/>
                    <a:gd name="connsiteY38" fmla="*/ 0 h 386515"/>
                    <a:gd name="connsiteX39" fmla="*/ 1346615 w 2718758"/>
                    <a:gd name="connsiteY39" fmla="*/ 0 h 386515"/>
                    <a:gd name="connsiteX40" fmla="*/ 1447180 w 2718758"/>
                    <a:gd name="connsiteY40" fmla="*/ 0 h 386515"/>
                    <a:gd name="connsiteX41" fmla="*/ 1458810 w 2718758"/>
                    <a:gd name="connsiteY41" fmla="*/ 3048 h 386515"/>
                    <a:gd name="connsiteX42" fmla="*/ 1470439 w 2718758"/>
                    <a:gd name="connsiteY42" fmla="*/ 0 h 386515"/>
                    <a:gd name="connsiteX43" fmla="*/ 1571004 w 2718758"/>
                    <a:gd name="connsiteY43" fmla="*/ 0 h 386515"/>
                    <a:gd name="connsiteX44" fmla="*/ 1674824 w 2718758"/>
                    <a:gd name="connsiteY44" fmla="*/ 0 h 386515"/>
                    <a:gd name="connsiteX45" fmla="*/ 1708816 w 2718758"/>
                    <a:gd name="connsiteY45" fmla="*/ 0 h 386515"/>
                    <a:gd name="connsiteX46" fmla="*/ 1758558 w 2718758"/>
                    <a:gd name="connsiteY46" fmla="*/ 0 h 386515"/>
                    <a:gd name="connsiteX47" fmla="*/ 1792550 w 2718758"/>
                    <a:gd name="connsiteY47" fmla="*/ 0 h 386515"/>
                    <a:gd name="connsiteX48" fmla="*/ 1896370 w 2718758"/>
                    <a:gd name="connsiteY48" fmla="*/ 0 h 386515"/>
                    <a:gd name="connsiteX49" fmla="*/ 1996935 w 2718758"/>
                    <a:gd name="connsiteY49" fmla="*/ 0 h 386515"/>
                    <a:gd name="connsiteX50" fmla="*/ 1996943 w 2718758"/>
                    <a:gd name="connsiteY50" fmla="*/ 2 h 386515"/>
                    <a:gd name="connsiteX51" fmla="*/ 2116067 w 2718758"/>
                    <a:gd name="connsiteY51" fmla="*/ 2 h 386515"/>
                    <a:gd name="connsiteX52" fmla="*/ 2267011 w 2718758"/>
                    <a:gd name="connsiteY52" fmla="*/ 2 h 386515"/>
                    <a:gd name="connsiteX53" fmla="*/ 2656586 w 2718758"/>
                    <a:gd name="connsiteY53" fmla="*/ 376941 h 38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18758" h="386515">
                      <a:moveTo>
                        <a:pt x="2718758" y="386515"/>
                      </a:moveTo>
                      <a:lnTo>
                        <a:pt x="1960237" y="386515"/>
                      </a:lnTo>
                      <a:lnTo>
                        <a:pt x="1783536" y="386515"/>
                      </a:lnTo>
                      <a:lnTo>
                        <a:pt x="1025014" y="386515"/>
                      </a:lnTo>
                      <a:lnTo>
                        <a:pt x="1025027" y="386513"/>
                      </a:lnTo>
                      <a:lnTo>
                        <a:pt x="1010896" y="386513"/>
                      </a:lnTo>
                      <a:lnTo>
                        <a:pt x="878113" y="386513"/>
                      </a:lnTo>
                      <a:lnTo>
                        <a:pt x="712202" y="386513"/>
                      </a:lnTo>
                      <a:lnTo>
                        <a:pt x="619712" y="386513"/>
                      </a:lnTo>
                      <a:lnTo>
                        <a:pt x="505539" y="386513"/>
                      </a:lnTo>
                      <a:lnTo>
                        <a:pt x="0" y="386513"/>
                      </a:lnTo>
                      <a:lnTo>
                        <a:pt x="58375" y="376939"/>
                      </a:lnTo>
                      <a:cubicBezTo>
                        <a:pt x="259107" y="301550"/>
                        <a:pt x="204768" y="0"/>
                        <a:pt x="424161" y="0"/>
                      </a:cubicBezTo>
                      <a:cubicBezTo>
                        <a:pt x="424161" y="0"/>
                        <a:pt x="424161" y="0"/>
                        <a:pt x="565888" y="0"/>
                      </a:cubicBezTo>
                      <a:lnTo>
                        <a:pt x="712202" y="0"/>
                      </a:lnTo>
                      <a:lnTo>
                        <a:pt x="760107" y="0"/>
                      </a:lnTo>
                      <a:lnTo>
                        <a:pt x="806511" y="0"/>
                      </a:lnTo>
                      <a:lnTo>
                        <a:pt x="819082" y="0"/>
                      </a:lnTo>
                      <a:lnTo>
                        <a:pt x="830208" y="0"/>
                      </a:lnTo>
                      <a:lnTo>
                        <a:pt x="878113" y="0"/>
                      </a:lnTo>
                      <a:lnTo>
                        <a:pt x="907076" y="0"/>
                      </a:lnTo>
                      <a:lnTo>
                        <a:pt x="920684" y="0"/>
                      </a:lnTo>
                      <a:lnTo>
                        <a:pt x="933255" y="0"/>
                      </a:lnTo>
                      <a:lnTo>
                        <a:pt x="1010896" y="0"/>
                      </a:lnTo>
                      <a:lnTo>
                        <a:pt x="1021249" y="0"/>
                      </a:lnTo>
                      <a:lnTo>
                        <a:pt x="1024427" y="0"/>
                      </a:lnTo>
                      <a:lnTo>
                        <a:pt x="1044888" y="0"/>
                      </a:lnTo>
                      <a:lnTo>
                        <a:pt x="1094630" y="0"/>
                      </a:lnTo>
                      <a:lnTo>
                        <a:pt x="1106363" y="0"/>
                      </a:lnTo>
                      <a:lnTo>
                        <a:pt x="1125069" y="0"/>
                      </a:lnTo>
                      <a:lnTo>
                        <a:pt x="1128622" y="0"/>
                      </a:lnTo>
                      <a:lnTo>
                        <a:pt x="1148438" y="0"/>
                      </a:lnTo>
                      <a:lnTo>
                        <a:pt x="1159061" y="0"/>
                      </a:lnTo>
                      <a:lnTo>
                        <a:pt x="1166154" y="0"/>
                      </a:lnTo>
                      <a:lnTo>
                        <a:pt x="1208803" y="0"/>
                      </a:lnTo>
                      <a:lnTo>
                        <a:pt x="1232442" y="0"/>
                      </a:lnTo>
                      <a:lnTo>
                        <a:pt x="1242795" y="0"/>
                      </a:lnTo>
                      <a:lnTo>
                        <a:pt x="1320437" y="0"/>
                      </a:lnTo>
                      <a:lnTo>
                        <a:pt x="1333007" y="0"/>
                      </a:lnTo>
                      <a:lnTo>
                        <a:pt x="1346615" y="0"/>
                      </a:lnTo>
                      <a:cubicBezTo>
                        <a:pt x="1447180" y="0"/>
                        <a:pt x="1447180" y="0"/>
                        <a:pt x="1447180" y="0"/>
                      </a:cubicBezTo>
                      <a:lnTo>
                        <a:pt x="1458810" y="3048"/>
                      </a:lnTo>
                      <a:lnTo>
                        <a:pt x="1470439" y="0"/>
                      </a:lnTo>
                      <a:cubicBezTo>
                        <a:pt x="1470439" y="0"/>
                        <a:pt x="1470439" y="0"/>
                        <a:pt x="1571004" y="0"/>
                      </a:cubicBezTo>
                      <a:lnTo>
                        <a:pt x="1674824" y="0"/>
                      </a:lnTo>
                      <a:lnTo>
                        <a:pt x="1708816" y="0"/>
                      </a:lnTo>
                      <a:lnTo>
                        <a:pt x="1758558" y="0"/>
                      </a:lnTo>
                      <a:lnTo>
                        <a:pt x="1792550" y="0"/>
                      </a:lnTo>
                      <a:lnTo>
                        <a:pt x="1896370" y="0"/>
                      </a:lnTo>
                      <a:cubicBezTo>
                        <a:pt x="1996935" y="0"/>
                        <a:pt x="1996935" y="0"/>
                        <a:pt x="1996935" y="0"/>
                      </a:cubicBezTo>
                      <a:lnTo>
                        <a:pt x="1996943" y="2"/>
                      </a:lnTo>
                      <a:lnTo>
                        <a:pt x="2116067" y="2"/>
                      </a:lnTo>
                      <a:cubicBezTo>
                        <a:pt x="2267011" y="2"/>
                        <a:pt x="2267011" y="2"/>
                        <a:pt x="2267011" y="2"/>
                      </a:cubicBezTo>
                      <a:cubicBezTo>
                        <a:pt x="2500673" y="2"/>
                        <a:pt x="2442799" y="301552"/>
                        <a:pt x="2656586" y="376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38" dirty="0">
                    <a:solidFill>
                      <a:srgbClr val="212D37"/>
                    </a:solidFill>
                    <a:latin typeface="Times New Roman" panose="02020603050405020304" pitchFamily="18" charset="0"/>
                    <a:ea typeface="KoPub돋움체 Bold" panose="00000800000000000000" pitchFamily="2" charset="-127"/>
                    <a:cs typeface="Times New Roman" panose="02020603050405020304" pitchFamily="18" charset="0"/>
                  </a:endParaRPr>
                </a:p>
              </p:txBody>
            </p:sp>
            <p:sp>
              <p:nvSpPr>
                <p:cNvPr id="69" name="자유형 349">
                  <a:extLst>
                    <a:ext uri="{FF2B5EF4-FFF2-40B4-BE49-F238E27FC236}">
                      <a16:creationId xmlns="" xmlns:a16="http://schemas.microsoft.com/office/drawing/2014/main" id="{2CCD01FF-50E1-4A7D-A3CC-D6066B3AE1F6}"/>
                    </a:ext>
                  </a:extLst>
                </p:cNvPr>
                <p:cNvSpPr>
                  <a:spLocks/>
                </p:cNvSpPr>
                <p:nvPr/>
              </p:nvSpPr>
              <p:spPr bwMode="auto">
                <a:xfrm flipH="1" flipV="1">
                  <a:off x="9534793" y="1453165"/>
                  <a:ext cx="1936223" cy="275265"/>
                </a:xfrm>
                <a:custGeom>
                  <a:avLst/>
                  <a:gdLst>
                    <a:gd name="connsiteX0" fmla="*/ 2718758 w 2718758"/>
                    <a:gd name="connsiteY0" fmla="*/ 386515 h 386515"/>
                    <a:gd name="connsiteX1" fmla="*/ 1960237 w 2718758"/>
                    <a:gd name="connsiteY1" fmla="*/ 386515 h 386515"/>
                    <a:gd name="connsiteX2" fmla="*/ 1783536 w 2718758"/>
                    <a:gd name="connsiteY2" fmla="*/ 386515 h 386515"/>
                    <a:gd name="connsiteX3" fmla="*/ 1025014 w 2718758"/>
                    <a:gd name="connsiteY3" fmla="*/ 386515 h 386515"/>
                    <a:gd name="connsiteX4" fmla="*/ 1025027 w 2718758"/>
                    <a:gd name="connsiteY4" fmla="*/ 386513 h 386515"/>
                    <a:gd name="connsiteX5" fmla="*/ 1010896 w 2718758"/>
                    <a:gd name="connsiteY5" fmla="*/ 386513 h 386515"/>
                    <a:gd name="connsiteX6" fmla="*/ 878113 w 2718758"/>
                    <a:gd name="connsiteY6" fmla="*/ 386513 h 386515"/>
                    <a:gd name="connsiteX7" fmla="*/ 712202 w 2718758"/>
                    <a:gd name="connsiteY7" fmla="*/ 386513 h 386515"/>
                    <a:gd name="connsiteX8" fmla="*/ 619712 w 2718758"/>
                    <a:gd name="connsiteY8" fmla="*/ 386513 h 386515"/>
                    <a:gd name="connsiteX9" fmla="*/ 505539 w 2718758"/>
                    <a:gd name="connsiteY9" fmla="*/ 386513 h 386515"/>
                    <a:gd name="connsiteX10" fmla="*/ 0 w 2718758"/>
                    <a:gd name="connsiteY10" fmla="*/ 386513 h 386515"/>
                    <a:gd name="connsiteX11" fmla="*/ 58375 w 2718758"/>
                    <a:gd name="connsiteY11" fmla="*/ 376939 h 386515"/>
                    <a:gd name="connsiteX12" fmla="*/ 424161 w 2718758"/>
                    <a:gd name="connsiteY12" fmla="*/ 0 h 386515"/>
                    <a:gd name="connsiteX13" fmla="*/ 565888 w 2718758"/>
                    <a:gd name="connsiteY13" fmla="*/ 0 h 386515"/>
                    <a:gd name="connsiteX14" fmla="*/ 712202 w 2718758"/>
                    <a:gd name="connsiteY14" fmla="*/ 0 h 386515"/>
                    <a:gd name="connsiteX15" fmla="*/ 760107 w 2718758"/>
                    <a:gd name="connsiteY15" fmla="*/ 0 h 386515"/>
                    <a:gd name="connsiteX16" fmla="*/ 806511 w 2718758"/>
                    <a:gd name="connsiteY16" fmla="*/ 0 h 386515"/>
                    <a:gd name="connsiteX17" fmla="*/ 819082 w 2718758"/>
                    <a:gd name="connsiteY17" fmla="*/ 0 h 386515"/>
                    <a:gd name="connsiteX18" fmla="*/ 830208 w 2718758"/>
                    <a:gd name="connsiteY18" fmla="*/ 0 h 386515"/>
                    <a:gd name="connsiteX19" fmla="*/ 878113 w 2718758"/>
                    <a:gd name="connsiteY19" fmla="*/ 0 h 386515"/>
                    <a:gd name="connsiteX20" fmla="*/ 907076 w 2718758"/>
                    <a:gd name="connsiteY20" fmla="*/ 0 h 386515"/>
                    <a:gd name="connsiteX21" fmla="*/ 920684 w 2718758"/>
                    <a:gd name="connsiteY21" fmla="*/ 0 h 386515"/>
                    <a:gd name="connsiteX22" fmla="*/ 933255 w 2718758"/>
                    <a:gd name="connsiteY22" fmla="*/ 0 h 386515"/>
                    <a:gd name="connsiteX23" fmla="*/ 1010896 w 2718758"/>
                    <a:gd name="connsiteY23" fmla="*/ 0 h 386515"/>
                    <a:gd name="connsiteX24" fmla="*/ 1021249 w 2718758"/>
                    <a:gd name="connsiteY24" fmla="*/ 0 h 386515"/>
                    <a:gd name="connsiteX25" fmla="*/ 1024427 w 2718758"/>
                    <a:gd name="connsiteY25" fmla="*/ 0 h 386515"/>
                    <a:gd name="connsiteX26" fmla="*/ 1044888 w 2718758"/>
                    <a:gd name="connsiteY26" fmla="*/ 0 h 386515"/>
                    <a:gd name="connsiteX27" fmla="*/ 1094630 w 2718758"/>
                    <a:gd name="connsiteY27" fmla="*/ 0 h 386515"/>
                    <a:gd name="connsiteX28" fmla="*/ 1106363 w 2718758"/>
                    <a:gd name="connsiteY28" fmla="*/ 0 h 386515"/>
                    <a:gd name="connsiteX29" fmla="*/ 1125069 w 2718758"/>
                    <a:gd name="connsiteY29" fmla="*/ 0 h 386515"/>
                    <a:gd name="connsiteX30" fmla="*/ 1128622 w 2718758"/>
                    <a:gd name="connsiteY30" fmla="*/ 0 h 386515"/>
                    <a:gd name="connsiteX31" fmla="*/ 1148438 w 2718758"/>
                    <a:gd name="connsiteY31" fmla="*/ 0 h 386515"/>
                    <a:gd name="connsiteX32" fmla="*/ 1159061 w 2718758"/>
                    <a:gd name="connsiteY32" fmla="*/ 0 h 386515"/>
                    <a:gd name="connsiteX33" fmla="*/ 1166154 w 2718758"/>
                    <a:gd name="connsiteY33" fmla="*/ 0 h 386515"/>
                    <a:gd name="connsiteX34" fmla="*/ 1208803 w 2718758"/>
                    <a:gd name="connsiteY34" fmla="*/ 0 h 386515"/>
                    <a:gd name="connsiteX35" fmla="*/ 1232442 w 2718758"/>
                    <a:gd name="connsiteY35" fmla="*/ 0 h 386515"/>
                    <a:gd name="connsiteX36" fmla="*/ 1242795 w 2718758"/>
                    <a:gd name="connsiteY36" fmla="*/ 0 h 386515"/>
                    <a:gd name="connsiteX37" fmla="*/ 1320437 w 2718758"/>
                    <a:gd name="connsiteY37" fmla="*/ 0 h 386515"/>
                    <a:gd name="connsiteX38" fmla="*/ 1333007 w 2718758"/>
                    <a:gd name="connsiteY38" fmla="*/ 0 h 386515"/>
                    <a:gd name="connsiteX39" fmla="*/ 1346615 w 2718758"/>
                    <a:gd name="connsiteY39" fmla="*/ 0 h 386515"/>
                    <a:gd name="connsiteX40" fmla="*/ 1447180 w 2718758"/>
                    <a:gd name="connsiteY40" fmla="*/ 0 h 386515"/>
                    <a:gd name="connsiteX41" fmla="*/ 1458810 w 2718758"/>
                    <a:gd name="connsiteY41" fmla="*/ 3048 h 386515"/>
                    <a:gd name="connsiteX42" fmla="*/ 1470439 w 2718758"/>
                    <a:gd name="connsiteY42" fmla="*/ 0 h 386515"/>
                    <a:gd name="connsiteX43" fmla="*/ 1571004 w 2718758"/>
                    <a:gd name="connsiteY43" fmla="*/ 0 h 386515"/>
                    <a:gd name="connsiteX44" fmla="*/ 1674824 w 2718758"/>
                    <a:gd name="connsiteY44" fmla="*/ 0 h 386515"/>
                    <a:gd name="connsiteX45" fmla="*/ 1708816 w 2718758"/>
                    <a:gd name="connsiteY45" fmla="*/ 0 h 386515"/>
                    <a:gd name="connsiteX46" fmla="*/ 1758558 w 2718758"/>
                    <a:gd name="connsiteY46" fmla="*/ 0 h 386515"/>
                    <a:gd name="connsiteX47" fmla="*/ 1792550 w 2718758"/>
                    <a:gd name="connsiteY47" fmla="*/ 0 h 386515"/>
                    <a:gd name="connsiteX48" fmla="*/ 1896370 w 2718758"/>
                    <a:gd name="connsiteY48" fmla="*/ 0 h 386515"/>
                    <a:gd name="connsiteX49" fmla="*/ 1996935 w 2718758"/>
                    <a:gd name="connsiteY49" fmla="*/ 0 h 386515"/>
                    <a:gd name="connsiteX50" fmla="*/ 1996943 w 2718758"/>
                    <a:gd name="connsiteY50" fmla="*/ 2 h 386515"/>
                    <a:gd name="connsiteX51" fmla="*/ 2116067 w 2718758"/>
                    <a:gd name="connsiteY51" fmla="*/ 2 h 386515"/>
                    <a:gd name="connsiteX52" fmla="*/ 2267011 w 2718758"/>
                    <a:gd name="connsiteY52" fmla="*/ 2 h 386515"/>
                    <a:gd name="connsiteX53" fmla="*/ 2656586 w 2718758"/>
                    <a:gd name="connsiteY53" fmla="*/ 376941 h 38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18758" h="386515">
                      <a:moveTo>
                        <a:pt x="2718758" y="386515"/>
                      </a:moveTo>
                      <a:lnTo>
                        <a:pt x="1960237" y="386515"/>
                      </a:lnTo>
                      <a:lnTo>
                        <a:pt x="1783536" y="386515"/>
                      </a:lnTo>
                      <a:lnTo>
                        <a:pt x="1025014" y="386515"/>
                      </a:lnTo>
                      <a:lnTo>
                        <a:pt x="1025027" y="386513"/>
                      </a:lnTo>
                      <a:lnTo>
                        <a:pt x="1010896" y="386513"/>
                      </a:lnTo>
                      <a:lnTo>
                        <a:pt x="878113" y="386513"/>
                      </a:lnTo>
                      <a:lnTo>
                        <a:pt x="712202" y="386513"/>
                      </a:lnTo>
                      <a:lnTo>
                        <a:pt x="619712" y="386513"/>
                      </a:lnTo>
                      <a:lnTo>
                        <a:pt x="505539" y="386513"/>
                      </a:lnTo>
                      <a:lnTo>
                        <a:pt x="0" y="386513"/>
                      </a:lnTo>
                      <a:lnTo>
                        <a:pt x="58375" y="376939"/>
                      </a:lnTo>
                      <a:cubicBezTo>
                        <a:pt x="259107" y="301550"/>
                        <a:pt x="204768" y="0"/>
                        <a:pt x="424161" y="0"/>
                      </a:cubicBezTo>
                      <a:cubicBezTo>
                        <a:pt x="424161" y="0"/>
                        <a:pt x="424161" y="0"/>
                        <a:pt x="565888" y="0"/>
                      </a:cubicBezTo>
                      <a:lnTo>
                        <a:pt x="712202" y="0"/>
                      </a:lnTo>
                      <a:lnTo>
                        <a:pt x="760107" y="0"/>
                      </a:lnTo>
                      <a:lnTo>
                        <a:pt x="806511" y="0"/>
                      </a:lnTo>
                      <a:lnTo>
                        <a:pt x="819082" y="0"/>
                      </a:lnTo>
                      <a:lnTo>
                        <a:pt x="830208" y="0"/>
                      </a:lnTo>
                      <a:lnTo>
                        <a:pt x="878113" y="0"/>
                      </a:lnTo>
                      <a:lnTo>
                        <a:pt x="907076" y="0"/>
                      </a:lnTo>
                      <a:lnTo>
                        <a:pt x="920684" y="0"/>
                      </a:lnTo>
                      <a:lnTo>
                        <a:pt x="933255" y="0"/>
                      </a:lnTo>
                      <a:lnTo>
                        <a:pt x="1010896" y="0"/>
                      </a:lnTo>
                      <a:lnTo>
                        <a:pt x="1021249" y="0"/>
                      </a:lnTo>
                      <a:lnTo>
                        <a:pt x="1024427" y="0"/>
                      </a:lnTo>
                      <a:lnTo>
                        <a:pt x="1044888" y="0"/>
                      </a:lnTo>
                      <a:lnTo>
                        <a:pt x="1094630" y="0"/>
                      </a:lnTo>
                      <a:lnTo>
                        <a:pt x="1106363" y="0"/>
                      </a:lnTo>
                      <a:lnTo>
                        <a:pt x="1125069" y="0"/>
                      </a:lnTo>
                      <a:lnTo>
                        <a:pt x="1128622" y="0"/>
                      </a:lnTo>
                      <a:lnTo>
                        <a:pt x="1148438" y="0"/>
                      </a:lnTo>
                      <a:lnTo>
                        <a:pt x="1159061" y="0"/>
                      </a:lnTo>
                      <a:lnTo>
                        <a:pt x="1166154" y="0"/>
                      </a:lnTo>
                      <a:lnTo>
                        <a:pt x="1208803" y="0"/>
                      </a:lnTo>
                      <a:lnTo>
                        <a:pt x="1232442" y="0"/>
                      </a:lnTo>
                      <a:lnTo>
                        <a:pt x="1242795" y="0"/>
                      </a:lnTo>
                      <a:lnTo>
                        <a:pt x="1320437" y="0"/>
                      </a:lnTo>
                      <a:lnTo>
                        <a:pt x="1333007" y="0"/>
                      </a:lnTo>
                      <a:lnTo>
                        <a:pt x="1346615" y="0"/>
                      </a:lnTo>
                      <a:cubicBezTo>
                        <a:pt x="1447180" y="0"/>
                        <a:pt x="1447180" y="0"/>
                        <a:pt x="1447180" y="0"/>
                      </a:cubicBezTo>
                      <a:lnTo>
                        <a:pt x="1458810" y="3048"/>
                      </a:lnTo>
                      <a:lnTo>
                        <a:pt x="1470439" y="0"/>
                      </a:lnTo>
                      <a:cubicBezTo>
                        <a:pt x="1470439" y="0"/>
                        <a:pt x="1470439" y="0"/>
                        <a:pt x="1571004" y="0"/>
                      </a:cubicBezTo>
                      <a:lnTo>
                        <a:pt x="1674824" y="0"/>
                      </a:lnTo>
                      <a:lnTo>
                        <a:pt x="1708816" y="0"/>
                      </a:lnTo>
                      <a:lnTo>
                        <a:pt x="1758558" y="0"/>
                      </a:lnTo>
                      <a:lnTo>
                        <a:pt x="1792550" y="0"/>
                      </a:lnTo>
                      <a:lnTo>
                        <a:pt x="1896370" y="0"/>
                      </a:lnTo>
                      <a:cubicBezTo>
                        <a:pt x="1996935" y="0"/>
                        <a:pt x="1996935" y="0"/>
                        <a:pt x="1996935" y="0"/>
                      </a:cubicBezTo>
                      <a:lnTo>
                        <a:pt x="1996943" y="2"/>
                      </a:lnTo>
                      <a:lnTo>
                        <a:pt x="2116067" y="2"/>
                      </a:lnTo>
                      <a:cubicBezTo>
                        <a:pt x="2267011" y="2"/>
                        <a:pt x="2267011" y="2"/>
                        <a:pt x="2267011" y="2"/>
                      </a:cubicBezTo>
                      <a:cubicBezTo>
                        <a:pt x="2500673" y="2"/>
                        <a:pt x="2442799" y="301552"/>
                        <a:pt x="2656586" y="376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38" dirty="0">
                    <a:solidFill>
                      <a:srgbClr val="212D37"/>
                    </a:solidFill>
                    <a:latin typeface="Times New Roman" panose="02020603050405020304" pitchFamily="18" charset="0"/>
                    <a:ea typeface="KoPub돋움체 Bold" panose="00000800000000000000" pitchFamily="2" charset="-127"/>
                    <a:cs typeface="Times New Roman" panose="02020603050405020304" pitchFamily="18" charset="0"/>
                  </a:endParaRPr>
                </a:p>
              </p:txBody>
            </p:sp>
            <p:sp>
              <p:nvSpPr>
                <p:cNvPr id="70" name="자유형 349">
                  <a:extLst>
                    <a:ext uri="{FF2B5EF4-FFF2-40B4-BE49-F238E27FC236}">
                      <a16:creationId xmlns="" xmlns:a16="http://schemas.microsoft.com/office/drawing/2014/main" id="{EF10BB5B-F487-4F5B-AC52-C55BC26573F9}"/>
                    </a:ext>
                  </a:extLst>
                </p:cNvPr>
                <p:cNvSpPr>
                  <a:spLocks/>
                </p:cNvSpPr>
                <p:nvPr/>
              </p:nvSpPr>
              <p:spPr bwMode="auto">
                <a:xfrm flipH="1" flipV="1">
                  <a:off x="9930120" y="1453165"/>
                  <a:ext cx="1936223" cy="275265"/>
                </a:xfrm>
                <a:custGeom>
                  <a:avLst/>
                  <a:gdLst>
                    <a:gd name="connsiteX0" fmla="*/ 2718758 w 2718758"/>
                    <a:gd name="connsiteY0" fmla="*/ 386515 h 386515"/>
                    <a:gd name="connsiteX1" fmla="*/ 1960237 w 2718758"/>
                    <a:gd name="connsiteY1" fmla="*/ 386515 h 386515"/>
                    <a:gd name="connsiteX2" fmla="*/ 1783536 w 2718758"/>
                    <a:gd name="connsiteY2" fmla="*/ 386515 h 386515"/>
                    <a:gd name="connsiteX3" fmla="*/ 1025014 w 2718758"/>
                    <a:gd name="connsiteY3" fmla="*/ 386515 h 386515"/>
                    <a:gd name="connsiteX4" fmla="*/ 1025027 w 2718758"/>
                    <a:gd name="connsiteY4" fmla="*/ 386513 h 386515"/>
                    <a:gd name="connsiteX5" fmla="*/ 1010896 w 2718758"/>
                    <a:gd name="connsiteY5" fmla="*/ 386513 h 386515"/>
                    <a:gd name="connsiteX6" fmla="*/ 878113 w 2718758"/>
                    <a:gd name="connsiteY6" fmla="*/ 386513 h 386515"/>
                    <a:gd name="connsiteX7" fmla="*/ 712202 w 2718758"/>
                    <a:gd name="connsiteY7" fmla="*/ 386513 h 386515"/>
                    <a:gd name="connsiteX8" fmla="*/ 619712 w 2718758"/>
                    <a:gd name="connsiteY8" fmla="*/ 386513 h 386515"/>
                    <a:gd name="connsiteX9" fmla="*/ 505539 w 2718758"/>
                    <a:gd name="connsiteY9" fmla="*/ 386513 h 386515"/>
                    <a:gd name="connsiteX10" fmla="*/ 0 w 2718758"/>
                    <a:gd name="connsiteY10" fmla="*/ 386513 h 386515"/>
                    <a:gd name="connsiteX11" fmla="*/ 58375 w 2718758"/>
                    <a:gd name="connsiteY11" fmla="*/ 376939 h 386515"/>
                    <a:gd name="connsiteX12" fmla="*/ 424161 w 2718758"/>
                    <a:gd name="connsiteY12" fmla="*/ 0 h 386515"/>
                    <a:gd name="connsiteX13" fmla="*/ 565888 w 2718758"/>
                    <a:gd name="connsiteY13" fmla="*/ 0 h 386515"/>
                    <a:gd name="connsiteX14" fmla="*/ 712202 w 2718758"/>
                    <a:gd name="connsiteY14" fmla="*/ 0 h 386515"/>
                    <a:gd name="connsiteX15" fmla="*/ 760107 w 2718758"/>
                    <a:gd name="connsiteY15" fmla="*/ 0 h 386515"/>
                    <a:gd name="connsiteX16" fmla="*/ 806511 w 2718758"/>
                    <a:gd name="connsiteY16" fmla="*/ 0 h 386515"/>
                    <a:gd name="connsiteX17" fmla="*/ 819082 w 2718758"/>
                    <a:gd name="connsiteY17" fmla="*/ 0 h 386515"/>
                    <a:gd name="connsiteX18" fmla="*/ 830208 w 2718758"/>
                    <a:gd name="connsiteY18" fmla="*/ 0 h 386515"/>
                    <a:gd name="connsiteX19" fmla="*/ 878113 w 2718758"/>
                    <a:gd name="connsiteY19" fmla="*/ 0 h 386515"/>
                    <a:gd name="connsiteX20" fmla="*/ 907076 w 2718758"/>
                    <a:gd name="connsiteY20" fmla="*/ 0 h 386515"/>
                    <a:gd name="connsiteX21" fmla="*/ 920684 w 2718758"/>
                    <a:gd name="connsiteY21" fmla="*/ 0 h 386515"/>
                    <a:gd name="connsiteX22" fmla="*/ 933255 w 2718758"/>
                    <a:gd name="connsiteY22" fmla="*/ 0 h 386515"/>
                    <a:gd name="connsiteX23" fmla="*/ 1010896 w 2718758"/>
                    <a:gd name="connsiteY23" fmla="*/ 0 h 386515"/>
                    <a:gd name="connsiteX24" fmla="*/ 1021249 w 2718758"/>
                    <a:gd name="connsiteY24" fmla="*/ 0 h 386515"/>
                    <a:gd name="connsiteX25" fmla="*/ 1024427 w 2718758"/>
                    <a:gd name="connsiteY25" fmla="*/ 0 h 386515"/>
                    <a:gd name="connsiteX26" fmla="*/ 1044888 w 2718758"/>
                    <a:gd name="connsiteY26" fmla="*/ 0 h 386515"/>
                    <a:gd name="connsiteX27" fmla="*/ 1094630 w 2718758"/>
                    <a:gd name="connsiteY27" fmla="*/ 0 h 386515"/>
                    <a:gd name="connsiteX28" fmla="*/ 1106363 w 2718758"/>
                    <a:gd name="connsiteY28" fmla="*/ 0 h 386515"/>
                    <a:gd name="connsiteX29" fmla="*/ 1125069 w 2718758"/>
                    <a:gd name="connsiteY29" fmla="*/ 0 h 386515"/>
                    <a:gd name="connsiteX30" fmla="*/ 1128622 w 2718758"/>
                    <a:gd name="connsiteY30" fmla="*/ 0 h 386515"/>
                    <a:gd name="connsiteX31" fmla="*/ 1148438 w 2718758"/>
                    <a:gd name="connsiteY31" fmla="*/ 0 h 386515"/>
                    <a:gd name="connsiteX32" fmla="*/ 1159061 w 2718758"/>
                    <a:gd name="connsiteY32" fmla="*/ 0 h 386515"/>
                    <a:gd name="connsiteX33" fmla="*/ 1166154 w 2718758"/>
                    <a:gd name="connsiteY33" fmla="*/ 0 h 386515"/>
                    <a:gd name="connsiteX34" fmla="*/ 1208803 w 2718758"/>
                    <a:gd name="connsiteY34" fmla="*/ 0 h 386515"/>
                    <a:gd name="connsiteX35" fmla="*/ 1232442 w 2718758"/>
                    <a:gd name="connsiteY35" fmla="*/ 0 h 386515"/>
                    <a:gd name="connsiteX36" fmla="*/ 1242795 w 2718758"/>
                    <a:gd name="connsiteY36" fmla="*/ 0 h 386515"/>
                    <a:gd name="connsiteX37" fmla="*/ 1320437 w 2718758"/>
                    <a:gd name="connsiteY37" fmla="*/ 0 h 386515"/>
                    <a:gd name="connsiteX38" fmla="*/ 1333007 w 2718758"/>
                    <a:gd name="connsiteY38" fmla="*/ 0 h 386515"/>
                    <a:gd name="connsiteX39" fmla="*/ 1346615 w 2718758"/>
                    <a:gd name="connsiteY39" fmla="*/ 0 h 386515"/>
                    <a:gd name="connsiteX40" fmla="*/ 1447180 w 2718758"/>
                    <a:gd name="connsiteY40" fmla="*/ 0 h 386515"/>
                    <a:gd name="connsiteX41" fmla="*/ 1458810 w 2718758"/>
                    <a:gd name="connsiteY41" fmla="*/ 3048 h 386515"/>
                    <a:gd name="connsiteX42" fmla="*/ 1470439 w 2718758"/>
                    <a:gd name="connsiteY42" fmla="*/ 0 h 386515"/>
                    <a:gd name="connsiteX43" fmla="*/ 1571004 w 2718758"/>
                    <a:gd name="connsiteY43" fmla="*/ 0 h 386515"/>
                    <a:gd name="connsiteX44" fmla="*/ 1674824 w 2718758"/>
                    <a:gd name="connsiteY44" fmla="*/ 0 h 386515"/>
                    <a:gd name="connsiteX45" fmla="*/ 1708816 w 2718758"/>
                    <a:gd name="connsiteY45" fmla="*/ 0 h 386515"/>
                    <a:gd name="connsiteX46" fmla="*/ 1758558 w 2718758"/>
                    <a:gd name="connsiteY46" fmla="*/ 0 h 386515"/>
                    <a:gd name="connsiteX47" fmla="*/ 1792550 w 2718758"/>
                    <a:gd name="connsiteY47" fmla="*/ 0 h 386515"/>
                    <a:gd name="connsiteX48" fmla="*/ 1896370 w 2718758"/>
                    <a:gd name="connsiteY48" fmla="*/ 0 h 386515"/>
                    <a:gd name="connsiteX49" fmla="*/ 1996935 w 2718758"/>
                    <a:gd name="connsiteY49" fmla="*/ 0 h 386515"/>
                    <a:gd name="connsiteX50" fmla="*/ 1996943 w 2718758"/>
                    <a:gd name="connsiteY50" fmla="*/ 2 h 386515"/>
                    <a:gd name="connsiteX51" fmla="*/ 2116067 w 2718758"/>
                    <a:gd name="connsiteY51" fmla="*/ 2 h 386515"/>
                    <a:gd name="connsiteX52" fmla="*/ 2267011 w 2718758"/>
                    <a:gd name="connsiteY52" fmla="*/ 2 h 386515"/>
                    <a:gd name="connsiteX53" fmla="*/ 2656586 w 2718758"/>
                    <a:gd name="connsiteY53" fmla="*/ 376941 h 38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18758" h="386515">
                      <a:moveTo>
                        <a:pt x="2718758" y="386515"/>
                      </a:moveTo>
                      <a:lnTo>
                        <a:pt x="1960237" y="386515"/>
                      </a:lnTo>
                      <a:lnTo>
                        <a:pt x="1783536" y="386515"/>
                      </a:lnTo>
                      <a:lnTo>
                        <a:pt x="1025014" y="386515"/>
                      </a:lnTo>
                      <a:lnTo>
                        <a:pt x="1025027" y="386513"/>
                      </a:lnTo>
                      <a:lnTo>
                        <a:pt x="1010896" y="386513"/>
                      </a:lnTo>
                      <a:lnTo>
                        <a:pt x="878113" y="386513"/>
                      </a:lnTo>
                      <a:lnTo>
                        <a:pt x="712202" y="386513"/>
                      </a:lnTo>
                      <a:lnTo>
                        <a:pt x="619712" y="386513"/>
                      </a:lnTo>
                      <a:lnTo>
                        <a:pt x="505539" y="386513"/>
                      </a:lnTo>
                      <a:lnTo>
                        <a:pt x="0" y="386513"/>
                      </a:lnTo>
                      <a:lnTo>
                        <a:pt x="58375" y="376939"/>
                      </a:lnTo>
                      <a:cubicBezTo>
                        <a:pt x="259107" y="301550"/>
                        <a:pt x="204768" y="0"/>
                        <a:pt x="424161" y="0"/>
                      </a:cubicBezTo>
                      <a:cubicBezTo>
                        <a:pt x="424161" y="0"/>
                        <a:pt x="424161" y="0"/>
                        <a:pt x="565888" y="0"/>
                      </a:cubicBezTo>
                      <a:lnTo>
                        <a:pt x="712202" y="0"/>
                      </a:lnTo>
                      <a:lnTo>
                        <a:pt x="760107" y="0"/>
                      </a:lnTo>
                      <a:lnTo>
                        <a:pt x="806511" y="0"/>
                      </a:lnTo>
                      <a:lnTo>
                        <a:pt x="819082" y="0"/>
                      </a:lnTo>
                      <a:lnTo>
                        <a:pt x="830208" y="0"/>
                      </a:lnTo>
                      <a:lnTo>
                        <a:pt x="878113" y="0"/>
                      </a:lnTo>
                      <a:lnTo>
                        <a:pt x="907076" y="0"/>
                      </a:lnTo>
                      <a:lnTo>
                        <a:pt x="920684" y="0"/>
                      </a:lnTo>
                      <a:lnTo>
                        <a:pt x="933255" y="0"/>
                      </a:lnTo>
                      <a:lnTo>
                        <a:pt x="1010896" y="0"/>
                      </a:lnTo>
                      <a:lnTo>
                        <a:pt x="1021249" y="0"/>
                      </a:lnTo>
                      <a:lnTo>
                        <a:pt x="1024427" y="0"/>
                      </a:lnTo>
                      <a:lnTo>
                        <a:pt x="1044888" y="0"/>
                      </a:lnTo>
                      <a:lnTo>
                        <a:pt x="1094630" y="0"/>
                      </a:lnTo>
                      <a:lnTo>
                        <a:pt x="1106363" y="0"/>
                      </a:lnTo>
                      <a:lnTo>
                        <a:pt x="1125069" y="0"/>
                      </a:lnTo>
                      <a:lnTo>
                        <a:pt x="1128622" y="0"/>
                      </a:lnTo>
                      <a:lnTo>
                        <a:pt x="1148438" y="0"/>
                      </a:lnTo>
                      <a:lnTo>
                        <a:pt x="1159061" y="0"/>
                      </a:lnTo>
                      <a:lnTo>
                        <a:pt x="1166154" y="0"/>
                      </a:lnTo>
                      <a:lnTo>
                        <a:pt x="1208803" y="0"/>
                      </a:lnTo>
                      <a:lnTo>
                        <a:pt x="1232442" y="0"/>
                      </a:lnTo>
                      <a:lnTo>
                        <a:pt x="1242795" y="0"/>
                      </a:lnTo>
                      <a:lnTo>
                        <a:pt x="1320437" y="0"/>
                      </a:lnTo>
                      <a:lnTo>
                        <a:pt x="1333007" y="0"/>
                      </a:lnTo>
                      <a:lnTo>
                        <a:pt x="1346615" y="0"/>
                      </a:lnTo>
                      <a:cubicBezTo>
                        <a:pt x="1447180" y="0"/>
                        <a:pt x="1447180" y="0"/>
                        <a:pt x="1447180" y="0"/>
                      </a:cubicBezTo>
                      <a:lnTo>
                        <a:pt x="1458810" y="3048"/>
                      </a:lnTo>
                      <a:lnTo>
                        <a:pt x="1470439" y="0"/>
                      </a:lnTo>
                      <a:cubicBezTo>
                        <a:pt x="1470439" y="0"/>
                        <a:pt x="1470439" y="0"/>
                        <a:pt x="1571004" y="0"/>
                      </a:cubicBezTo>
                      <a:lnTo>
                        <a:pt x="1674824" y="0"/>
                      </a:lnTo>
                      <a:lnTo>
                        <a:pt x="1708816" y="0"/>
                      </a:lnTo>
                      <a:lnTo>
                        <a:pt x="1758558" y="0"/>
                      </a:lnTo>
                      <a:lnTo>
                        <a:pt x="1792550" y="0"/>
                      </a:lnTo>
                      <a:lnTo>
                        <a:pt x="1896370" y="0"/>
                      </a:lnTo>
                      <a:cubicBezTo>
                        <a:pt x="1996935" y="0"/>
                        <a:pt x="1996935" y="0"/>
                        <a:pt x="1996935" y="0"/>
                      </a:cubicBezTo>
                      <a:lnTo>
                        <a:pt x="1996943" y="2"/>
                      </a:lnTo>
                      <a:lnTo>
                        <a:pt x="2116067" y="2"/>
                      </a:lnTo>
                      <a:cubicBezTo>
                        <a:pt x="2267011" y="2"/>
                        <a:pt x="2267011" y="2"/>
                        <a:pt x="2267011" y="2"/>
                      </a:cubicBezTo>
                      <a:cubicBezTo>
                        <a:pt x="2500673" y="2"/>
                        <a:pt x="2442799" y="301552"/>
                        <a:pt x="2656586" y="376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38" dirty="0">
                    <a:solidFill>
                      <a:srgbClr val="212D37"/>
                    </a:solidFill>
                    <a:latin typeface="Times New Roman" panose="02020603050405020304" pitchFamily="18" charset="0"/>
                    <a:ea typeface="KoPub돋움체 Bold" panose="00000800000000000000" pitchFamily="2" charset="-127"/>
                    <a:cs typeface="Times New Roman" panose="02020603050405020304" pitchFamily="18" charset="0"/>
                  </a:endParaRPr>
                </a:p>
              </p:txBody>
            </p:sp>
          </p:grpSp>
          <p:grpSp>
            <p:nvGrpSpPr>
              <p:cNvPr id="60" name="그룹 59">
                <a:extLst>
                  <a:ext uri="{FF2B5EF4-FFF2-40B4-BE49-F238E27FC236}">
                    <a16:creationId xmlns="" xmlns:a16="http://schemas.microsoft.com/office/drawing/2014/main" id="{59EC71FB-841E-445C-9145-5710E92306A1}"/>
                  </a:ext>
                </a:extLst>
              </p:cNvPr>
              <p:cNvGrpSpPr/>
              <p:nvPr/>
            </p:nvGrpSpPr>
            <p:grpSpPr>
              <a:xfrm>
                <a:off x="8259816" y="3111241"/>
                <a:ext cx="3417119" cy="315641"/>
                <a:chOff x="8355281" y="1453165"/>
                <a:chExt cx="3511062" cy="275265"/>
              </a:xfrm>
              <a:solidFill>
                <a:srgbClr val="303F5F"/>
              </a:solidFill>
            </p:grpSpPr>
            <p:sp>
              <p:nvSpPr>
                <p:cNvPr id="65" name="자유형 349">
                  <a:extLst>
                    <a:ext uri="{FF2B5EF4-FFF2-40B4-BE49-F238E27FC236}">
                      <a16:creationId xmlns="" xmlns:a16="http://schemas.microsoft.com/office/drawing/2014/main" id="{29F29FF0-9675-41E3-BCA7-131B9AEA024A}"/>
                    </a:ext>
                  </a:extLst>
                </p:cNvPr>
                <p:cNvSpPr>
                  <a:spLocks/>
                </p:cNvSpPr>
                <p:nvPr/>
              </p:nvSpPr>
              <p:spPr bwMode="auto">
                <a:xfrm flipH="1" flipV="1">
                  <a:off x="8355281" y="1453165"/>
                  <a:ext cx="1936223" cy="275265"/>
                </a:xfrm>
                <a:custGeom>
                  <a:avLst/>
                  <a:gdLst>
                    <a:gd name="connsiteX0" fmla="*/ 2718758 w 2718758"/>
                    <a:gd name="connsiteY0" fmla="*/ 386515 h 386515"/>
                    <a:gd name="connsiteX1" fmla="*/ 1960237 w 2718758"/>
                    <a:gd name="connsiteY1" fmla="*/ 386515 h 386515"/>
                    <a:gd name="connsiteX2" fmla="*/ 1783536 w 2718758"/>
                    <a:gd name="connsiteY2" fmla="*/ 386515 h 386515"/>
                    <a:gd name="connsiteX3" fmla="*/ 1025014 w 2718758"/>
                    <a:gd name="connsiteY3" fmla="*/ 386515 h 386515"/>
                    <a:gd name="connsiteX4" fmla="*/ 1025027 w 2718758"/>
                    <a:gd name="connsiteY4" fmla="*/ 386513 h 386515"/>
                    <a:gd name="connsiteX5" fmla="*/ 1010896 w 2718758"/>
                    <a:gd name="connsiteY5" fmla="*/ 386513 h 386515"/>
                    <a:gd name="connsiteX6" fmla="*/ 878113 w 2718758"/>
                    <a:gd name="connsiteY6" fmla="*/ 386513 h 386515"/>
                    <a:gd name="connsiteX7" fmla="*/ 712202 w 2718758"/>
                    <a:gd name="connsiteY7" fmla="*/ 386513 h 386515"/>
                    <a:gd name="connsiteX8" fmla="*/ 619712 w 2718758"/>
                    <a:gd name="connsiteY8" fmla="*/ 386513 h 386515"/>
                    <a:gd name="connsiteX9" fmla="*/ 505539 w 2718758"/>
                    <a:gd name="connsiteY9" fmla="*/ 386513 h 386515"/>
                    <a:gd name="connsiteX10" fmla="*/ 0 w 2718758"/>
                    <a:gd name="connsiteY10" fmla="*/ 386513 h 386515"/>
                    <a:gd name="connsiteX11" fmla="*/ 58375 w 2718758"/>
                    <a:gd name="connsiteY11" fmla="*/ 376939 h 386515"/>
                    <a:gd name="connsiteX12" fmla="*/ 424161 w 2718758"/>
                    <a:gd name="connsiteY12" fmla="*/ 0 h 386515"/>
                    <a:gd name="connsiteX13" fmla="*/ 565888 w 2718758"/>
                    <a:gd name="connsiteY13" fmla="*/ 0 h 386515"/>
                    <a:gd name="connsiteX14" fmla="*/ 712202 w 2718758"/>
                    <a:gd name="connsiteY14" fmla="*/ 0 h 386515"/>
                    <a:gd name="connsiteX15" fmla="*/ 760107 w 2718758"/>
                    <a:gd name="connsiteY15" fmla="*/ 0 h 386515"/>
                    <a:gd name="connsiteX16" fmla="*/ 806511 w 2718758"/>
                    <a:gd name="connsiteY16" fmla="*/ 0 h 386515"/>
                    <a:gd name="connsiteX17" fmla="*/ 819082 w 2718758"/>
                    <a:gd name="connsiteY17" fmla="*/ 0 h 386515"/>
                    <a:gd name="connsiteX18" fmla="*/ 830208 w 2718758"/>
                    <a:gd name="connsiteY18" fmla="*/ 0 h 386515"/>
                    <a:gd name="connsiteX19" fmla="*/ 878113 w 2718758"/>
                    <a:gd name="connsiteY19" fmla="*/ 0 h 386515"/>
                    <a:gd name="connsiteX20" fmla="*/ 907076 w 2718758"/>
                    <a:gd name="connsiteY20" fmla="*/ 0 h 386515"/>
                    <a:gd name="connsiteX21" fmla="*/ 920684 w 2718758"/>
                    <a:gd name="connsiteY21" fmla="*/ 0 h 386515"/>
                    <a:gd name="connsiteX22" fmla="*/ 933255 w 2718758"/>
                    <a:gd name="connsiteY22" fmla="*/ 0 h 386515"/>
                    <a:gd name="connsiteX23" fmla="*/ 1010896 w 2718758"/>
                    <a:gd name="connsiteY23" fmla="*/ 0 h 386515"/>
                    <a:gd name="connsiteX24" fmla="*/ 1021249 w 2718758"/>
                    <a:gd name="connsiteY24" fmla="*/ 0 h 386515"/>
                    <a:gd name="connsiteX25" fmla="*/ 1024427 w 2718758"/>
                    <a:gd name="connsiteY25" fmla="*/ 0 h 386515"/>
                    <a:gd name="connsiteX26" fmla="*/ 1044888 w 2718758"/>
                    <a:gd name="connsiteY26" fmla="*/ 0 h 386515"/>
                    <a:gd name="connsiteX27" fmla="*/ 1094630 w 2718758"/>
                    <a:gd name="connsiteY27" fmla="*/ 0 h 386515"/>
                    <a:gd name="connsiteX28" fmla="*/ 1106363 w 2718758"/>
                    <a:gd name="connsiteY28" fmla="*/ 0 h 386515"/>
                    <a:gd name="connsiteX29" fmla="*/ 1125069 w 2718758"/>
                    <a:gd name="connsiteY29" fmla="*/ 0 h 386515"/>
                    <a:gd name="connsiteX30" fmla="*/ 1128622 w 2718758"/>
                    <a:gd name="connsiteY30" fmla="*/ 0 h 386515"/>
                    <a:gd name="connsiteX31" fmla="*/ 1148438 w 2718758"/>
                    <a:gd name="connsiteY31" fmla="*/ 0 h 386515"/>
                    <a:gd name="connsiteX32" fmla="*/ 1159061 w 2718758"/>
                    <a:gd name="connsiteY32" fmla="*/ 0 h 386515"/>
                    <a:gd name="connsiteX33" fmla="*/ 1166154 w 2718758"/>
                    <a:gd name="connsiteY33" fmla="*/ 0 h 386515"/>
                    <a:gd name="connsiteX34" fmla="*/ 1208803 w 2718758"/>
                    <a:gd name="connsiteY34" fmla="*/ 0 h 386515"/>
                    <a:gd name="connsiteX35" fmla="*/ 1232442 w 2718758"/>
                    <a:gd name="connsiteY35" fmla="*/ 0 h 386515"/>
                    <a:gd name="connsiteX36" fmla="*/ 1242795 w 2718758"/>
                    <a:gd name="connsiteY36" fmla="*/ 0 h 386515"/>
                    <a:gd name="connsiteX37" fmla="*/ 1320437 w 2718758"/>
                    <a:gd name="connsiteY37" fmla="*/ 0 h 386515"/>
                    <a:gd name="connsiteX38" fmla="*/ 1333007 w 2718758"/>
                    <a:gd name="connsiteY38" fmla="*/ 0 h 386515"/>
                    <a:gd name="connsiteX39" fmla="*/ 1346615 w 2718758"/>
                    <a:gd name="connsiteY39" fmla="*/ 0 h 386515"/>
                    <a:gd name="connsiteX40" fmla="*/ 1447180 w 2718758"/>
                    <a:gd name="connsiteY40" fmla="*/ 0 h 386515"/>
                    <a:gd name="connsiteX41" fmla="*/ 1458810 w 2718758"/>
                    <a:gd name="connsiteY41" fmla="*/ 3048 h 386515"/>
                    <a:gd name="connsiteX42" fmla="*/ 1470439 w 2718758"/>
                    <a:gd name="connsiteY42" fmla="*/ 0 h 386515"/>
                    <a:gd name="connsiteX43" fmla="*/ 1571004 w 2718758"/>
                    <a:gd name="connsiteY43" fmla="*/ 0 h 386515"/>
                    <a:gd name="connsiteX44" fmla="*/ 1674824 w 2718758"/>
                    <a:gd name="connsiteY44" fmla="*/ 0 h 386515"/>
                    <a:gd name="connsiteX45" fmla="*/ 1708816 w 2718758"/>
                    <a:gd name="connsiteY45" fmla="*/ 0 h 386515"/>
                    <a:gd name="connsiteX46" fmla="*/ 1758558 w 2718758"/>
                    <a:gd name="connsiteY46" fmla="*/ 0 h 386515"/>
                    <a:gd name="connsiteX47" fmla="*/ 1792550 w 2718758"/>
                    <a:gd name="connsiteY47" fmla="*/ 0 h 386515"/>
                    <a:gd name="connsiteX48" fmla="*/ 1896370 w 2718758"/>
                    <a:gd name="connsiteY48" fmla="*/ 0 h 386515"/>
                    <a:gd name="connsiteX49" fmla="*/ 1996935 w 2718758"/>
                    <a:gd name="connsiteY49" fmla="*/ 0 h 386515"/>
                    <a:gd name="connsiteX50" fmla="*/ 1996943 w 2718758"/>
                    <a:gd name="connsiteY50" fmla="*/ 2 h 386515"/>
                    <a:gd name="connsiteX51" fmla="*/ 2116067 w 2718758"/>
                    <a:gd name="connsiteY51" fmla="*/ 2 h 386515"/>
                    <a:gd name="connsiteX52" fmla="*/ 2267011 w 2718758"/>
                    <a:gd name="connsiteY52" fmla="*/ 2 h 386515"/>
                    <a:gd name="connsiteX53" fmla="*/ 2656586 w 2718758"/>
                    <a:gd name="connsiteY53" fmla="*/ 376941 h 38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18758" h="386515">
                      <a:moveTo>
                        <a:pt x="2718758" y="386515"/>
                      </a:moveTo>
                      <a:lnTo>
                        <a:pt x="1960237" y="386515"/>
                      </a:lnTo>
                      <a:lnTo>
                        <a:pt x="1783536" y="386515"/>
                      </a:lnTo>
                      <a:lnTo>
                        <a:pt x="1025014" y="386515"/>
                      </a:lnTo>
                      <a:lnTo>
                        <a:pt x="1025027" y="386513"/>
                      </a:lnTo>
                      <a:lnTo>
                        <a:pt x="1010896" y="386513"/>
                      </a:lnTo>
                      <a:lnTo>
                        <a:pt x="878113" y="386513"/>
                      </a:lnTo>
                      <a:lnTo>
                        <a:pt x="712202" y="386513"/>
                      </a:lnTo>
                      <a:lnTo>
                        <a:pt x="619712" y="386513"/>
                      </a:lnTo>
                      <a:lnTo>
                        <a:pt x="505539" y="386513"/>
                      </a:lnTo>
                      <a:lnTo>
                        <a:pt x="0" y="386513"/>
                      </a:lnTo>
                      <a:lnTo>
                        <a:pt x="58375" y="376939"/>
                      </a:lnTo>
                      <a:cubicBezTo>
                        <a:pt x="259107" y="301550"/>
                        <a:pt x="204768" y="0"/>
                        <a:pt x="424161" y="0"/>
                      </a:cubicBezTo>
                      <a:cubicBezTo>
                        <a:pt x="424161" y="0"/>
                        <a:pt x="424161" y="0"/>
                        <a:pt x="565888" y="0"/>
                      </a:cubicBezTo>
                      <a:lnTo>
                        <a:pt x="712202" y="0"/>
                      </a:lnTo>
                      <a:lnTo>
                        <a:pt x="760107" y="0"/>
                      </a:lnTo>
                      <a:lnTo>
                        <a:pt x="806511" y="0"/>
                      </a:lnTo>
                      <a:lnTo>
                        <a:pt x="819082" y="0"/>
                      </a:lnTo>
                      <a:lnTo>
                        <a:pt x="830208" y="0"/>
                      </a:lnTo>
                      <a:lnTo>
                        <a:pt x="878113" y="0"/>
                      </a:lnTo>
                      <a:lnTo>
                        <a:pt x="907076" y="0"/>
                      </a:lnTo>
                      <a:lnTo>
                        <a:pt x="920684" y="0"/>
                      </a:lnTo>
                      <a:lnTo>
                        <a:pt x="933255" y="0"/>
                      </a:lnTo>
                      <a:lnTo>
                        <a:pt x="1010896" y="0"/>
                      </a:lnTo>
                      <a:lnTo>
                        <a:pt x="1021249" y="0"/>
                      </a:lnTo>
                      <a:lnTo>
                        <a:pt x="1024427" y="0"/>
                      </a:lnTo>
                      <a:lnTo>
                        <a:pt x="1044888" y="0"/>
                      </a:lnTo>
                      <a:lnTo>
                        <a:pt x="1094630" y="0"/>
                      </a:lnTo>
                      <a:lnTo>
                        <a:pt x="1106363" y="0"/>
                      </a:lnTo>
                      <a:lnTo>
                        <a:pt x="1125069" y="0"/>
                      </a:lnTo>
                      <a:lnTo>
                        <a:pt x="1128622" y="0"/>
                      </a:lnTo>
                      <a:lnTo>
                        <a:pt x="1148438" y="0"/>
                      </a:lnTo>
                      <a:lnTo>
                        <a:pt x="1159061" y="0"/>
                      </a:lnTo>
                      <a:lnTo>
                        <a:pt x="1166154" y="0"/>
                      </a:lnTo>
                      <a:lnTo>
                        <a:pt x="1208803" y="0"/>
                      </a:lnTo>
                      <a:lnTo>
                        <a:pt x="1232442" y="0"/>
                      </a:lnTo>
                      <a:lnTo>
                        <a:pt x="1242795" y="0"/>
                      </a:lnTo>
                      <a:lnTo>
                        <a:pt x="1320437" y="0"/>
                      </a:lnTo>
                      <a:lnTo>
                        <a:pt x="1333007" y="0"/>
                      </a:lnTo>
                      <a:lnTo>
                        <a:pt x="1346615" y="0"/>
                      </a:lnTo>
                      <a:cubicBezTo>
                        <a:pt x="1447180" y="0"/>
                        <a:pt x="1447180" y="0"/>
                        <a:pt x="1447180" y="0"/>
                      </a:cubicBezTo>
                      <a:lnTo>
                        <a:pt x="1458810" y="3048"/>
                      </a:lnTo>
                      <a:lnTo>
                        <a:pt x="1470439" y="0"/>
                      </a:lnTo>
                      <a:cubicBezTo>
                        <a:pt x="1470439" y="0"/>
                        <a:pt x="1470439" y="0"/>
                        <a:pt x="1571004" y="0"/>
                      </a:cubicBezTo>
                      <a:lnTo>
                        <a:pt x="1674824" y="0"/>
                      </a:lnTo>
                      <a:lnTo>
                        <a:pt x="1708816" y="0"/>
                      </a:lnTo>
                      <a:lnTo>
                        <a:pt x="1758558" y="0"/>
                      </a:lnTo>
                      <a:lnTo>
                        <a:pt x="1792550" y="0"/>
                      </a:lnTo>
                      <a:lnTo>
                        <a:pt x="1896370" y="0"/>
                      </a:lnTo>
                      <a:cubicBezTo>
                        <a:pt x="1996935" y="0"/>
                        <a:pt x="1996935" y="0"/>
                        <a:pt x="1996935" y="0"/>
                      </a:cubicBezTo>
                      <a:lnTo>
                        <a:pt x="1996943" y="2"/>
                      </a:lnTo>
                      <a:lnTo>
                        <a:pt x="2116067" y="2"/>
                      </a:lnTo>
                      <a:cubicBezTo>
                        <a:pt x="2267011" y="2"/>
                        <a:pt x="2267011" y="2"/>
                        <a:pt x="2267011" y="2"/>
                      </a:cubicBezTo>
                      <a:cubicBezTo>
                        <a:pt x="2500673" y="2"/>
                        <a:pt x="2442799" y="301552"/>
                        <a:pt x="2656586" y="376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38" dirty="0">
                    <a:solidFill>
                      <a:srgbClr val="212D37"/>
                    </a:solidFill>
                    <a:latin typeface="Times New Roman" panose="02020603050405020304" pitchFamily="18" charset="0"/>
                    <a:ea typeface="KoPub돋움체 Bold" panose="00000800000000000000" pitchFamily="2" charset="-127"/>
                    <a:cs typeface="Times New Roman" panose="02020603050405020304" pitchFamily="18" charset="0"/>
                  </a:endParaRPr>
                </a:p>
              </p:txBody>
            </p:sp>
            <p:sp>
              <p:nvSpPr>
                <p:cNvPr id="66" name="자유형 349">
                  <a:extLst>
                    <a:ext uri="{FF2B5EF4-FFF2-40B4-BE49-F238E27FC236}">
                      <a16:creationId xmlns="" xmlns:a16="http://schemas.microsoft.com/office/drawing/2014/main" id="{D1C264C9-E33D-4992-ABB3-7E761BF43FC8}"/>
                    </a:ext>
                  </a:extLst>
                </p:cNvPr>
                <p:cNvSpPr>
                  <a:spLocks/>
                </p:cNvSpPr>
                <p:nvPr/>
              </p:nvSpPr>
              <p:spPr bwMode="auto">
                <a:xfrm flipH="1" flipV="1">
                  <a:off x="9534793" y="1453165"/>
                  <a:ext cx="1936223" cy="275265"/>
                </a:xfrm>
                <a:custGeom>
                  <a:avLst/>
                  <a:gdLst>
                    <a:gd name="connsiteX0" fmla="*/ 2718758 w 2718758"/>
                    <a:gd name="connsiteY0" fmla="*/ 386515 h 386515"/>
                    <a:gd name="connsiteX1" fmla="*/ 1960237 w 2718758"/>
                    <a:gd name="connsiteY1" fmla="*/ 386515 h 386515"/>
                    <a:gd name="connsiteX2" fmla="*/ 1783536 w 2718758"/>
                    <a:gd name="connsiteY2" fmla="*/ 386515 h 386515"/>
                    <a:gd name="connsiteX3" fmla="*/ 1025014 w 2718758"/>
                    <a:gd name="connsiteY3" fmla="*/ 386515 h 386515"/>
                    <a:gd name="connsiteX4" fmla="*/ 1025027 w 2718758"/>
                    <a:gd name="connsiteY4" fmla="*/ 386513 h 386515"/>
                    <a:gd name="connsiteX5" fmla="*/ 1010896 w 2718758"/>
                    <a:gd name="connsiteY5" fmla="*/ 386513 h 386515"/>
                    <a:gd name="connsiteX6" fmla="*/ 878113 w 2718758"/>
                    <a:gd name="connsiteY6" fmla="*/ 386513 h 386515"/>
                    <a:gd name="connsiteX7" fmla="*/ 712202 w 2718758"/>
                    <a:gd name="connsiteY7" fmla="*/ 386513 h 386515"/>
                    <a:gd name="connsiteX8" fmla="*/ 619712 w 2718758"/>
                    <a:gd name="connsiteY8" fmla="*/ 386513 h 386515"/>
                    <a:gd name="connsiteX9" fmla="*/ 505539 w 2718758"/>
                    <a:gd name="connsiteY9" fmla="*/ 386513 h 386515"/>
                    <a:gd name="connsiteX10" fmla="*/ 0 w 2718758"/>
                    <a:gd name="connsiteY10" fmla="*/ 386513 h 386515"/>
                    <a:gd name="connsiteX11" fmla="*/ 58375 w 2718758"/>
                    <a:gd name="connsiteY11" fmla="*/ 376939 h 386515"/>
                    <a:gd name="connsiteX12" fmla="*/ 424161 w 2718758"/>
                    <a:gd name="connsiteY12" fmla="*/ 0 h 386515"/>
                    <a:gd name="connsiteX13" fmla="*/ 565888 w 2718758"/>
                    <a:gd name="connsiteY13" fmla="*/ 0 h 386515"/>
                    <a:gd name="connsiteX14" fmla="*/ 712202 w 2718758"/>
                    <a:gd name="connsiteY14" fmla="*/ 0 h 386515"/>
                    <a:gd name="connsiteX15" fmla="*/ 760107 w 2718758"/>
                    <a:gd name="connsiteY15" fmla="*/ 0 h 386515"/>
                    <a:gd name="connsiteX16" fmla="*/ 806511 w 2718758"/>
                    <a:gd name="connsiteY16" fmla="*/ 0 h 386515"/>
                    <a:gd name="connsiteX17" fmla="*/ 819082 w 2718758"/>
                    <a:gd name="connsiteY17" fmla="*/ 0 h 386515"/>
                    <a:gd name="connsiteX18" fmla="*/ 830208 w 2718758"/>
                    <a:gd name="connsiteY18" fmla="*/ 0 h 386515"/>
                    <a:gd name="connsiteX19" fmla="*/ 878113 w 2718758"/>
                    <a:gd name="connsiteY19" fmla="*/ 0 h 386515"/>
                    <a:gd name="connsiteX20" fmla="*/ 907076 w 2718758"/>
                    <a:gd name="connsiteY20" fmla="*/ 0 h 386515"/>
                    <a:gd name="connsiteX21" fmla="*/ 920684 w 2718758"/>
                    <a:gd name="connsiteY21" fmla="*/ 0 h 386515"/>
                    <a:gd name="connsiteX22" fmla="*/ 933255 w 2718758"/>
                    <a:gd name="connsiteY22" fmla="*/ 0 h 386515"/>
                    <a:gd name="connsiteX23" fmla="*/ 1010896 w 2718758"/>
                    <a:gd name="connsiteY23" fmla="*/ 0 h 386515"/>
                    <a:gd name="connsiteX24" fmla="*/ 1021249 w 2718758"/>
                    <a:gd name="connsiteY24" fmla="*/ 0 h 386515"/>
                    <a:gd name="connsiteX25" fmla="*/ 1024427 w 2718758"/>
                    <a:gd name="connsiteY25" fmla="*/ 0 h 386515"/>
                    <a:gd name="connsiteX26" fmla="*/ 1044888 w 2718758"/>
                    <a:gd name="connsiteY26" fmla="*/ 0 h 386515"/>
                    <a:gd name="connsiteX27" fmla="*/ 1094630 w 2718758"/>
                    <a:gd name="connsiteY27" fmla="*/ 0 h 386515"/>
                    <a:gd name="connsiteX28" fmla="*/ 1106363 w 2718758"/>
                    <a:gd name="connsiteY28" fmla="*/ 0 h 386515"/>
                    <a:gd name="connsiteX29" fmla="*/ 1125069 w 2718758"/>
                    <a:gd name="connsiteY29" fmla="*/ 0 h 386515"/>
                    <a:gd name="connsiteX30" fmla="*/ 1128622 w 2718758"/>
                    <a:gd name="connsiteY30" fmla="*/ 0 h 386515"/>
                    <a:gd name="connsiteX31" fmla="*/ 1148438 w 2718758"/>
                    <a:gd name="connsiteY31" fmla="*/ 0 h 386515"/>
                    <a:gd name="connsiteX32" fmla="*/ 1159061 w 2718758"/>
                    <a:gd name="connsiteY32" fmla="*/ 0 h 386515"/>
                    <a:gd name="connsiteX33" fmla="*/ 1166154 w 2718758"/>
                    <a:gd name="connsiteY33" fmla="*/ 0 h 386515"/>
                    <a:gd name="connsiteX34" fmla="*/ 1208803 w 2718758"/>
                    <a:gd name="connsiteY34" fmla="*/ 0 h 386515"/>
                    <a:gd name="connsiteX35" fmla="*/ 1232442 w 2718758"/>
                    <a:gd name="connsiteY35" fmla="*/ 0 h 386515"/>
                    <a:gd name="connsiteX36" fmla="*/ 1242795 w 2718758"/>
                    <a:gd name="connsiteY36" fmla="*/ 0 h 386515"/>
                    <a:gd name="connsiteX37" fmla="*/ 1320437 w 2718758"/>
                    <a:gd name="connsiteY37" fmla="*/ 0 h 386515"/>
                    <a:gd name="connsiteX38" fmla="*/ 1333007 w 2718758"/>
                    <a:gd name="connsiteY38" fmla="*/ 0 h 386515"/>
                    <a:gd name="connsiteX39" fmla="*/ 1346615 w 2718758"/>
                    <a:gd name="connsiteY39" fmla="*/ 0 h 386515"/>
                    <a:gd name="connsiteX40" fmla="*/ 1447180 w 2718758"/>
                    <a:gd name="connsiteY40" fmla="*/ 0 h 386515"/>
                    <a:gd name="connsiteX41" fmla="*/ 1458810 w 2718758"/>
                    <a:gd name="connsiteY41" fmla="*/ 3048 h 386515"/>
                    <a:gd name="connsiteX42" fmla="*/ 1470439 w 2718758"/>
                    <a:gd name="connsiteY42" fmla="*/ 0 h 386515"/>
                    <a:gd name="connsiteX43" fmla="*/ 1571004 w 2718758"/>
                    <a:gd name="connsiteY43" fmla="*/ 0 h 386515"/>
                    <a:gd name="connsiteX44" fmla="*/ 1674824 w 2718758"/>
                    <a:gd name="connsiteY44" fmla="*/ 0 h 386515"/>
                    <a:gd name="connsiteX45" fmla="*/ 1708816 w 2718758"/>
                    <a:gd name="connsiteY45" fmla="*/ 0 h 386515"/>
                    <a:gd name="connsiteX46" fmla="*/ 1758558 w 2718758"/>
                    <a:gd name="connsiteY46" fmla="*/ 0 h 386515"/>
                    <a:gd name="connsiteX47" fmla="*/ 1792550 w 2718758"/>
                    <a:gd name="connsiteY47" fmla="*/ 0 h 386515"/>
                    <a:gd name="connsiteX48" fmla="*/ 1896370 w 2718758"/>
                    <a:gd name="connsiteY48" fmla="*/ 0 h 386515"/>
                    <a:gd name="connsiteX49" fmla="*/ 1996935 w 2718758"/>
                    <a:gd name="connsiteY49" fmla="*/ 0 h 386515"/>
                    <a:gd name="connsiteX50" fmla="*/ 1996943 w 2718758"/>
                    <a:gd name="connsiteY50" fmla="*/ 2 h 386515"/>
                    <a:gd name="connsiteX51" fmla="*/ 2116067 w 2718758"/>
                    <a:gd name="connsiteY51" fmla="*/ 2 h 386515"/>
                    <a:gd name="connsiteX52" fmla="*/ 2267011 w 2718758"/>
                    <a:gd name="connsiteY52" fmla="*/ 2 h 386515"/>
                    <a:gd name="connsiteX53" fmla="*/ 2656586 w 2718758"/>
                    <a:gd name="connsiteY53" fmla="*/ 376941 h 38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18758" h="386515">
                      <a:moveTo>
                        <a:pt x="2718758" y="386515"/>
                      </a:moveTo>
                      <a:lnTo>
                        <a:pt x="1960237" y="386515"/>
                      </a:lnTo>
                      <a:lnTo>
                        <a:pt x="1783536" y="386515"/>
                      </a:lnTo>
                      <a:lnTo>
                        <a:pt x="1025014" y="386515"/>
                      </a:lnTo>
                      <a:lnTo>
                        <a:pt x="1025027" y="386513"/>
                      </a:lnTo>
                      <a:lnTo>
                        <a:pt x="1010896" y="386513"/>
                      </a:lnTo>
                      <a:lnTo>
                        <a:pt x="878113" y="386513"/>
                      </a:lnTo>
                      <a:lnTo>
                        <a:pt x="712202" y="386513"/>
                      </a:lnTo>
                      <a:lnTo>
                        <a:pt x="619712" y="386513"/>
                      </a:lnTo>
                      <a:lnTo>
                        <a:pt x="505539" y="386513"/>
                      </a:lnTo>
                      <a:lnTo>
                        <a:pt x="0" y="386513"/>
                      </a:lnTo>
                      <a:lnTo>
                        <a:pt x="58375" y="376939"/>
                      </a:lnTo>
                      <a:cubicBezTo>
                        <a:pt x="259107" y="301550"/>
                        <a:pt x="204768" y="0"/>
                        <a:pt x="424161" y="0"/>
                      </a:cubicBezTo>
                      <a:cubicBezTo>
                        <a:pt x="424161" y="0"/>
                        <a:pt x="424161" y="0"/>
                        <a:pt x="565888" y="0"/>
                      </a:cubicBezTo>
                      <a:lnTo>
                        <a:pt x="712202" y="0"/>
                      </a:lnTo>
                      <a:lnTo>
                        <a:pt x="760107" y="0"/>
                      </a:lnTo>
                      <a:lnTo>
                        <a:pt x="806511" y="0"/>
                      </a:lnTo>
                      <a:lnTo>
                        <a:pt x="819082" y="0"/>
                      </a:lnTo>
                      <a:lnTo>
                        <a:pt x="830208" y="0"/>
                      </a:lnTo>
                      <a:lnTo>
                        <a:pt x="878113" y="0"/>
                      </a:lnTo>
                      <a:lnTo>
                        <a:pt x="907076" y="0"/>
                      </a:lnTo>
                      <a:lnTo>
                        <a:pt x="920684" y="0"/>
                      </a:lnTo>
                      <a:lnTo>
                        <a:pt x="933255" y="0"/>
                      </a:lnTo>
                      <a:lnTo>
                        <a:pt x="1010896" y="0"/>
                      </a:lnTo>
                      <a:lnTo>
                        <a:pt x="1021249" y="0"/>
                      </a:lnTo>
                      <a:lnTo>
                        <a:pt x="1024427" y="0"/>
                      </a:lnTo>
                      <a:lnTo>
                        <a:pt x="1044888" y="0"/>
                      </a:lnTo>
                      <a:lnTo>
                        <a:pt x="1094630" y="0"/>
                      </a:lnTo>
                      <a:lnTo>
                        <a:pt x="1106363" y="0"/>
                      </a:lnTo>
                      <a:lnTo>
                        <a:pt x="1125069" y="0"/>
                      </a:lnTo>
                      <a:lnTo>
                        <a:pt x="1128622" y="0"/>
                      </a:lnTo>
                      <a:lnTo>
                        <a:pt x="1148438" y="0"/>
                      </a:lnTo>
                      <a:lnTo>
                        <a:pt x="1159061" y="0"/>
                      </a:lnTo>
                      <a:lnTo>
                        <a:pt x="1166154" y="0"/>
                      </a:lnTo>
                      <a:lnTo>
                        <a:pt x="1208803" y="0"/>
                      </a:lnTo>
                      <a:lnTo>
                        <a:pt x="1232442" y="0"/>
                      </a:lnTo>
                      <a:lnTo>
                        <a:pt x="1242795" y="0"/>
                      </a:lnTo>
                      <a:lnTo>
                        <a:pt x="1320437" y="0"/>
                      </a:lnTo>
                      <a:lnTo>
                        <a:pt x="1333007" y="0"/>
                      </a:lnTo>
                      <a:lnTo>
                        <a:pt x="1346615" y="0"/>
                      </a:lnTo>
                      <a:cubicBezTo>
                        <a:pt x="1447180" y="0"/>
                        <a:pt x="1447180" y="0"/>
                        <a:pt x="1447180" y="0"/>
                      </a:cubicBezTo>
                      <a:lnTo>
                        <a:pt x="1458810" y="3048"/>
                      </a:lnTo>
                      <a:lnTo>
                        <a:pt x="1470439" y="0"/>
                      </a:lnTo>
                      <a:cubicBezTo>
                        <a:pt x="1470439" y="0"/>
                        <a:pt x="1470439" y="0"/>
                        <a:pt x="1571004" y="0"/>
                      </a:cubicBezTo>
                      <a:lnTo>
                        <a:pt x="1674824" y="0"/>
                      </a:lnTo>
                      <a:lnTo>
                        <a:pt x="1708816" y="0"/>
                      </a:lnTo>
                      <a:lnTo>
                        <a:pt x="1758558" y="0"/>
                      </a:lnTo>
                      <a:lnTo>
                        <a:pt x="1792550" y="0"/>
                      </a:lnTo>
                      <a:lnTo>
                        <a:pt x="1896370" y="0"/>
                      </a:lnTo>
                      <a:cubicBezTo>
                        <a:pt x="1996935" y="0"/>
                        <a:pt x="1996935" y="0"/>
                        <a:pt x="1996935" y="0"/>
                      </a:cubicBezTo>
                      <a:lnTo>
                        <a:pt x="1996943" y="2"/>
                      </a:lnTo>
                      <a:lnTo>
                        <a:pt x="2116067" y="2"/>
                      </a:lnTo>
                      <a:cubicBezTo>
                        <a:pt x="2267011" y="2"/>
                        <a:pt x="2267011" y="2"/>
                        <a:pt x="2267011" y="2"/>
                      </a:cubicBezTo>
                      <a:cubicBezTo>
                        <a:pt x="2500673" y="2"/>
                        <a:pt x="2442799" y="301552"/>
                        <a:pt x="2656586" y="376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38" dirty="0">
                    <a:solidFill>
                      <a:srgbClr val="212D37"/>
                    </a:solidFill>
                    <a:latin typeface="Times New Roman" panose="02020603050405020304" pitchFamily="18" charset="0"/>
                    <a:ea typeface="KoPub돋움체 Bold" panose="00000800000000000000" pitchFamily="2" charset="-127"/>
                    <a:cs typeface="Times New Roman" panose="02020603050405020304" pitchFamily="18" charset="0"/>
                  </a:endParaRPr>
                </a:p>
              </p:txBody>
            </p:sp>
            <p:sp>
              <p:nvSpPr>
                <p:cNvPr id="67" name="자유형 349">
                  <a:extLst>
                    <a:ext uri="{FF2B5EF4-FFF2-40B4-BE49-F238E27FC236}">
                      <a16:creationId xmlns="" xmlns:a16="http://schemas.microsoft.com/office/drawing/2014/main" id="{15636DAD-C053-4D5E-97D6-7CFCE3AD9175}"/>
                    </a:ext>
                  </a:extLst>
                </p:cNvPr>
                <p:cNvSpPr>
                  <a:spLocks/>
                </p:cNvSpPr>
                <p:nvPr/>
              </p:nvSpPr>
              <p:spPr bwMode="auto">
                <a:xfrm flipH="1" flipV="1">
                  <a:off x="9930120" y="1453165"/>
                  <a:ext cx="1936223" cy="275265"/>
                </a:xfrm>
                <a:custGeom>
                  <a:avLst/>
                  <a:gdLst>
                    <a:gd name="connsiteX0" fmla="*/ 2718758 w 2718758"/>
                    <a:gd name="connsiteY0" fmla="*/ 386515 h 386515"/>
                    <a:gd name="connsiteX1" fmla="*/ 1960237 w 2718758"/>
                    <a:gd name="connsiteY1" fmla="*/ 386515 h 386515"/>
                    <a:gd name="connsiteX2" fmla="*/ 1783536 w 2718758"/>
                    <a:gd name="connsiteY2" fmla="*/ 386515 h 386515"/>
                    <a:gd name="connsiteX3" fmla="*/ 1025014 w 2718758"/>
                    <a:gd name="connsiteY3" fmla="*/ 386515 h 386515"/>
                    <a:gd name="connsiteX4" fmla="*/ 1025027 w 2718758"/>
                    <a:gd name="connsiteY4" fmla="*/ 386513 h 386515"/>
                    <a:gd name="connsiteX5" fmla="*/ 1010896 w 2718758"/>
                    <a:gd name="connsiteY5" fmla="*/ 386513 h 386515"/>
                    <a:gd name="connsiteX6" fmla="*/ 878113 w 2718758"/>
                    <a:gd name="connsiteY6" fmla="*/ 386513 h 386515"/>
                    <a:gd name="connsiteX7" fmla="*/ 712202 w 2718758"/>
                    <a:gd name="connsiteY7" fmla="*/ 386513 h 386515"/>
                    <a:gd name="connsiteX8" fmla="*/ 619712 w 2718758"/>
                    <a:gd name="connsiteY8" fmla="*/ 386513 h 386515"/>
                    <a:gd name="connsiteX9" fmla="*/ 505539 w 2718758"/>
                    <a:gd name="connsiteY9" fmla="*/ 386513 h 386515"/>
                    <a:gd name="connsiteX10" fmla="*/ 0 w 2718758"/>
                    <a:gd name="connsiteY10" fmla="*/ 386513 h 386515"/>
                    <a:gd name="connsiteX11" fmla="*/ 58375 w 2718758"/>
                    <a:gd name="connsiteY11" fmla="*/ 376939 h 386515"/>
                    <a:gd name="connsiteX12" fmla="*/ 424161 w 2718758"/>
                    <a:gd name="connsiteY12" fmla="*/ 0 h 386515"/>
                    <a:gd name="connsiteX13" fmla="*/ 565888 w 2718758"/>
                    <a:gd name="connsiteY13" fmla="*/ 0 h 386515"/>
                    <a:gd name="connsiteX14" fmla="*/ 712202 w 2718758"/>
                    <a:gd name="connsiteY14" fmla="*/ 0 h 386515"/>
                    <a:gd name="connsiteX15" fmla="*/ 760107 w 2718758"/>
                    <a:gd name="connsiteY15" fmla="*/ 0 h 386515"/>
                    <a:gd name="connsiteX16" fmla="*/ 806511 w 2718758"/>
                    <a:gd name="connsiteY16" fmla="*/ 0 h 386515"/>
                    <a:gd name="connsiteX17" fmla="*/ 819082 w 2718758"/>
                    <a:gd name="connsiteY17" fmla="*/ 0 h 386515"/>
                    <a:gd name="connsiteX18" fmla="*/ 830208 w 2718758"/>
                    <a:gd name="connsiteY18" fmla="*/ 0 h 386515"/>
                    <a:gd name="connsiteX19" fmla="*/ 878113 w 2718758"/>
                    <a:gd name="connsiteY19" fmla="*/ 0 h 386515"/>
                    <a:gd name="connsiteX20" fmla="*/ 907076 w 2718758"/>
                    <a:gd name="connsiteY20" fmla="*/ 0 h 386515"/>
                    <a:gd name="connsiteX21" fmla="*/ 920684 w 2718758"/>
                    <a:gd name="connsiteY21" fmla="*/ 0 h 386515"/>
                    <a:gd name="connsiteX22" fmla="*/ 933255 w 2718758"/>
                    <a:gd name="connsiteY22" fmla="*/ 0 h 386515"/>
                    <a:gd name="connsiteX23" fmla="*/ 1010896 w 2718758"/>
                    <a:gd name="connsiteY23" fmla="*/ 0 h 386515"/>
                    <a:gd name="connsiteX24" fmla="*/ 1021249 w 2718758"/>
                    <a:gd name="connsiteY24" fmla="*/ 0 h 386515"/>
                    <a:gd name="connsiteX25" fmla="*/ 1024427 w 2718758"/>
                    <a:gd name="connsiteY25" fmla="*/ 0 h 386515"/>
                    <a:gd name="connsiteX26" fmla="*/ 1044888 w 2718758"/>
                    <a:gd name="connsiteY26" fmla="*/ 0 h 386515"/>
                    <a:gd name="connsiteX27" fmla="*/ 1094630 w 2718758"/>
                    <a:gd name="connsiteY27" fmla="*/ 0 h 386515"/>
                    <a:gd name="connsiteX28" fmla="*/ 1106363 w 2718758"/>
                    <a:gd name="connsiteY28" fmla="*/ 0 h 386515"/>
                    <a:gd name="connsiteX29" fmla="*/ 1125069 w 2718758"/>
                    <a:gd name="connsiteY29" fmla="*/ 0 h 386515"/>
                    <a:gd name="connsiteX30" fmla="*/ 1128622 w 2718758"/>
                    <a:gd name="connsiteY30" fmla="*/ 0 h 386515"/>
                    <a:gd name="connsiteX31" fmla="*/ 1148438 w 2718758"/>
                    <a:gd name="connsiteY31" fmla="*/ 0 h 386515"/>
                    <a:gd name="connsiteX32" fmla="*/ 1159061 w 2718758"/>
                    <a:gd name="connsiteY32" fmla="*/ 0 h 386515"/>
                    <a:gd name="connsiteX33" fmla="*/ 1166154 w 2718758"/>
                    <a:gd name="connsiteY33" fmla="*/ 0 h 386515"/>
                    <a:gd name="connsiteX34" fmla="*/ 1208803 w 2718758"/>
                    <a:gd name="connsiteY34" fmla="*/ 0 h 386515"/>
                    <a:gd name="connsiteX35" fmla="*/ 1232442 w 2718758"/>
                    <a:gd name="connsiteY35" fmla="*/ 0 h 386515"/>
                    <a:gd name="connsiteX36" fmla="*/ 1242795 w 2718758"/>
                    <a:gd name="connsiteY36" fmla="*/ 0 h 386515"/>
                    <a:gd name="connsiteX37" fmla="*/ 1320437 w 2718758"/>
                    <a:gd name="connsiteY37" fmla="*/ 0 h 386515"/>
                    <a:gd name="connsiteX38" fmla="*/ 1333007 w 2718758"/>
                    <a:gd name="connsiteY38" fmla="*/ 0 h 386515"/>
                    <a:gd name="connsiteX39" fmla="*/ 1346615 w 2718758"/>
                    <a:gd name="connsiteY39" fmla="*/ 0 h 386515"/>
                    <a:gd name="connsiteX40" fmla="*/ 1447180 w 2718758"/>
                    <a:gd name="connsiteY40" fmla="*/ 0 h 386515"/>
                    <a:gd name="connsiteX41" fmla="*/ 1458810 w 2718758"/>
                    <a:gd name="connsiteY41" fmla="*/ 3048 h 386515"/>
                    <a:gd name="connsiteX42" fmla="*/ 1470439 w 2718758"/>
                    <a:gd name="connsiteY42" fmla="*/ 0 h 386515"/>
                    <a:gd name="connsiteX43" fmla="*/ 1571004 w 2718758"/>
                    <a:gd name="connsiteY43" fmla="*/ 0 h 386515"/>
                    <a:gd name="connsiteX44" fmla="*/ 1674824 w 2718758"/>
                    <a:gd name="connsiteY44" fmla="*/ 0 h 386515"/>
                    <a:gd name="connsiteX45" fmla="*/ 1708816 w 2718758"/>
                    <a:gd name="connsiteY45" fmla="*/ 0 h 386515"/>
                    <a:gd name="connsiteX46" fmla="*/ 1758558 w 2718758"/>
                    <a:gd name="connsiteY46" fmla="*/ 0 h 386515"/>
                    <a:gd name="connsiteX47" fmla="*/ 1792550 w 2718758"/>
                    <a:gd name="connsiteY47" fmla="*/ 0 h 386515"/>
                    <a:gd name="connsiteX48" fmla="*/ 1896370 w 2718758"/>
                    <a:gd name="connsiteY48" fmla="*/ 0 h 386515"/>
                    <a:gd name="connsiteX49" fmla="*/ 1996935 w 2718758"/>
                    <a:gd name="connsiteY49" fmla="*/ 0 h 386515"/>
                    <a:gd name="connsiteX50" fmla="*/ 1996943 w 2718758"/>
                    <a:gd name="connsiteY50" fmla="*/ 2 h 386515"/>
                    <a:gd name="connsiteX51" fmla="*/ 2116067 w 2718758"/>
                    <a:gd name="connsiteY51" fmla="*/ 2 h 386515"/>
                    <a:gd name="connsiteX52" fmla="*/ 2267011 w 2718758"/>
                    <a:gd name="connsiteY52" fmla="*/ 2 h 386515"/>
                    <a:gd name="connsiteX53" fmla="*/ 2656586 w 2718758"/>
                    <a:gd name="connsiteY53" fmla="*/ 376941 h 38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18758" h="386515">
                      <a:moveTo>
                        <a:pt x="2718758" y="386515"/>
                      </a:moveTo>
                      <a:lnTo>
                        <a:pt x="1960237" y="386515"/>
                      </a:lnTo>
                      <a:lnTo>
                        <a:pt x="1783536" y="386515"/>
                      </a:lnTo>
                      <a:lnTo>
                        <a:pt x="1025014" y="386515"/>
                      </a:lnTo>
                      <a:lnTo>
                        <a:pt x="1025027" y="386513"/>
                      </a:lnTo>
                      <a:lnTo>
                        <a:pt x="1010896" y="386513"/>
                      </a:lnTo>
                      <a:lnTo>
                        <a:pt x="878113" y="386513"/>
                      </a:lnTo>
                      <a:lnTo>
                        <a:pt x="712202" y="386513"/>
                      </a:lnTo>
                      <a:lnTo>
                        <a:pt x="619712" y="386513"/>
                      </a:lnTo>
                      <a:lnTo>
                        <a:pt x="505539" y="386513"/>
                      </a:lnTo>
                      <a:lnTo>
                        <a:pt x="0" y="386513"/>
                      </a:lnTo>
                      <a:lnTo>
                        <a:pt x="58375" y="376939"/>
                      </a:lnTo>
                      <a:cubicBezTo>
                        <a:pt x="259107" y="301550"/>
                        <a:pt x="204768" y="0"/>
                        <a:pt x="424161" y="0"/>
                      </a:cubicBezTo>
                      <a:cubicBezTo>
                        <a:pt x="424161" y="0"/>
                        <a:pt x="424161" y="0"/>
                        <a:pt x="565888" y="0"/>
                      </a:cubicBezTo>
                      <a:lnTo>
                        <a:pt x="712202" y="0"/>
                      </a:lnTo>
                      <a:lnTo>
                        <a:pt x="760107" y="0"/>
                      </a:lnTo>
                      <a:lnTo>
                        <a:pt x="806511" y="0"/>
                      </a:lnTo>
                      <a:lnTo>
                        <a:pt x="819082" y="0"/>
                      </a:lnTo>
                      <a:lnTo>
                        <a:pt x="830208" y="0"/>
                      </a:lnTo>
                      <a:lnTo>
                        <a:pt x="878113" y="0"/>
                      </a:lnTo>
                      <a:lnTo>
                        <a:pt x="907076" y="0"/>
                      </a:lnTo>
                      <a:lnTo>
                        <a:pt x="920684" y="0"/>
                      </a:lnTo>
                      <a:lnTo>
                        <a:pt x="933255" y="0"/>
                      </a:lnTo>
                      <a:lnTo>
                        <a:pt x="1010896" y="0"/>
                      </a:lnTo>
                      <a:lnTo>
                        <a:pt x="1021249" y="0"/>
                      </a:lnTo>
                      <a:lnTo>
                        <a:pt x="1024427" y="0"/>
                      </a:lnTo>
                      <a:lnTo>
                        <a:pt x="1044888" y="0"/>
                      </a:lnTo>
                      <a:lnTo>
                        <a:pt x="1094630" y="0"/>
                      </a:lnTo>
                      <a:lnTo>
                        <a:pt x="1106363" y="0"/>
                      </a:lnTo>
                      <a:lnTo>
                        <a:pt x="1125069" y="0"/>
                      </a:lnTo>
                      <a:lnTo>
                        <a:pt x="1128622" y="0"/>
                      </a:lnTo>
                      <a:lnTo>
                        <a:pt x="1148438" y="0"/>
                      </a:lnTo>
                      <a:lnTo>
                        <a:pt x="1159061" y="0"/>
                      </a:lnTo>
                      <a:lnTo>
                        <a:pt x="1166154" y="0"/>
                      </a:lnTo>
                      <a:lnTo>
                        <a:pt x="1208803" y="0"/>
                      </a:lnTo>
                      <a:lnTo>
                        <a:pt x="1232442" y="0"/>
                      </a:lnTo>
                      <a:lnTo>
                        <a:pt x="1242795" y="0"/>
                      </a:lnTo>
                      <a:lnTo>
                        <a:pt x="1320437" y="0"/>
                      </a:lnTo>
                      <a:lnTo>
                        <a:pt x="1333007" y="0"/>
                      </a:lnTo>
                      <a:lnTo>
                        <a:pt x="1346615" y="0"/>
                      </a:lnTo>
                      <a:cubicBezTo>
                        <a:pt x="1447180" y="0"/>
                        <a:pt x="1447180" y="0"/>
                        <a:pt x="1447180" y="0"/>
                      </a:cubicBezTo>
                      <a:lnTo>
                        <a:pt x="1458810" y="3048"/>
                      </a:lnTo>
                      <a:lnTo>
                        <a:pt x="1470439" y="0"/>
                      </a:lnTo>
                      <a:cubicBezTo>
                        <a:pt x="1470439" y="0"/>
                        <a:pt x="1470439" y="0"/>
                        <a:pt x="1571004" y="0"/>
                      </a:cubicBezTo>
                      <a:lnTo>
                        <a:pt x="1674824" y="0"/>
                      </a:lnTo>
                      <a:lnTo>
                        <a:pt x="1708816" y="0"/>
                      </a:lnTo>
                      <a:lnTo>
                        <a:pt x="1758558" y="0"/>
                      </a:lnTo>
                      <a:lnTo>
                        <a:pt x="1792550" y="0"/>
                      </a:lnTo>
                      <a:lnTo>
                        <a:pt x="1896370" y="0"/>
                      </a:lnTo>
                      <a:cubicBezTo>
                        <a:pt x="1996935" y="0"/>
                        <a:pt x="1996935" y="0"/>
                        <a:pt x="1996935" y="0"/>
                      </a:cubicBezTo>
                      <a:lnTo>
                        <a:pt x="1996943" y="2"/>
                      </a:lnTo>
                      <a:lnTo>
                        <a:pt x="2116067" y="2"/>
                      </a:lnTo>
                      <a:cubicBezTo>
                        <a:pt x="2267011" y="2"/>
                        <a:pt x="2267011" y="2"/>
                        <a:pt x="2267011" y="2"/>
                      </a:cubicBezTo>
                      <a:cubicBezTo>
                        <a:pt x="2500673" y="2"/>
                        <a:pt x="2442799" y="301552"/>
                        <a:pt x="2656586" y="376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38" dirty="0">
                    <a:solidFill>
                      <a:srgbClr val="212D37"/>
                    </a:solidFill>
                    <a:latin typeface="Times New Roman" panose="02020603050405020304" pitchFamily="18" charset="0"/>
                    <a:ea typeface="KoPub돋움체 Bold" panose="00000800000000000000" pitchFamily="2" charset="-127"/>
                    <a:cs typeface="Times New Roman" panose="02020603050405020304" pitchFamily="18" charset="0"/>
                  </a:endParaRPr>
                </a:p>
              </p:txBody>
            </p:sp>
          </p:grpSp>
          <p:grpSp>
            <p:nvGrpSpPr>
              <p:cNvPr id="61" name="그룹 60">
                <a:extLst>
                  <a:ext uri="{FF2B5EF4-FFF2-40B4-BE49-F238E27FC236}">
                    <a16:creationId xmlns="" xmlns:a16="http://schemas.microsoft.com/office/drawing/2014/main" id="{E1749D47-32E8-4BFE-A37C-88C026C4B46A}"/>
                  </a:ext>
                </a:extLst>
              </p:cNvPr>
              <p:cNvGrpSpPr/>
              <p:nvPr/>
            </p:nvGrpSpPr>
            <p:grpSpPr>
              <a:xfrm>
                <a:off x="8259816" y="4650664"/>
                <a:ext cx="3417119" cy="315641"/>
                <a:chOff x="8355281" y="1453165"/>
                <a:chExt cx="3511062" cy="275265"/>
              </a:xfrm>
              <a:solidFill>
                <a:srgbClr val="303F5F"/>
              </a:solidFill>
            </p:grpSpPr>
            <p:sp>
              <p:nvSpPr>
                <p:cNvPr id="62" name="자유형 349">
                  <a:extLst>
                    <a:ext uri="{FF2B5EF4-FFF2-40B4-BE49-F238E27FC236}">
                      <a16:creationId xmlns="" xmlns:a16="http://schemas.microsoft.com/office/drawing/2014/main" id="{D1F906B2-3C40-42C6-A155-AF5018B3F48D}"/>
                    </a:ext>
                  </a:extLst>
                </p:cNvPr>
                <p:cNvSpPr>
                  <a:spLocks/>
                </p:cNvSpPr>
                <p:nvPr/>
              </p:nvSpPr>
              <p:spPr bwMode="auto">
                <a:xfrm flipH="1" flipV="1">
                  <a:off x="8355281" y="1453165"/>
                  <a:ext cx="1936223" cy="275265"/>
                </a:xfrm>
                <a:custGeom>
                  <a:avLst/>
                  <a:gdLst>
                    <a:gd name="connsiteX0" fmla="*/ 2718758 w 2718758"/>
                    <a:gd name="connsiteY0" fmla="*/ 386515 h 386515"/>
                    <a:gd name="connsiteX1" fmla="*/ 1960237 w 2718758"/>
                    <a:gd name="connsiteY1" fmla="*/ 386515 h 386515"/>
                    <a:gd name="connsiteX2" fmla="*/ 1783536 w 2718758"/>
                    <a:gd name="connsiteY2" fmla="*/ 386515 h 386515"/>
                    <a:gd name="connsiteX3" fmla="*/ 1025014 w 2718758"/>
                    <a:gd name="connsiteY3" fmla="*/ 386515 h 386515"/>
                    <a:gd name="connsiteX4" fmla="*/ 1025027 w 2718758"/>
                    <a:gd name="connsiteY4" fmla="*/ 386513 h 386515"/>
                    <a:gd name="connsiteX5" fmla="*/ 1010896 w 2718758"/>
                    <a:gd name="connsiteY5" fmla="*/ 386513 h 386515"/>
                    <a:gd name="connsiteX6" fmla="*/ 878113 w 2718758"/>
                    <a:gd name="connsiteY6" fmla="*/ 386513 h 386515"/>
                    <a:gd name="connsiteX7" fmla="*/ 712202 w 2718758"/>
                    <a:gd name="connsiteY7" fmla="*/ 386513 h 386515"/>
                    <a:gd name="connsiteX8" fmla="*/ 619712 w 2718758"/>
                    <a:gd name="connsiteY8" fmla="*/ 386513 h 386515"/>
                    <a:gd name="connsiteX9" fmla="*/ 505539 w 2718758"/>
                    <a:gd name="connsiteY9" fmla="*/ 386513 h 386515"/>
                    <a:gd name="connsiteX10" fmla="*/ 0 w 2718758"/>
                    <a:gd name="connsiteY10" fmla="*/ 386513 h 386515"/>
                    <a:gd name="connsiteX11" fmla="*/ 58375 w 2718758"/>
                    <a:gd name="connsiteY11" fmla="*/ 376939 h 386515"/>
                    <a:gd name="connsiteX12" fmla="*/ 424161 w 2718758"/>
                    <a:gd name="connsiteY12" fmla="*/ 0 h 386515"/>
                    <a:gd name="connsiteX13" fmla="*/ 565888 w 2718758"/>
                    <a:gd name="connsiteY13" fmla="*/ 0 h 386515"/>
                    <a:gd name="connsiteX14" fmla="*/ 712202 w 2718758"/>
                    <a:gd name="connsiteY14" fmla="*/ 0 h 386515"/>
                    <a:gd name="connsiteX15" fmla="*/ 760107 w 2718758"/>
                    <a:gd name="connsiteY15" fmla="*/ 0 h 386515"/>
                    <a:gd name="connsiteX16" fmla="*/ 806511 w 2718758"/>
                    <a:gd name="connsiteY16" fmla="*/ 0 h 386515"/>
                    <a:gd name="connsiteX17" fmla="*/ 819082 w 2718758"/>
                    <a:gd name="connsiteY17" fmla="*/ 0 h 386515"/>
                    <a:gd name="connsiteX18" fmla="*/ 830208 w 2718758"/>
                    <a:gd name="connsiteY18" fmla="*/ 0 h 386515"/>
                    <a:gd name="connsiteX19" fmla="*/ 878113 w 2718758"/>
                    <a:gd name="connsiteY19" fmla="*/ 0 h 386515"/>
                    <a:gd name="connsiteX20" fmla="*/ 907076 w 2718758"/>
                    <a:gd name="connsiteY20" fmla="*/ 0 h 386515"/>
                    <a:gd name="connsiteX21" fmla="*/ 920684 w 2718758"/>
                    <a:gd name="connsiteY21" fmla="*/ 0 h 386515"/>
                    <a:gd name="connsiteX22" fmla="*/ 933255 w 2718758"/>
                    <a:gd name="connsiteY22" fmla="*/ 0 h 386515"/>
                    <a:gd name="connsiteX23" fmla="*/ 1010896 w 2718758"/>
                    <a:gd name="connsiteY23" fmla="*/ 0 h 386515"/>
                    <a:gd name="connsiteX24" fmla="*/ 1021249 w 2718758"/>
                    <a:gd name="connsiteY24" fmla="*/ 0 h 386515"/>
                    <a:gd name="connsiteX25" fmla="*/ 1024427 w 2718758"/>
                    <a:gd name="connsiteY25" fmla="*/ 0 h 386515"/>
                    <a:gd name="connsiteX26" fmla="*/ 1044888 w 2718758"/>
                    <a:gd name="connsiteY26" fmla="*/ 0 h 386515"/>
                    <a:gd name="connsiteX27" fmla="*/ 1094630 w 2718758"/>
                    <a:gd name="connsiteY27" fmla="*/ 0 h 386515"/>
                    <a:gd name="connsiteX28" fmla="*/ 1106363 w 2718758"/>
                    <a:gd name="connsiteY28" fmla="*/ 0 h 386515"/>
                    <a:gd name="connsiteX29" fmla="*/ 1125069 w 2718758"/>
                    <a:gd name="connsiteY29" fmla="*/ 0 h 386515"/>
                    <a:gd name="connsiteX30" fmla="*/ 1128622 w 2718758"/>
                    <a:gd name="connsiteY30" fmla="*/ 0 h 386515"/>
                    <a:gd name="connsiteX31" fmla="*/ 1148438 w 2718758"/>
                    <a:gd name="connsiteY31" fmla="*/ 0 h 386515"/>
                    <a:gd name="connsiteX32" fmla="*/ 1159061 w 2718758"/>
                    <a:gd name="connsiteY32" fmla="*/ 0 h 386515"/>
                    <a:gd name="connsiteX33" fmla="*/ 1166154 w 2718758"/>
                    <a:gd name="connsiteY33" fmla="*/ 0 h 386515"/>
                    <a:gd name="connsiteX34" fmla="*/ 1208803 w 2718758"/>
                    <a:gd name="connsiteY34" fmla="*/ 0 h 386515"/>
                    <a:gd name="connsiteX35" fmla="*/ 1232442 w 2718758"/>
                    <a:gd name="connsiteY35" fmla="*/ 0 h 386515"/>
                    <a:gd name="connsiteX36" fmla="*/ 1242795 w 2718758"/>
                    <a:gd name="connsiteY36" fmla="*/ 0 h 386515"/>
                    <a:gd name="connsiteX37" fmla="*/ 1320437 w 2718758"/>
                    <a:gd name="connsiteY37" fmla="*/ 0 h 386515"/>
                    <a:gd name="connsiteX38" fmla="*/ 1333007 w 2718758"/>
                    <a:gd name="connsiteY38" fmla="*/ 0 h 386515"/>
                    <a:gd name="connsiteX39" fmla="*/ 1346615 w 2718758"/>
                    <a:gd name="connsiteY39" fmla="*/ 0 h 386515"/>
                    <a:gd name="connsiteX40" fmla="*/ 1447180 w 2718758"/>
                    <a:gd name="connsiteY40" fmla="*/ 0 h 386515"/>
                    <a:gd name="connsiteX41" fmla="*/ 1458810 w 2718758"/>
                    <a:gd name="connsiteY41" fmla="*/ 3048 h 386515"/>
                    <a:gd name="connsiteX42" fmla="*/ 1470439 w 2718758"/>
                    <a:gd name="connsiteY42" fmla="*/ 0 h 386515"/>
                    <a:gd name="connsiteX43" fmla="*/ 1571004 w 2718758"/>
                    <a:gd name="connsiteY43" fmla="*/ 0 h 386515"/>
                    <a:gd name="connsiteX44" fmla="*/ 1674824 w 2718758"/>
                    <a:gd name="connsiteY44" fmla="*/ 0 h 386515"/>
                    <a:gd name="connsiteX45" fmla="*/ 1708816 w 2718758"/>
                    <a:gd name="connsiteY45" fmla="*/ 0 h 386515"/>
                    <a:gd name="connsiteX46" fmla="*/ 1758558 w 2718758"/>
                    <a:gd name="connsiteY46" fmla="*/ 0 h 386515"/>
                    <a:gd name="connsiteX47" fmla="*/ 1792550 w 2718758"/>
                    <a:gd name="connsiteY47" fmla="*/ 0 h 386515"/>
                    <a:gd name="connsiteX48" fmla="*/ 1896370 w 2718758"/>
                    <a:gd name="connsiteY48" fmla="*/ 0 h 386515"/>
                    <a:gd name="connsiteX49" fmla="*/ 1996935 w 2718758"/>
                    <a:gd name="connsiteY49" fmla="*/ 0 h 386515"/>
                    <a:gd name="connsiteX50" fmla="*/ 1996943 w 2718758"/>
                    <a:gd name="connsiteY50" fmla="*/ 2 h 386515"/>
                    <a:gd name="connsiteX51" fmla="*/ 2116067 w 2718758"/>
                    <a:gd name="connsiteY51" fmla="*/ 2 h 386515"/>
                    <a:gd name="connsiteX52" fmla="*/ 2267011 w 2718758"/>
                    <a:gd name="connsiteY52" fmla="*/ 2 h 386515"/>
                    <a:gd name="connsiteX53" fmla="*/ 2656586 w 2718758"/>
                    <a:gd name="connsiteY53" fmla="*/ 376941 h 38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18758" h="386515">
                      <a:moveTo>
                        <a:pt x="2718758" y="386515"/>
                      </a:moveTo>
                      <a:lnTo>
                        <a:pt x="1960237" y="386515"/>
                      </a:lnTo>
                      <a:lnTo>
                        <a:pt x="1783536" y="386515"/>
                      </a:lnTo>
                      <a:lnTo>
                        <a:pt x="1025014" y="386515"/>
                      </a:lnTo>
                      <a:lnTo>
                        <a:pt x="1025027" y="386513"/>
                      </a:lnTo>
                      <a:lnTo>
                        <a:pt x="1010896" y="386513"/>
                      </a:lnTo>
                      <a:lnTo>
                        <a:pt x="878113" y="386513"/>
                      </a:lnTo>
                      <a:lnTo>
                        <a:pt x="712202" y="386513"/>
                      </a:lnTo>
                      <a:lnTo>
                        <a:pt x="619712" y="386513"/>
                      </a:lnTo>
                      <a:lnTo>
                        <a:pt x="505539" y="386513"/>
                      </a:lnTo>
                      <a:lnTo>
                        <a:pt x="0" y="386513"/>
                      </a:lnTo>
                      <a:lnTo>
                        <a:pt x="58375" y="376939"/>
                      </a:lnTo>
                      <a:cubicBezTo>
                        <a:pt x="259107" y="301550"/>
                        <a:pt x="204768" y="0"/>
                        <a:pt x="424161" y="0"/>
                      </a:cubicBezTo>
                      <a:cubicBezTo>
                        <a:pt x="424161" y="0"/>
                        <a:pt x="424161" y="0"/>
                        <a:pt x="565888" y="0"/>
                      </a:cubicBezTo>
                      <a:lnTo>
                        <a:pt x="712202" y="0"/>
                      </a:lnTo>
                      <a:lnTo>
                        <a:pt x="760107" y="0"/>
                      </a:lnTo>
                      <a:lnTo>
                        <a:pt x="806511" y="0"/>
                      </a:lnTo>
                      <a:lnTo>
                        <a:pt x="819082" y="0"/>
                      </a:lnTo>
                      <a:lnTo>
                        <a:pt x="830208" y="0"/>
                      </a:lnTo>
                      <a:lnTo>
                        <a:pt x="878113" y="0"/>
                      </a:lnTo>
                      <a:lnTo>
                        <a:pt x="907076" y="0"/>
                      </a:lnTo>
                      <a:lnTo>
                        <a:pt x="920684" y="0"/>
                      </a:lnTo>
                      <a:lnTo>
                        <a:pt x="933255" y="0"/>
                      </a:lnTo>
                      <a:lnTo>
                        <a:pt x="1010896" y="0"/>
                      </a:lnTo>
                      <a:lnTo>
                        <a:pt x="1021249" y="0"/>
                      </a:lnTo>
                      <a:lnTo>
                        <a:pt x="1024427" y="0"/>
                      </a:lnTo>
                      <a:lnTo>
                        <a:pt x="1044888" y="0"/>
                      </a:lnTo>
                      <a:lnTo>
                        <a:pt x="1094630" y="0"/>
                      </a:lnTo>
                      <a:lnTo>
                        <a:pt x="1106363" y="0"/>
                      </a:lnTo>
                      <a:lnTo>
                        <a:pt x="1125069" y="0"/>
                      </a:lnTo>
                      <a:lnTo>
                        <a:pt x="1128622" y="0"/>
                      </a:lnTo>
                      <a:lnTo>
                        <a:pt x="1148438" y="0"/>
                      </a:lnTo>
                      <a:lnTo>
                        <a:pt x="1159061" y="0"/>
                      </a:lnTo>
                      <a:lnTo>
                        <a:pt x="1166154" y="0"/>
                      </a:lnTo>
                      <a:lnTo>
                        <a:pt x="1208803" y="0"/>
                      </a:lnTo>
                      <a:lnTo>
                        <a:pt x="1232442" y="0"/>
                      </a:lnTo>
                      <a:lnTo>
                        <a:pt x="1242795" y="0"/>
                      </a:lnTo>
                      <a:lnTo>
                        <a:pt x="1320437" y="0"/>
                      </a:lnTo>
                      <a:lnTo>
                        <a:pt x="1333007" y="0"/>
                      </a:lnTo>
                      <a:lnTo>
                        <a:pt x="1346615" y="0"/>
                      </a:lnTo>
                      <a:cubicBezTo>
                        <a:pt x="1447180" y="0"/>
                        <a:pt x="1447180" y="0"/>
                        <a:pt x="1447180" y="0"/>
                      </a:cubicBezTo>
                      <a:lnTo>
                        <a:pt x="1458810" y="3048"/>
                      </a:lnTo>
                      <a:lnTo>
                        <a:pt x="1470439" y="0"/>
                      </a:lnTo>
                      <a:cubicBezTo>
                        <a:pt x="1470439" y="0"/>
                        <a:pt x="1470439" y="0"/>
                        <a:pt x="1571004" y="0"/>
                      </a:cubicBezTo>
                      <a:lnTo>
                        <a:pt x="1674824" y="0"/>
                      </a:lnTo>
                      <a:lnTo>
                        <a:pt x="1708816" y="0"/>
                      </a:lnTo>
                      <a:lnTo>
                        <a:pt x="1758558" y="0"/>
                      </a:lnTo>
                      <a:lnTo>
                        <a:pt x="1792550" y="0"/>
                      </a:lnTo>
                      <a:lnTo>
                        <a:pt x="1896370" y="0"/>
                      </a:lnTo>
                      <a:cubicBezTo>
                        <a:pt x="1996935" y="0"/>
                        <a:pt x="1996935" y="0"/>
                        <a:pt x="1996935" y="0"/>
                      </a:cubicBezTo>
                      <a:lnTo>
                        <a:pt x="1996943" y="2"/>
                      </a:lnTo>
                      <a:lnTo>
                        <a:pt x="2116067" y="2"/>
                      </a:lnTo>
                      <a:cubicBezTo>
                        <a:pt x="2267011" y="2"/>
                        <a:pt x="2267011" y="2"/>
                        <a:pt x="2267011" y="2"/>
                      </a:cubicBezTo>
                      <a:cubicBezTo>
                        <a:pt x="2500673" y="2"/>
                        <a:pt x="2442799" y="301552"/>
                        <a:pt x="2656586" y="376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38" dirty="0">
                    <a:solidFill>
                      <a:srgbClr val="212D37"/>
                    </a:solidFill>
                    <a:latin typeface="Times New Roman" panose="02020603050405020304" pitchFamily="18" charset="0"/>
                    <a:ea typeface="KoPub돋움체 Bold" panose="00000800000000000000" pitchFamily="2" charset="-127"/>
                    <a:cs typeface="Times New Roman" panose="02020603050405020304" pitchFamily="18" charset="0"/>
                  </a:endParaRPr>
                </a:p>
              </p:txBody>
            </p:sp>
            <p:sp>
              <p:nvSpPr>
                <p:cNvPr id="63" name="자유형 349">
                  <a:extLst>
                    <a:ext uri="{FF2B5EF4-FFF2-40B4-BE49-F238E27FC236}">
                      <a16:creationId xmlns="" xmlns:a16="http://schemas.microsoft.com/office/drawing/2014/main" id="{04432ABD-59BE-46DE-8950-A6F42EAD086E}"/>
                    </a:ext>
                  </a:extLst>
                </p:cNvPr>
                <p:cNvSpPr>
                  <a:spLocks/>
                </p:cNvSpPr>
                <p:nvPr/>
              </p:nvSpPr>
              <p:spPr bwMode="auto">
                <a:xfrm flipH="1" flipV="1">
                  <a:off x="9534793" y="1453165"/>
                  <a:ext cx="1936223" cy="275265"/>
                </a:xfrm>
                <a:custGeom>
                  <a:avLst/>
                  <a:gdLst>
                    <a:gd name="connsiteX0" fmla="*/ 2718758 w 2718758"/>
                    <a:gd name="connsiteY0" fmla="*/ 386515 h 386515"/>
                    <a:gd name="connsiteX1" fmla="*/ 1960237 w 2718758"/>
                    <a:gd name="connsiteY1" fmla="*/ 386515 h 386515"/>
                    <a:gd name="connsiteX2" fmla="*/ 1783536 w 2718758"/>
                    <a:gd name="connsiteY2" fmla="*/ 386515 h 386515"/>
                    <a:gd name="connsiteX3" fmla="*/ 1025014 w 2718758"/>
                    <a:gd name="connsiteY3" fmla="*/ 386515 h 386515"/>
                    <a:gd name="connsiteX4" fmla="*/ 1025027 w 2718758"/>
                    <a:gd name="connsiteY4" fmla="*/ 386513 h 386515"/>
                    <a:gd name="connsiteX5" fmla="*/ 1010896 w 2718758"/>
                    <a:gd name="connsiteY5" fmla="*/ 386513 h 386515"/>
                    <a:gd name="connsiteX6" fmla="*/ 878113 w 2718758"/>
                    <a:gd name="connsiteY6" fmla="*/ 386513 h 386515"/>
                    <a:gd name="connsiteX7" fmla="*/ 712202 w 2718758"/>
                    <a:gd name="connsiteY7" fmla="*/ 386513 h 386515"/>
                    <a:gd name="connsiteX8" fmla="*/ 619712 w 2718758"/>
                    <a:gd name="connsiteY8" fmla="*/ 386513 h 386515"/>
                    <a:gd name="connsiteX9" fmla="*/ 505539 w 2718758"/>
                    <a:gd name="connsiteY9" fmla="*/ 386513 h 386515"/>
                    <a:gd name="connsiteX10" fmla="*/ 0 w 2718758"/>
                    <a:gd name="connsiteY10" fmla="*/ 386513 h 386515"/>
                    <a:gd name="connsiteX11" fmla="*/ 58375 w 2718758"/>
                    <a:gd name="connsiteY11" fmla="*/ 376939 h 386515"/>
                    <a:gd name="connsiteX12" fmla="*/ 424161 w 2718758"/>
                    <a:gd name="connsiteY12" fmla="*/ 0 h 386515"/>
                    <a:gd name="connsiteX13" fmla="*/ 565888 w 2718758"/>
                    <a:gd name="connsiteY13" fmla="*/ 0 h 386515"/>
                    <a:gd name="connsiteX14" fmla="*/ 712202 w 2718758"/>
                    <a:gd name="connsiteY14" fmla="*/ 0 h 386515"/>
                    <a:gd name="connsiteX15" fmla="*/ 760107 w 2718758"/>
                    <a:gd name="connsiteY15" fmla="*/ 0 h 386515"/>
                    <a:gd name="connsiteX16" fmla="*/ 806511 w 2718758"/>
                    <a:gd name="connsiteY16" fmla="*/ 0 h 386515"/>
                    <a:gd name="connsiteX17" fmla="*/ 819082 w 2718758"/>
                    <a:gd name="connsiteY17" fmla="*/ 0 h 386515"/>
                    <a:gd name="connsiteX18" fmla="*/ 830208 w 2718758"/>
                    <a:gd name="connsiteY18" fmla="*/ 0 h 386515"/>
                    <a:gd name="connsiteX19" fmla="*/ 878113 w 2718758"/>
                    <a:gd name="connsiteY19" fmla="*/ 0 h 386515"/>
                    <a:gd name="connsiteX20" fmla="*/ 907076 w 2718758"/>
                    <a:gd name="connsiteY20" fmla="*/ 0 h 386515"/>
                    <a:gd name="connsiteX21" fmla="*/ 920684 w 2718758"/>
                    <a:gd name="connsiteY21" fmla="*/ 0 h 386515"/>
                    <a:gd name="connsiteX22" fmla="*/ 933255 w 2718758"/>
                    <a:gd name="connsiteY22" fmla="*/ 0 h 386515"/>
                    <a:gd name="connsiteX23" fmla="*/ 1010896 w 2718758"/>
                    <a:gd name="connsiteY23" fmla="*/ 0 h 386515"/>
                    <a:gd name="connsiteX24" fmla="*/ 1021249 w 2718758"/>
                    <a:gd name="connsiteY24" fmla="*/ 0 h 386515"/>
                    <a:gd name="connsiteX25" fmla="*/ 1024427 w 2718758"/>
                    <a:gd name="connsiteY25" fmla="*/ 0 h 386515"/>
                    <a:gd name="connsiteX26" fmla="*/ 1044888 w 2718758"/>
                    <a:gd name="connsiteY26" fmla="*/ 0 h 386515"/>
                    <a:gd name="connsiteX27" fmla="*/ 1094630 w 2718758"/>
                    <a:gd name="connsiteY27" fmla="*/ 0 h 386515"/>
                    <a:gd name="connsiteX28" fmla="*/ 1106363 w 2718758"/>
                    <a:gd name="connsiteY28" fmla="*/ 0 h 386515"/>
                    <a:gd name="connsiteX29" fmla="*/ 1125069 w 2718758"/>
                    <a:gd name="connsiteY29" fmla="*/ 0 h 386515"/>
                    <a:gd name="connsiteX30" fmla="*/ 1128622 w 2718758"/>
                    <a:gd name="connsiteY30" fmla="*/ 0 h 386515"/>
                    <a:gd name="connsiteX31" fmla="*/ 1148438 w 2718758"/>
                    <a:gd name="connsiteY31" fmla="*/ 0 h 386515"/>
                    <a:gd name="connsiteX32" fmla="*/ 1159061 w 2718758"/>
                    <a:gd name="connsiteY32" fmla="*/ 0 h 386515"/>
                    <a:gd name="connsiteX33" fmla="*/ 1166154 w 2718758"/>
                    <a:gd name="connsiteY33" fmla="*/ 0 h 386515"/>
                    <a:gd name="connsiteX34" fmla="*/ 1208803 w 2718758"/>
                    <a:gd name="connsiteY34" fmla="*/ 0 h 386515"/>
                    <a:gd name="connsiteX35" fmla="*/ 1232442 w 2718758"/>
                    <a:gd name="connsiteY35" fmla="*/ 0 h 386515"/>
                    <a:gd name="connsiteX36" fmla="*/ 1242795 w 2718758"/>
                    <a:gd name="connsiteY36" fmla="*/ 0 h 386515"/>
                    <a:gd name="connsiteX37" fmla="*/ 1320437 w 2718758"/>
                    <a:gd name="connsiteY37" fmla="*/ 0 h 386515"/>
                    <a:gd name="connsiteX38" fmla="*/ 1333007 w 2718758"/>
                    <a:gd name="connsiteY38" fmla="*/ 0 h 386515"/>
                    <a:gd name="connsiteX39" fmla="*/ 1346615 w 2718758"/>
                    <a:gd name="connsiteY39" fmla="*/ 0 h 386515"/>
                    <a:gd name="connsiteX40" fmla="*/ 1447180 w 2718758"/>
                    <a:gd name="connsiteY40" fmla="*/ 0 h 386515"/>
                    <a:gd name="connsiteX41" fmla="*/ 1458810 w 2718758"/>
                    <a:gd name="connsiteY41" fmla="*/ 3048 h 386515"/>
                    <a:gd name="connsiteX42" fmla="*/ 1470439 w 2718758"/>
                    <a:gd name="connsiteY42" fmla="*/ 0 h 386515"/>
                    <a:gd name="connsiteX43" fmla="*/ 1571004 w 2718758"/>
                    <a:gd name="connsiteY43" fmla="*/ 0 h 386515"/>
                    <a:gd name="connsiteX44" fmla="*/ 1674824 w 2718758"/>
                    <a:gd name="connsiteY44" fmla="*/ 0 h 386515"/>
                    <a:gd name="connsiteX45" fmla="*/ 1708816 w 2718758"/>
                    <a:gd name="connsiteY45" fmla="*/ 0 h 386515"/>
                    <a:gd name="connsiteX46" fmla="*/ 1758558 w 2718758"/>
                    <a:gd name="connsiteY46" fmla="*/ 0 h 386515"/>
                    <a:gd name="connsiteX47" fmla="*/ 1792550 w 2718758"/>
                    <a:gd name="connsiteY47" fmla="*/ 0 h 386515"/>
                    <a:gd name="connsiteX48" fmla="*/ 1896370 w 2718758"/>
                    <a:gd name="connsiteY48" fmla="*/ 0 h 386515"/>
                    <a:gd name="connsiteX49" fmla="*/ 1996935 w 2718758"/>
                    <a:gd name="connsiteY49" fmla="*/ 0 h 386515"/>
                    <a:gd name="connsiteX50" fmla="*/ 1996943 w 2718758"/>
                    <a:gd name="connsiteY50" fmla="*/ 2 h 386515"/>
                    <a:gd name="connsiteX51" fmla="*/ 2116067 w 2718758"/>
                    <a:gd name="connsiteY51" fmla="*/ 2 h 386515"/>
                    <a:gd name="connsiteX52" fmla="*/ 2267011 w 2718758"/>
                    <a:gd name="connsiteY52" fmla="*/ 2 h 386515"/>
                    <a:gd name="connsiteX53" fmla="*/ 2656586 w 2718758"/>
                    <a:gd name="connsiteY53" fmla="*/ 376941 h 38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18758" h="386515">
                      <a:moveTo>
                        <a:pt x="2718758" y="386515"/>
                      </a:moveTo>
                      <a:lnTo>
                        <a:pt x="1960237" y="386515"/>
                      </a:lnTo>
                      <a:lnTo>
                        <a:pt x="1783536" y="386515"/>
                      </a:lnTo>
                      <a:lnTo>
                        <a:pt x="1025014" y="386515"/>
                      </a:lnTo>
                      <a:lnTo>
                        <a:pt x="1025027" y="386513"/>
                      </a:lnTo>
                      <a:lnTo>
                        <a:pt x="1010896" y="386513"/>
                      </a:lnTo>
                      <a:lnTo>
                        <a:pt x="878113" y="386513"/>
                      </a:lnTo>
                      <a:lnTo>
                        <a:pt x="712202" y="386513"/>
                      </a:lnTo>
                      <a:lnTo>
                        <a:pt x="619712" y="386513"/>
                      </a:lnTo>
                      <a:lnTo>
                        <a:pt x="505539" y="386513"/>
                      </a:lnTo>
                      <a:lnTo>
                        <a:pt x="0" y="386513"/>
                      </a:lnTo>
                      <a:lnTo>
                        <a:pt x="58375" y="376939"/>
                      </a:lnTo>
                      <a:cubicBezTo>
                        <a:pt x="259107" y="301550"/>
                        <a:pt x="204768" y="0"/>
                        <a:pt x="424161" y="0"/>
                      </a:cubicBezTo>
                      <a:cubicBezTo>
                        <a:pt x="424161" y="0"/>
                        <a:pt x="424161" y="0"/>
                        <a:pt x="565888" y="0"/>
                      </a:cubicBezTo>
                      <a:lnTo>
                        <a:pt x="712202" y="0"/>
                      </a:lnTo>
                      <a:lnTo>
                        <a:pt x="760107" y="0"/>
                      </a:lnTo>
                      <a:lnTo>
                        <a:pt x="806511" y="0"/>
                      </a:lnTo>
                      <a:lnTo>
                        <a:pt x="819082" y="0"/>
                      </a:lnTo>
                      <a:lnTo>
                        <a:pt x="830208" y="0"/>
                      </a:lnTo>
                      <a:lnTo>
                        <a:pt x="878113" y="0"/>
                      </a:lnTo>
                      <a:lnTo>
                        <a:pt x="907076" y="0"/>
                      </a:lnTo>
                      <a:lnTo>
                        <a:pt x="920684" y="0"/>
                      </a:lnTo>
                      <a:lnTo>
                        <a:pt x="933255" y="0"/>
                      </a:lnTo>
                      <a:lnTo>
                        <a:pt x="1010896" y="0"/>
                      </a:lnTo>
                      <a:lnTo>
                        <a:pt x="1021249" y="0"/>
                      </a:lnTo>
                      <a:lnTo>
                        <a:pt x="1024427" y="0"/>
                      </a:lnTo>
                      <a:lnTo>
                        <a:pt x="1044888" y="0"/>
                      </a:lnTo>
                      <a:lnTo>
                        <a:pt x="1094630" y="0"/>
                      </a:lnTo>
                      <a:lnTo>
                        <a:pt x="1106363" y="0"/>
                      </a:lnTo>
                      <a:lnTo>
                        <a:pt x="1125069" y="0"/>
                      </a:lnTo>
                      <a:lnTo>
                        <a:pt x="1128622" y="0"/>
                      </a:lnTo>
                      <a:lnTo>
                        <a:pt x="1148438" y="0"/>
                      </a:lnTo>
                      <a:lnTo>
                        <a:pt x="1159061" y="0"/>
                      </a:lnTo>
                      <a:lnTo>
                        <a:pt x="1166154" y="0"/>
                      </a:lnTo>
                      <a:lnTo>
                        <a:pt x="1208803" y="0"/>
                      </a:lnTo>
                      <a:lnTo>
                        <a:pt x="1232442" y="0"/>
                      </a:lnTo>
                      <a:lnTo>
                        <a:pt x="1242795" y="0"/>
                      </a:lnTo>
                      <a:lnTo>
                        <a:pt x="1320437" y="0"/>
                      </a:lnTo>
                      <a:lnTo>
                        <a:pt x="1333007" y="0"/>
                      </a:lnTo>
                      <a:lnTo>
                        <a:pt x="1346615" y="0"/>
                      </a:lnTo>
                      <a:cubicBezTo>
                        <a:pt x="1447180" y="0"/>
                        <a:pt x="1447180" y="0"/>
                        <a:pt x="1447180" y="0"/>
                      </a:cubicBezTo>
                      <a:lnTo>
                        <a:pt x="1458810" y="3048"/>
                      </a:lnTo>
                      <a:lnTo>
                        <a:pt x="1470439" y="0"/>
                      </a:lnTo>
                      <a:cubicBezTo>
                        <a:pt x="1470439" y="0"/>
                        <a:pt x="1470439" y="0"/>
                        <a:pt x="1571004" y="0"/>
                      </a:cubicBezTo>
                      <a:lnTo>
                        <a:pt x="1674824" y="0"/>
                      </a:lnTo>
                      <a:lnTo>
                        <a:pt x="1708816" y="0"/>
                      </a:lnTo>
                      <a:lnTo>
                        <a:pt x="1758558" y="0"/>
                      </a:lnTo>
                      <a:lnTo>
                        <a:pt x="1792550" y="0"/>
                      </a:lnTo>
                      <a:lnTo>
                        <a:pt x="1896370" y="0"/>
                      </a:lnTo>
                      <a:cubicBezTo>
                        <a:pt x="1996935" y="0"/>
                        <a:pt x="1996935" y="0"/>
                        <a:pt x="1996935" y="0"/>
                      </a:cubicBezTo>
                      <a:lnTo>
                        <a:pt x="1996943" y="2"/>
                      </a:lnTo>
                      <a:lnTo>
                        <a:pt x="2116067" y="2"/>
                      </a:lnTo>
                      <a:cubicBezTo>
                        <a:pt x="2267011" y="2"/>
                        <a:pt x="2267011" y="2"/>
                        <a:pt x="2267011" y="2"/>
                      </a:cubicBezTo>
                      <a:cubicBezTo>
                        <a:pt x="2500673" y="2"/>
                        <a:pt x="2442799" y="301552"/>
                        <a:pt x="2656586" y="376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38" dirty="0">
                    <a:solidFill>
                      <a:srgbClr val="212D37"/>
                    </a:solidFill>
                    <a:latin typeface="Times New Roman" panose="02020603050405020304" pitchFamily="18" charset="0"/>
                    <a:ea typeface="KoPub돋움체 Bold" panose="00000800000000000000" pitchFamily="2" charset="-127"/>
                    <a:cs typeface="Times New Roman" panose="02020603050405020304" pitchFamily="18" charset="0"/>
                  </a:endParaRPr>
                </a:p>
              </p:txBody>
            </p:sp>
            <p:sp>
              <p:nvSpPr>
                <p:cNvPr id="64" name="자유형 349">
                  <a:extLst>
                    <a:ext uri="{FF2B5EF4-FFF2-40B4-BE49-F238E27FC236}">
                      <a16:creationId xmlns="" xmlns:a16="http://schemas.microsoft.com/office/drawing/2014/main" id="{01975642-D17C-495E-B303-35340ACEDE9F}"/>
                    </a:ext>
                  </a:extLst>
                </p:cNvPr>
                <p:cNvSpPr>
                  <a:spLocks/>
                </p:cNvSpPr>
                <p:nvPr/>
              </p:nvSpPr>
              <p:spPr bwMode="auto">
                <a:xfrm flipH="1" flipV="1">
                  <a:off x="9930120" y="1453165"/>
                  <a:ext cx="1936223" cy="275265"/>
                </a:xfrm>
                <a:custGeom>
                  <a:avLst/>
                  <a:gdLst>
                    <a:gd name="connsiteX0" fmla="*/ 2718758 w 2718758"/>
                    <a:gd name="connsiteY0" fmla="*/ 386515 h 386515"/>
                    <a:gd name="connsiteX1" fmla="*/ 1960237 w 2718758"/>
                    <a:gd name="connsiteY1" fmla="*/ 386515 h 386515"/>
                    <a:gd name="connsiteX2" fmla="*/ 1783536 w 2718758"/>
                    <a:gd name="connsiteY2" fmla="*/ 386515 h 386515"/>
                    <a:gd name="connsiteX3" fmla="*/ 1025014 w 2718758"/>
                    <a:gd name="connsiteY3" fmla="*/ 386515 h 386515"/>
                    <a:gd name="connsiteX4" fmla="*/ 1025027 w 2718758"/>
                    <a:gd name="connsiteY4" fmla="*/ 386513 h 386515"/>
                    <a:gd name="connsiteX5" fmla="*/ 1010896 w 2718758"/>
                    <a:gd name="connsiteY5" fmla="*/ 386513 h 386515"/>
                    <a:gd name="connsiteX6" fmla="*/ 878113 w 2718758"/>
                    <a:gd name="connsiteY6" fmla="*/ 386513 h 386515"/>
                    <a:gd name="connsiteX7" fmla="*/ 712202 w 2718758"/>
                    <a:gd name="connsiteY7" fmla="*/ 386513 h 386515"/>
                    <a:gd name="connsiteX8" fmla="*/ 619712 w 2718758"/>
                    <a:gd name="connsiteY8" fmla="*/ 386513 h 386515"/>
                    <a:gd name="connsiteX9" fmla="*/ 505539 w 2718758"/>
                    <a:gd name="connsiteY9" fmla="*/ 386513 h 386515"/>
                    <a:gd name="connsiteX10" fmla="*/ 0 w 2718758"/>
                    <a:gd name="connsiteY10" fmla="*/ 386513 h 386515"/>
                    <a:gd name="connsiteX11" fmla="*/ 58375 w 2718758"/>
                    <a:gd name="connsiteY11" fmla="*/ 376939 h 386515"/>
                    <a:gd name="connsiteX12" fmla="*/ 424161 w 2718758"/>
                    <a:gd name="connsiteY12" fmla="*/ 0 h 386515"/>
                    <a:gd name="connsiteX13" fmla="*/ 565888 w 2718758"/>
                    <a:gd name="connsiteY13" fmla="*/ 0 h 386515"/>
                    <a:gd name="connsiteX14" fmla="*/ 712202 w 2718758"/>
                    <a:gd name="connsiteY14" fmla="*/ 0 h 386515"/>
                    <a:gd name="connsiteX15" fmla="*/ 760107 w 2718758"/>
                    <a:gd name="connsiteY15" fmla="*/ 0 h 386515"/>
                    <a:gd name="connsiteX16" fmla="*/ 806511 w 2718758"/>
                    <a:gd name="connsiteY16" fmla="*/ 0 h 386515"/>
                    <a:gd name="connsiteX17" fmla="*/ 819082 w 2718758"/>
                    <a:gd name="connsiteY17" fmla="*/ 0 h 386515"/>
                    <a:gd name="connsiteX18" fmla="*/ 830208 w 2718758"/>
                    <a:gd name="connsiteY18" fmla="*/ 0 h 386515"/>
                    <a:gd name="connsiteX19" fmla="*/ 878113 w 2718758"/>
                    <a:gd name="connsiteY19" fmla="*/ 0 h 386515"/>
                    <a:gd name="connsiteX20" fmla="*/ 907076 w 2718758"/>
                    <a:gd name="connsiteY20" fmla="*/ 0 h 386515"/>
                    <a:gd name="connsiteX21" fmla="*/ 920684 w 2718758"/>
                    <a:gd name="connsiteY21" fmla="*/ 0 h 386515"/>
                    <a:gd name="connsiteX22" fmla="*/ 933255 w 2718758"/>
                    <a:gd name="connsiteY22" fmla="*/ 0 h 386515"/>
                    <a:gd name="connsiteX23" fmla="*/ 1010896 w 2718758"/>
                    <a:gd name="connsiteY23" fmla="*/ 0 h 386515"/>
                    <a:gd name="connsiteX24" fmla="*/ 1021249 w 2718758"/>
                    <a:gd name="connsiteY24" fmla="*/ 0 h 386515"/>
                    <a:gd name="connsiteX25" fmla="*/ 1024427 w 2718758"/>
                    <a:gd name="connsiteY25" fmla="*/ 0 h 386515"/>
                    <a:gd name="connsiteX26" fmla="*/ 1044888 w 2718758"/>
                    <a:gd name="connsiteY26" fmla="*/ 0 h 386515"/>
                    <a:gd name="connsiteX27" fmla="*/ 1094630 w 2718758"/>
                    <a:gd name="connsiteY27" fmla="*/ 0 h 386515"/>
                    <a:gd name="connsiteX28" fmla="*/ 1106363 w 2718758"/>
                    <a:gd name="connsiteY28" fmla="*/ 0 h 386515"/>
                    <a:gd name="connsiteX29" fmla="*/ 1125069 w 2718758"/>
                    <a:gd name="connsiteY29" fmla="*/ 0 h 386515"/>
                    <a:gd name="connsiteX30" fmla="*/ 1128622 w 2718758"/>
                    <a:gd name="connsiteY30" fmla="*/ 0 h 386515"/>
                    <a:gd name="connsiteX31" fmla="*/ 1148438 w 2718758"/>
                    <a:gd name="connsiteY31" fmla="*/ 0 h 386515"/>
                    <a:gd name="connsiteX32" fmla="*/ 1159061 w 2718758"/>
                    <a:gd name="connsiteY32" fmla="*/ 0 h 386515"/>
                    <a:gd name="connsiteX33" fmla="*/ 1166154 w 2718758"/>
                    <a:gd name="connsiteY33" fmla="*/ 0 h 386515"/>
                    <a:gd name="connsiteX34" fmla="*/ 1208803 w 2718758"/>
                    <a:gd name="connsiteY34" fmla="*/ 0 h 386515"/>
                    <a:gd name="connsiteX35" fmla="*/ 1232442 w 2718758"/>
                    <a:gd name="connsiteY35" fmla="*/ 0 h 386515"/>
                    <a:gd name="connsiteX36" fmla="*/ 1242795 w 2718758"/>
                    <a:gd name="connsiteY36" fmla="*/ 0 h 386515"/>
                    <a:gd name="connsiteX37" fmla="*/ 1320437 w 2718758"/>
                    <a:gd name="connsiteY37" fmla="*/ 0 h 386515"/>
                    <a:gd name="connsiteX38" fmla="*/ 1333007 w 2718758"/>
                    <a:gd name="connsiteY38" fmla="*/ 0 h 386515"/>
                    <a:gd name="connsiteX39" fmla="*/ 1346615 w 2718758"/>
                    <a:gd name="connsiteY39" fmla="*/ 0 h 386515"/>
                    <a:gd name="connsiteX40" fmla="*/ 1447180 w 2718758"/>
                    <a:gd name="connsiteY40" fmla="*/ 0 h 386515"/>
                    <a:gd name="connsiteX41" fmla="*/ 1458810 w 2718758"/>
                    <a:gd name="connsiteY41" fmla="*/ 3048 h 386515"/>
                    <a:gd name="connsiteX42" fmla="*/ 1470439 w 2718758"/>
                    <a:gd name="connsiteY42" fmla="*/ 0 h 386515"/>
                    <a:gd name="connsiteX43" fmla="*/ 1571004 w 2718758"/>
                    <a:gd name="connsiteY43" fmla="*/ 0 h 386515"/>
                    <a:gd name="connsiteX44" fmla="*/ 1674824 w 2718758"/>
                    <a:gd name="connsiteY44" fmla="*/ 0 h 386515"/>
                    <a:gd name="connsiteX45" fmla="*/ 1708816 w 2718758"/>
                    <a:gd name="connsiteY45" fmla="*/ 0 h 386515"/>
                    <a:gd name="connsiteX46" fmla="*/ 1758558 w 2718758"/>
                    <a:gd name="connsiteY46" fmla="*/ 0 h 386515"/>
                    <a:gd name="connsiteX47" fmla="*/ 1792550 w 2718758"/>
                    <a:gd name="connsiteY47" fmla="*/ 0 h 386515"/>
                    <a:gd name="connsiteX48" fmla="*/ 1896370 w 2718758"/>
                    <a:gd name="connsiteY48" fmla="*/ 0 h 386515"/>
                    <a:gd name="connsiteX49" fmla="*/ 1996935 w 2718758"/>
                    <a:gd name="connsiteY49" fmla="*/ 0 h 386515"/>
                    <a:gd name="connsiteX50" fmla="*/ 1996943 w 2718758"/>
                    <a:gd name="connsiteY50" fmla="*/ 2 h 386515"/>
                    <a:gd name="connsiteX51" fmla="*/ 2116067 w 2718758"/>
                    <a:gd name="connsiteY51" fmla="*/ 2 h 386515"/>
                    <a:gd name="connsiteX52" fmla="*/ 2267011 w 2718758"/>
                    <a:gd name="connsiteY52" fmla="*/ 2 h 386515"/>
                    <a:gd name="connsiteX53" fmla="*/ 2656586 w 2718758"/>
                    <a:gd name="connsiteY53" fmla="*/ 376941 h 38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18758" h="386515">
                      <a:moveTo>
                        <a:pt x="2718758" y="386515"/>
                      </a:moveTo>
                      <a:lnTo>
                        <a:pt x="1960237" y="386515"/>
                      </a:lnTo>
                      <a:lnTo>
                        <a:pt x="1783536" y="386515"/>
                      </a:lnTo>
                      <a:lnTo>
                        <a:pt x="1025014" y="386515"/>
                      </a:lnTo>
                      <a:lnTo>
                        <a:pt x="1025027" y="386513"/>
                      </a:lnTo>
                      <a:lnTo>
                        <a:pt x="1010896" y="386513"/>
                      </a:lnTo>
                      <a:lnTo>
                        <a:pt x="878113" y="386513"/>
                      </a:lnTo>
                      <a:lnTo>
                        <a:pt x="712202" y="386513"/>
                      </a:lnTo>
                      <a:lnTo>
                        <a:pt x="619712" y="386513"/>
                      </a:lnTo>
                      <a:lnTo>
                        <a:pt x="505539" y="386513"/>
                      </a:lnTo>
                      <a:lnTo>
                        <a:pt x="0" y="386513"/>
                      </a:lnTo>
                      <a:lnTo>
                        <a:pt x="58375" y="376939"/>
                      </a:lnTo>
                      <a:cubicBezTo>
                        <a:pt x="259107" y="301550"/>
                        <a:pt x="204768" y="0"/>
                        <a:pt x="424161" y="0"/>
                      </a:cubicBezTo>
                      <a:cubicBezTo>
                        <a:pt x="424161" y="0"/>
                        <a:pt x="424161" y="0"/>
                        <a:pt x="565888" y="0"/>
                      </a:cubicBezTo>
                      <a:lnTo>
                        <a:pt x="712202" y="0"/>
                      </a:lnTo>
                      <a:lnTo>
                        <a:pt x="760107" y="0"/>
                      </a:lnTo>
                      <a:lnTo>
                        <a:pt x="806511" y="0"/>
                      </a:lnTo>
                      <a:lnTo>
                        <a:pt x="819082" y="0"/>
                      </a:lnTo>
                      <a:lnTo>
                        <a:pt x="830208" y="0"/>
                      </a:lnTo>
                      <a:lnTo>
                        <a:pt x="878113" y="0"/>
                      </a:lnTo>
                      <a:lnTo>
                        <a:pt x="907076" y="0"/>
                      </a:lnTo>
                      <a:lnTo>
                        <a:pt x="920684" y="0"/>
                      </a:lnTo>
                      <a:lnTo>
                        <a:pt x="933255" y="0"/>
                      </a:lnTo>
                      <a:lnTo>
                        <a:pt x="1010896" y="0"/>
                      </a:lnTo>
                      <a:lnTo>
                        <a:pt x="1021249" y="0"/>
                      </a:lnTo>
                      <a:lnTo>
                        <a:pt x="1024427" y="0"/>
                      </a:lnTo>
                      <a:lnTo>
                        <a:pt x="1044888" y="0"/>
                      </a:lnTo>
                      <a:lnTo>
                        <a:pt x="1094630" y="0"/>
                      </a:lnTo>
                      <a:lnTo>
                        <a:pt x="1106363" y="0"/>
                      </a:lnTo>
                      <a:lnTo>
                        <a:pt x="1125069" y="0"/>
                      </a:lnTo>
                      <a:lnTo>
                        <a:pt x="1128622" y="0"/>
                      </a:lnTo>
                      <a:lnTo>
                        <a:pt x="1148438" y="0"/>
                      </a:lnTo>
                      <a:lnTo>
                        <a:pt x="1159061" y="0"/>
                      </a:lnTo>
                      <a:lnTo>
                        <a:pt x="1166154" y="0"/>
                      </a:lnTo>
                      <a:lnTo>
                        <a:pt x="1208803" y="0"/>
                      </a:lnTo>
                      <a:lnTo>
                        <a:pt x="1232442" y="0"/>
                      </a:lnTo>
                      <a:lnTo>
                        <a:pt x="1242795" y="0"/>
                      </a:lnTo>
                      <a:lnTo>
                        <a:pt x="1320437" y="0"/>
                      </a:lnTo>
                      <a:lnTo>
                        <a:pt x="1333007" y="0"/>
                      </a:lnTo>
                      <a:lnTo>
                        <a:pt x="1346615" y="0"/>
                      </a:lnTo>
                      <a:cubicBezTo>
                        <a:pt x="1447180" y="0"/>
                        <a:pt x="1447180" y="0"/>
                        <a:pt x="1447180" y="0"/>
                      </a:cubicBezTo>
                      <a:lnTo>
                        <a:pt x="1458810" y="3048"/>
                      </a:lnTo>
                      <a:lnTo>
                        <a:pt x="1470439" y="0"/>
                      </a:lnTo>
                      <a:cubicBezTo>
                        <a:pt x="1470439" y="0"/>
                        <a:pt x="1470439" y="0"/>
                        <a:pt x="1571004" y="0"/>
                      </a:cubicBezTo>
                      <a:lnTo>
                        <a:pt x="1674824" y="0"/>
                      </a:lnTo>
                      <a:lnTo>
                        <a:pt x="1708816" y="0"/>
                      </a:lnTo>
                      <a:lnTo>
                        <a:pt x="1758558" y="0"/>
                      </a:lnTo>
                      <a:lnTo>
                        <a:pt x="1792550" y="0"/>
                      </a:lnTo>
                      <a:lnTo>
                        <a:pt x="1896370" y="0"/>
                      </a:lnTo>
                      <a:cubicBezTo>
                        <a:pt x="1996935" y="0"/>
                        <a:pt x="1996935" y="0"/>
                        <a:pt x="1996935" y="0"/>
                      </a:cubicBezTo>
                      <a:lnTo>
                        <a:pt x="1996943" y="2"/>
                      </a:lnTo>
                      <a:lnTo>
                        <a:pt x="2116067" y="2"/>
                      </a:lnTo>
                      <a:cubicBezTo>
                        <a:pt x="2267011" y="2"/>
                        <a:pt x="2267011" y="2"/>
                        <a:pt x="2267011" y="2"/>
                      </a:cubicBezTo>
                      <a:cubicBezTo>
                        <a:pt x="2500673" y="2"/>
                        <a:pt x="2442799" y="301552"/>
                        <a:pt x="2656586" y="376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38" dirty="0">
                    <a:solidFill>
                      <a:srgbClr val="212D37"/>
                    </a:solidFill>
                    <a:latin typeface="Times New Roman" panose="02020603050405020304" pitchFamily="18" charset="0"/>
                    <a:ea typeface="KoPub돋움체 Bold" panose="00000800000000000000" pitchFamily="2" charset="-127"/>
                    <a:cs typeface="Times New Roman" panose="02020603050405020304" pitchFamily="18" charset="0"/>
                  </a:endParaRPr>
                </a:p>
              </p:txBody>
            </p:sp>
          </p:grpSp>
        </p:grpSp>
        <p:sp>
          <p:nvSpPr>
            <p:cNvPr id="30" name="자유형: 도형 29">
              <a:extLst>
                <a:ext uri="{FF2B5EF4-FFF2-40B4-BE49-F238E27FC236}">
                  <a16:creationId xmlns="" xmlns:a16="http://schemas.microsoft.com/office/drawing/2014/main" id="{711A3AE8-830E-4212-9A34-8955814B9745}"/>
                </a:ext>
              </a:extLst>
            </p:cNvPr>
            <p:cNvSpPr/>
            <p:nvPr/>
          </p:nvSpPr>
          <p:spPr>
            <a:xfrm>
              <a:off x="7406133" y="1985293"/>
              <a:ext cx="1379616" cy="2648605"/>
            </a:xfrm>
            <a:custGeom>
              <a:avLst/>
              <a:gdLst/>
              <a:ahLst/>
              <a:cxnLst/>
              <a:rect l="l" t="t" r="r" b="b"/>
              <a:pathLst>
                <a:path w="1697989" h="3259822">
                  <a:moveTo>
                    <a:pt x="306744" y="3210337"/>
                  </a:moveTo>
                  <a:lnTo>
                    <a:pt x="329189" y="3210337"/>
                  </a:lnTo>
                  <a:lnTo>
                    <a:pt x="314343" y="3259822"/>
                  </a:lnTo>
                  <a:lnTo>
                    <a:pt x="297554" y="3259822"/>
                  </a:lnTo>
                  <a:close/>
                  <a:moveTo>
                    <a:pt x="1264071" y="3204151"/>
                  </a:moveTo>
                  <a:lnTo>
                    <a:pt x="1264071" y="3220410"/>
                  </a:lnTo>
                  <a:lnTo>
                    <a:pt x="1328403" y="3220410"/>
                  </a:lnTo>
                  <a:lnTo>
                    <a:pt x="1328403" y="3204151"/>
                  </a:lnTo>
                  <a:close/>
                  <a:moveTo>
                    <a:pt x="1142246" y="3195491"/>
                  </a:moveTo>
                  <a:cubicBezTo>
                    <a:pt x="1130582" y="3195491"/>
                    <a:pt x="1121701" y="3196684"/>
                    <a:pt x="1115604" y="3199070"/>
                  </a:cubicBezTo>
                  <a:cubicBezTo>
                    <a:pt x="1109507" y="3201456"/>
                    <a:pt x="1106487" y="3204976"/>
                    <a:pt x="1106546" y="3209630"/>
                  </a:cubicBezTo>
                  <a:cubicBezTo>
                    <a:pt x="1106487" y="3214107"/>
                    <a:pt x="1109448" y="3217524"/>
                    <a:pt x="1115427" y="3219880"/>
                  </a:cubicBezTo>
                  <a:cubicBezTo>
                    <a:pt x="1121407" y="3222237"/>
                    <a:pt x="1130140" y="3223415"/>
                    <a:pt x="1141628" y="3223415"/>
                  </a:cubicBezTo>
                  <a:cubicBezTo>
                    <a:pt x="1153410" y="3223415"/>
                    <a:pt x="1162394" y="3222251"/>
                    <a:pt x="1168580" y="3219924"/>
                  </a:cubicBezTo>
                  <a:cubicBezTo>
                    <a:pt x="1174765" y="3217597"/>
                    <a:pt x="1177888" y="3214166"/>
                    <a:pt x="1177947" y="3209630"/>
                  </a:cubicBezTo>
                  <a:cubicBezTo>
                    <a:pt x="1177888" y="3204976"/>
                    <a:pt x="1174795" y="3201456"/>
                    <a:pt x="1168668" y="3199070"/>
                  </a:cubicBezTo>
                  <a:cubicBezTo>
                    <a:pt x="1162541" y="3196684"/>
                    <a:pt x="1153734" y="3195491"/>
                    <a:pt x="1142246" y="3195491"/>
                  </a:cubicBezTo>
                  <a:close/>
                  <a:moveTo>
                    <a:pt x="163181" y="3188952"/>
                  </a:moveTo>
                  <a:lnTo>
                    <a:pt x="182798" y="3188952"/>
                  </a:lnTo>
                  <a:lnTo>
                    <a:pt x="182798" y="3219527"/>
                  </a:lnTo>
                  <a:lnTo>
                    <a:pt x="275406" y="3219527"/>
                  </a:lnTo>
                  <a:lnTo>
                    <a:pt x="275406" y="3235433"/>
                  </a:lnTo>
                  <a:lnTo>
                    <a:pt x="163181" y="3235433"/>
                  </a:lnTo>
                  <a:close/>
                  <a:moveTo>
                    <a:pt x="552292" y="3187715"/>
                  </a:moveTo>
                  <a:lnTo>
                    <a:pt x="663987" y="3187715"/>
                  </a:lnTo>
                  <a:lnTo>
                    <a:pt x="663987" y="3238614"/>
                  </a:lnTo>
                  <a:lnTo>
                    <a:pt x="644370" y="3238614"/>
                  </a:lnTo>
                  <a:lnTo>
                    <a:pt x="644370" y="3203267"/>
                  </a:lnTo>
                  <a:lnTo>
                    <a:pt x="552292" y="3203267"/>
                  </a:lnTo>
                  <a:close/>
                  <a:moveTo>
                    <a:pt x="407491" y="3184710"/>
                  </a:moveTo>
                  <a:lnTo>
                    <a:pt x="427109" y="3184710"/>
                  </a:lnTo>
                  <a:lnTo>
                    <a:pt x="427109" y="3219527"/>
                  </a:lnTo>
                  <a:lnTo>
                    <a:pt x="516182" y="3219527"/>
                  </a:lnTo>
                  <a:lnTo>
                    <a:pt x="516182" y="3235433"/>
                  </a:lnTo>
                  <a:lnTo>
                    <a:pt x="407491" y="3235433"/>
                  </a:lnTo>
                  <a:close/>
                  <a:moveTo>
                    <a:pt x="983028" y="3184003"/>
                  </a:moveTo>
                  <a:lnTo>
                    <a:pt x="984619" y="3198319"/>
                  </a:lnTo>
                  <a:cubicBezTo>
                    <a:pt x="968831" y="3201323"/>
                    <a:pt x="952733" y="3203253"/>
                    <a:pt x="936327" y="3204107"/>
                  </a:cubicBezTo>
                  <a:cubicBezTo>
                    <a:pt x="919920" y="3204961"/>
                    <a:pt x="901908" y="3205388"/>
                    <a:pt x="882290" y="3205388"/>
                  </a:cubicBezTo>
                  <a:lnTo>
                    <a:pt x="879816" y="3189305"/>
                  </a:lnTo>
                  <a:cubicBezTo>
                    <a:pt x="899375" y="3189305"/>
                    <a:pt x="917637" y="3188967"/>
                    <a:pt x="934603" y="3188289"/>
                  </a:cubicBezTo>
                  <a:cubicBezTo>
                    <a:pt x="951570" y="3187612"/>
                    <a:pt x="967711" y="3186183"/>
                    <a:pt x="983028" y="3184003"/>
                  </a:cubicBezTo>
                  <a:close/>
                  <a:moveTo>
                    <a:pt x="16966" y="3182236"/>
                  </a:moveTo>
                  <a:lnTo>
                    <a:pt x="36584" y="3182236"/>
                  </a:lnTo>
                  <a:lnTo>
                    <a:pt x="36584" y="3219527"/>
                  </a:lnTo>
                  <a:lnTo>
                    <a:pt x="125657" y="3219527"/>
                  </a:lnTo>
                  <a:lnTo>
                    <a:pt x="125657" y="3235433"/>
                  </a:lnTo>
                  <a:lnTo>
                    <a:pt x="16966" y="3235433"/>
                  </a:lnTo>
                  <a:close/>
                  <a:moveTo>
                    <a:pt x="1142246" y="3180645"/>
                  </a:moveTo>
                  <a:cubicBezTo>
                    <a:pt x="1153675" y="3180645"/>
                    <a:pt x="1163528" y="3181750"/>
                    <a:pt x="1171805" y="3183959"/>
                  </a:cubicBezTo>
                  <a:cubicBezTo>
                    <a:pt x="1180082" y="3186168"/>
                    <a:pt x="1186445" y="3189453"/>
                    <a:pt x="1190892" y="3193812"/>
                  </a:cubicBezTo>
                  <a:cubicBezTo>
                    <a:pt x="1195340" y="3198172"/>
                    <a:pt x="1197564" y="3203444"/>
                    <a:pt x="1197564" y="3209630"/>
                  </a:cubicBezTo>
                  <a:cubicBezTo>
                    <a:pt x="1197564" y="3215756"/>
                    <a:pt x="1195340" y="3221000"/>
                    <a:pt x="1190892" y="3225359"/>
                  </a:cubicBezTo>
                  <a:cubicBezTo>
                    <a:pt x="1186445" y="3229718"/>
                    <a:pt x="1180082" y="3233017"/>
                    <a:pt x="1171805" y="3235256"/>
                  </a:cubicBezTo>
                  <a:cubicBezTo>
                    <a:pt x="1163528" y="3237495"/>
                    <a:pt x="1153675" y="3238614"/>
                    <a:pt x="1142246" y="3238614"/>
                  </a:cubicBezTo>
                  <a:cubicBezTo>
                    <a:pt x="1130641" y="3238614"/>
                    <a:pt x="1120670" y="3237495"/>
                    <a:pt x="1112334" y="3235256"/>
                  </a:cubicBezTo>
                  <a:cubicBezTo>
                    <a:pt x="1103998" y="3233017"/>
                    <a:pt x="1097621" y="3229733"/>
                    <a:pt x="1093203" y="3225403"/>
                  </a:cubicBezTo>
                  <a:cubicBezTo>
                    <a:pt x="1088785" y="3221073"/>
                    <a:pt x="1086575" y="3215815"/>
                    <a:pt x="1086575" y="3209630"/>
                  </a:cubicBezTo>
                  <a:cubicBezTo>
                    <a:pt x="1086575" y="3203444"/>
                    <a:pt x="1088785" y="3198172"/>
                    <a:pt x="1093203" y="3193812"/>
                  </a:cubicBezTo>
                  <a:cubicBezTo>
                    <a:pt x="1097621" y="3189453"/>
                    <a:pt x="1103998" y="3186168"/>
                    <a:pt x="1112334" y="3183959"/>
                  </a:cubicBezTo>
                  <a:cubicBezTo>
                    <a:pt x="1120670" y="3181750"/>
                    <a:pt x="1130641" y="3180645"/>
                    <a:pt x="1142246" y="3180645"/>
                  </a:cubicBezTo>
                  <a:close/>
                  <a:moveTo>
                    <a:pt x="1244454" y="3172162"/>
                  </a:moveTo>
                  <a:lnTo>
                    <a:pt x="1264071" y="3172162"/>
                  </a:lnTo>
                  <a:lnTo>
                    <a:pt x="1264071" y="3188598"/>
                  </a:lnTo>
                  <a:lnTo>
                    <a:pt x="1328403" y="3188598"/>
                  </a:lnTo>
                  <a:lnTo>
                    <a:pt x="1328403" y="3172162"/>
                  </a:lnTo>
                  <a:lnTo>
                    <a:pt x="1348020" y="3172162"/>
                  </a:lnTo>
                  <a:lnTo>
                    <a:pt x="1348020" y="3236316"/>
                  </a:lnTo>
                  <a:lnTo>
                    <a:pt x="1244454" y="3236316"/>
                  </a:lnTo>
                  <a:close/>
                  <a:moveTo>
                    <a:pt x="753749" y="3167921"/>
                  </a:moveTo>
                  <a:lnTo>
                    <a:pt x="859789" y="3167921"/>
                  </a:lnTo>
                  <a:lnTo>
                    <a:pt x="859789" y="3209100"/>
                  </a:lnTo>
                  <a:lnTo>
                    <a:pt x="773367" y="3209100"/>
                  </a:lnTo>
                  <a:lnTo>
                    <a:pt x="773367" y="3222001"/>
                  </a:lnTo>
                  <a:lnTo>
                    <a:pt x="864561" y="3222001"/>
                  </a:lnTo>
                  <a:lnTo>
                    <a:pt x="864561" y="3237200"/>
                  </a:lnTo>
                  <a:lnTo>
                    <a:pt x="754103" y="3237200"/>
                  </a:lnTo>
                  <a:lnTo>
                    <a:pt x="754103" y="3194784"/>
                  </a:lnTo>
                  <a:lnTo>
                    <a:pt x="840172" y="3194784"/>
                  </a:lnTo>
                  <a:lnTo>
                    <a:pt x="840172" y="3182943"/>
                  </a:lnTo>
                  <a:lnTo>
                    <a:pt x="753749" y="3182943"/>
                  </a:lnTo>
                  <a:close/>
                  <a:moveTo>
                    <a:pt x="145507" y="3158200"/>
                  </a:moveTo>
                  <a:lnTo>
                    <a:pt x="291489" y="3158200"/>
                  </a:lnTo>
                  <a:lnTo>
                    <a:pt x="291489" y="3174106"/>
                  </a:lnTo>
                  <a:lnTo>
                    <a:pt x="229809" y="3174106"/>
                  </a:lnTo>
                  <a:lnTo>
                    <a:pt x="229809" y="3203267"/>
                  </a:lnTo>
                  <a:lnTo>
                    <a:pt x="210368" y="3203267"/>
                  </a:lnTo>
                  <a:lnTo>
                    <a:pt x="210368" y="3174106"/>
                  </a:lnTo>
                  <a:lnTo>
                    <a:pt x="145507" y="3174106"/>
                  </a:lnTo>
                  <a:close/>
                  <a:moveTo>
                    <a:pt x="1069609" y="3154666"/>
                  </a:moveTo>
                  <a:lnTo>
                    <a:pt x="1215237" y="3154666"/>
                  </a:lnTo>
                  <a:lnTo>
                    <a:pt x="1215237" y="3170218"/>
                  </a:lnTo>
                  <a:lnTo>
                    <a:pt x="1069609" y="3170218"/>
                  </a:lnTo>
                  <a:close/>
                  <a:moveTo>
                    <a:pt x="408728" y="3129923"/>
                  </a:moveTo>
                  <a:lnTo>
                    <a:pt x="408728" y="3155019"/>
                  </a:lnTo>
                  <a:lnTo>
                    <a:pt x="446019" y="3155019"/>
                  </a:lnTo>
                  <a:lnTo>
                    <a:pt x="446019" y="3129923"/>
                  </a:lnTo>
                  <a:close/>
                  <a:moveTo>
                    <a:pt x="574560" y="3113310"/>
                  </a:moveTo>
                  <a:lnTo>
                    <a:pt x="574560" y="3128156"/>
                  </a:lnTo>
                  <a:lnTo>
                    <a:pt x="643486" y="3128156"/>
                  </a:lnTo>
                  <a:lnTo>
                    <a:pt x="643486" y="3113310"/>
                  </a:lnTo>
                  <a:close/>
                  <a:moveTo>
                    <a:pt x="930892" y="3106948"/>
                  </a:moveTo>
                  <a:cubicBezTo>
                    <a:pt x="926238" y="3106948"/>
                    <a:pt x="922055" y="3107831"/>
                    <a:pt x="918344" y="3109599"/>
                  </a:cubicBezTo>
                  <a:cubicBezTo>
                    <a:pt x="914632" y="3111366"/>
                    <a:pt x="911731" y="3113884"/>
                    <a:pt x="909640" y="3117154"/>
                  </a:cubicBezTo>
                  <a:cubicBezTo>
                    <a:pt x="907548" y="3120424"/>
                    <a:pt x="906503" y="3124209"/>
                    <a:pt x="906503" y="3128509"/>
                  </a:cubicBezTo>
                  <a:cubicBezTo>
                    <a:pt x="906503" y="3132869"/>
                    <a:pt x="907548" y="3136683"/>
                    <a:pt x="909640" y="3139953"/>
                  </a:cubicBezTo>
                  <a:cubicBezTo>
                    <a:pt x="911731" y="3143222"/>
                    <a:pt x="914632" y="3145726"/>
                    <a:pt x="918344" y="3147464"/>
                  </a:cubicBezTo>
                  <a:cubicBezTo>
                    <a:pt x="922055" y="3149202"/>
                    <a:pt x="926238" y="3150071"/>
                    <a:pt x="930892" y="3150071"/>
                  </a:cubicBezTo>
                  <a:cubicBezTo>
                    <a:pt x="935605" y="3150071"/>
                    <a:pt x="939832" y="3149202"/>
                    <a:pt x="943573" y="3147464"/>
                  </a:cubicBezTo>
                  <a:cubicBezTo>
                    <a:pt x="947313" y="3145726"/>
                    <a:pt x="950259" y="3143222"/>
                    <a:pt x="952409" y="3139953"/>
                  </a:cubicBezTo>
                  <a:cubicBezTo>
                    <a:pt x="954559" y="3136683"/>
                    <a:pt x="955635" y="3132869"/>
                    <a:pt x="955635" y="3128509"/>
                  </a:cubicBezTo>
                  <a:cubicBezTo>
                    <a:pt x="955635" y="3124150"/>
                    <a:pt x="954559" y="3120350"/>
                    <a:pt x="952409" y="3117110"/>
                  </a:cubicBezTo>
                  <a:cubicBezTo>
                    <a:pt x="950259" y="3113870"/>
                    <a:pt x="947313" y="3111366"/>
                    <a:pt x="943573" y="3109599"/>
                  </a:cubicBezTo>
                  <a:cubicBezTo>
                    <a:pt x="939832" y="3107831"/>
                    <a:pt x="935605" y="3106948"/>
                    <a:pt x="930892" y="3106948"/>
                  </a:cubicBezTo>
                  <a:close/>
                  <a:moveTo>
                    <a:pt x="1142246" y="3097934"/>
                  </a:moveTo>
                  <a:cubicBezTo>
                    <a:pt x="1130464" y="3097934"/>
                    <a:pt x="1121318" y="3099274"/>
                    <a:pt x="1114809" y="3101955"/>
                  </a:cubicBezTo>
                  <a:cubicBezTo>
                    <a:pt x="1108299" y="3104635"/>
                    <a:pt x="1105073" y="3108479"/>
                    <a:pt x="1105132" y="3113487"/>
                  </a:cubicBezTo>
                  <a:cubicBezTo>
                    <a:pt x="1105073" y="3118494"/>
                    <a:pt x="1108240" y="3122338"/>
                    <a:pt x="1114632" y="3125019"/>
                  </a:cubicBezTo>
                  <a:cubicBezTo>
                    <a:pt x="1121024" y="3127699"/>
                    <a:pt x="1130052" y="3129039"/>
                    <a:pt x="1141716" y="3129039"/>
                  </a:cubicBezTo>
                  <a:cubicBezTo>
                    <a:pt x="1153734" y="3129039"/>
                    <a:pt x="1163042" y="3127729"/>
                    <a:pt x="1169640" y="3125107"/>
                  </a:cubicBezTo>
                  <a:cubicBezTo>
                    <a:pt x="1176238" y="3122485"/>
                    <a:pt x="1179537" y="3118612"/>
                    <a:pt x="1179537" y="3113487"/>
                  </a:cubicBezTo>
                  <a:cubicBezTo>
                    <a:pt x="1179537" y="3108479"/>
                    <a:pt x="1176268" y="3104635"/>
                    <a:pt x="1169729" y="3101955"/>
                  </a:cubicBezTo>
                  <a:cubicBezTo>
                    <a:pt x="1163189" y="3099274"/>
                    <a:pt x="1154029" y="3097934"/>
                    <a:pt x="1142246" y="3097934"/>
                  </a:cubicBezTo>
                  <a:close/>
                  <a:moveTo>
                    <a:pt x="1573569" y="3092809"/>
                  </a:moveTo>
                  <a:lnTo>
                    <a:pt x="1648857" y="3092809"/>
                  </a:lnTo>
                  <a:lnTo>
                    <a:pt x="1648857" y="3152722"/>
                  </a:lnTo>
                  <a:lnTo>
                    <a:pt x="1593893" y="3152722"/>
                  </a:lnTo>
                  <a:lnTo>
                    <a:pt x="1593893" y="3184887"/>
                  </a:lnTo>
                  <a:cubicBezTo>
                    <a:pt x="1607207" y="3184769"/>
                    <a:pt x="1619520" y="3184298"/>
                    <a:pt x="1630831" y="3183473"/>
                  </a:cubicBezTo>
                  <a:cubicBezTo>
                    <a:pt x="1642141" y="3182648"/>
                    <a:pt x="1653747" y="3181235"/>
                    <a:pt x="1665647" y="3179232"/>
                  </a:cubicBezTo>
                  <a:lnTo>
                    <a:pt x="1667414" y="3195314"/>
                  </a:lnTo>
                  <a:cubicBezTo>
                    <a:pt x="1655043" y="3197435"/>
                    <a:pt x="1642863" y="3198908"/>
                    <a:pt x="1630875" y="3199733"/>
                  </a:cubicBezTo>
                  <a:cubicBezTo>
                    <a:pt x="1618886" y="3200557"/>
                    <a:pt x="1605558" y="3200970"/>
                    <a:pt x="1590889" y="3200970"/>
                  </a:cubicBezTo>
                  <a:lnTo>
                    <a:pt x="1587708" y="3200970"/>
                  </a:lnTo>
                  <a:lnTo>
                    <a:pt x="1573746" y="3200970"/>
                  </a:lnTo>
                  <a:lnTo>
                    <a:pt x="1573746" y="3137169"/>
                  </a:lnTo>
                  <a:lnTo>
                    <a:pt x="1628887" y="3137169"/>
                  </a:lnTo>
                  <a:lnTo>
                    <a:pt x="1628887" y="3108715"/>
                  </a:lnTo>
                  <a:lnTo>
                    <a:pt x="1573569" y="3108715"/>
                  </a:lnTo>
                  <a:close/>
                  <a:moveTo>
                    <a:pt x="0" y="3092102"/>
                  </a:moveTo>
                  <a:lnTo>
                    <a:pt x="71577" y="3092102"/>
                  </a:lnTo>
                  <a:lnTo>
                    <a:pt x="71577" y="3107831"/>
                  </a:lnTo>
                  <a:lnTo>
                    <a:pt x="19441" y="3107831"/>
                  </a:lnTo>
                  <a:lnTo>
                    <a:pt x="19441" y="3151308"/>
                  </a:lnTo>
                  <a:cubicBezTo>
                    <a:pt x="34993" y="3151308"/>
                    <a:pt x="47526" y="3150969"/>
                    <a:pt x="57041" y="3150291"/>
                  </a:cubicBezTo>
                  <a:cubicBezTo>
                    <a:pt x="66555" y="3149614"/>
                    <a:pt x="75936" y="3148303"/>
                    <a:pt x="85185" y="3146359"/>
                  </a:cubicBezTo>
                  <a:lnTo>
                    <a:pt x="87306" y="3162265"/>
                  </a:lnTo>
                  <a:cubicBezTo>
                    <a:pt x="77115" y="3164268"/>
                    <a:pt x="66687" y="3165623"/>
                    <a:pt x="56024" y="3166330"/>
                  </a:cubicBezTo>
                  <a:cubicBezTo>
                    <a:pt x="45361" y="3167037"/>
                    <a:pt x="30987" y="3167390"/>
                    <a:pt x="12901" y="3167390"/>
                  </a:cubicBezTo>
                  <a:lnTo>
                    <a:pt x="0" y="3167390"/>
                  </a:lnTo>
                  <a:close/>
                  <a:moveTo>
                    <a:pt x="389288" y="3090335"/>
                  </a:moveTo>
                  <a:lnTo>
                    <a:pt x="408728" y="3090335"/>
                  </a:lnTo>
                  <a:lnTo>
                    <a:pt x="408728" y="3114724"/>
                  </a:lnTo>
                  <a:lnTo>
                    <a:pt x="446019" y="3114724"/>
                  </a:lnTo>
                  <a:lnTo>
                    <a:pt x="446019" y="3090335"/>
                  </a:lnTo>
                  <a:lnTo>
                    <a:pt x="465460" y="3090335"/>
                  </a:lnTo>
                  <a:lnTo>
                    <a:pt x="465460" y="3170572"/>
                  </a:lnTo>
                  <a:lnTo>
                    <a:pt x="389288" y="3170572"/>
                  </a:lnTo>
                  <a:close/>
                  <a:moveTo>
                    <a:pt x="930892" y="3089981"/>
                  </a:moveTo>
                  <a:cubicBezTo>
                    <a:pt x="939257" y="3089981"/>
                    <a:pt x="946768" y="3091616"/>
                    <a:pt x="953425" y="3094886"/>
                  </a:cubicBezTo>
                  <a:cubicBezTo>
                    <a:pt x="960082" y="3098155"/>
                    <a:pt x="965311" y="3102721"/>
                    <a:pt x="969111" y="3108582"/>
                  </a:cubicBezTo>
                  <a:cubicBezTo>
                    <a:pt x="972910" y="3114444"/>
                    <a:pt x="974840" y="3121086"/>
                    <a:pt x="974899" y="3128509"/>
                  </a:cubicBezTo>
                  <a:cubicBezTo>
                    <a:pt x="974840" y="3135991"/>
                    <a:pt x="972910" y="3142663"/>
                    <a:pt x="969111" y="3148524"/>
                  </a:cubicBezTo>
                  <a:cubicBezTo>
                    <a:pt x="965311" y="3154386"/>
                    <a:pt x="960082" y="3158966"/>
                    <a:pt x="953425" y="3162265"/>
                  </a:cubicBezTo>
                  <a:cubicBezTo>
                    <a:pt x="946768" y="3165564"/>
                    <a:pt x="939257" y="3167214"/>
                    <a:pt x="930892" y="3167214"/>
                  </a:cubicBezTo>
                  <a:cubicBezTo>
                    <a:pt x="922585" y="3167214"/>
                    <a:pt x="915089" y="3165564"/>
                    <a:pt x="908403" y="3162265"/>
                  </a:cubicBezTo>
                  <a:cubicBezTo>
                    <a:pt x="901716" y="3158966"/>
                    <a:pt x="896488" y="3154371"/>
                    <a:pt x="892717" y="3148480"/>
                  </a:cubicBezTo>
                  <a:cubicBezTo>
                    <a:pt x="888947" y="3142589"/>
                    <a:pt x="887062" y="3135932"/>
                    <a:pt x="887062" y="3128509"/>
                  </a:cubicBezTo>
                  <a:cubicBezTo>
                    <a:pt x="887062" y="3121086"/>
                    <a:pt x="888962" y="3114444"/>
                    <a:pt x="892762" y="3108582"/>
                  </a:cubicBezTo>
                  <a:cubicBezTo>
                    <a:pt x="896561" y="3102721"/>
                    <a:pt x="901790" y="3098155"/>
                    <a:pt x="908447" y="3094886"/>
                  </a:cubicBezTo>
                  <a:cubicBezTo>
                    <a:pt x="915104" y="3091616"/>
                    <a:pt x="922585" y="3089981"/>
                    <a:pt x="930892" y="3089981"/>
                  </a:cubicBezTo>
                  <a:close/>
                  <a:moveTo>
                    <a:pt x="1228725" y="3088744"/>
                  </a:moveTo>
                  <a:lnTo>
                    <a:pt x="1299772" y="3088744"/>
                  </a:lnTo>
                  <a:lnTo>
                    <a:pt x="1299772" y="3104650"/>
                  </a:lnTo>
                  <a:lnTo>
                    <a:pt x="1248165" y="3104650"/>
                  </a:lnTo>
                  <a:lnTo>
                    <a:pt x="1248165" y="3143885"/>
                  </a:lnTo>
                  <a:cubicBezTo>
                    <a:pt x="1263954" y="3143826"/>
                    <a:pt x="1276575" y="3143458"/>
                    <a:pt x="1286031" y="3142780"/>
                  </a:cubicBezTo>
                  <a:cubicBezTo>
                    <a:pt x="1295486" y="3142103"/>
                    <a:pt x="1304779" y="3140763"/>
                    <a:pt x="1313910" y="3138760"/>
                  </a:cubicBezTo>
                  <a:lnTo>
                    <a:pt x="1316031" y="3154666"/>
                  </a:lnTo>
                  <a:cubicBezTo>
                    <a:pt x="1305957" y="3156728"/>
                    <a:pt x="1295633" y="3158112"/>
                    <a:pt x="1285059" y="3158819"/>
                  </a:cubicBezTo>
                  <a:cubicBezTo>
                    <a:pt x="1274484" y="3159526"/>
                    <a:pt x="1260007" y="3159909"/>
                    <a:pt x="1241626" y="3159968"/>
                  </a:cubicBezTo>
                  <a:lnTo>
                    <a:pt x="1228725" y="3159968"/>
                  </a:lnTo>
                  <a:close/>
                  <a:moveTo>
                    <a:pt x="733071" y="3086800"/>
                  </a:moveTo>
                  <a:lnTo>
                    <a:pt x="820908" y="3086800"/>
                  </a:lnTo>
                  <a:lnTo>
                    <a:pt x="820908" y="3102706"/>
                  </a:lnTo>
                  <a:lnTo>
                    <a:pt x="787417" y="3102706"/>
                  </a:lnTo>
                  <a:cubicBezTo>
                    <a:pt x="787711" y="3108715"/>
                    <a:pt x="789420" y="3114444"/>
                    <a:pt x="792542" y="3119893"/>
                  </a:cubicBezTo>
                  <a:cubicBezTo>
                    <a:pt x="795665" y="3125343"/>
                    <a:pt x="800112" y="3130159"/>
                    <a:pt x="805886" y="3134341"/>
                  </a:cubicBezTo>
                  <a:cubicBezTo>
                    <a:pt x="811659" y="3138524"/>
                    <a:pt x="818551" y="3141705"/>
                    <a:pt x="826563" y="3143885"/>
                  </a:cubicBezTo>
                  <a:lnTo>
                    <a:pt x="817020" y="3159084"/>
                  </a:lnTo>
                  <a:cubicBezTo>
                    <a:pt x="807889" y="3156433"/>
                    <a:pt x="799994" y="3152412"/>
                    <a:pt x="793337" y="3147022"/>
                  </a:cubicBezTo>
                  <a:cubicBezTo>
                    <a:pt x="786681" y="3141632"/>
                    <a:pt x="781496" y="3135254"/>
                    <a:pt x="777785" y="3127891"/>
                  </a:cubicBezTo>
                  <a:cubicBezTo>
                    <a:pt x="774073" y="3136079"/>
                    <a:pt x="768757" y="3143163"/>
                    <a:pt x="761835" y="3149143"/>
                  </a:cubicBezTo>
                  <a:cubicBezTo>
                    <a:pt x="754913" y="3155122"/>
                    <a:pt x="746621" y="3159555"/>
                    <a:pt x="736959" y="3162442"/>
                  </a:cubicBezTo>
                  <a:lnTo>
                    <a:pt x="727946" y="3146889"/>
                  </a:lnTo>
                  <a:cubicBezTo>
                    <a:pt x="736017" y="3144533"/>
                    <a:pt x="742954" y="3141087"/>
                    <a:pt x="748757" y="3136550"/>
                  </a:cubicBezTo>
                  <a:cubicBezTo>
                    <a:pt x="754559" y="3132014"/>
                    <a:pt x="759037" y="3126830"/>
                    <a:pt x="762188" y="3120998"/>
                  </a:cubicBezTo>
                  <a:cubicBezTo>
                    <a:pt x="765340" y="3115166"/>
                    <a:pt x="767093" y="3109068"/>
                    <a:pt x="767446" y="3102706"/>
                  </a:cubicBezTo>
                  <a:lnTo>
                    <a:pt x="733071" y="3102706"/>
                  </a:lnTo>
                  <a:close/>
                  <a:moveTo>
                    <a:pt x="208424" y="3082912"/>
                  </a:moveTo>
                  <a:lnTo>
                    <a:pt x="228572" y="3082912"/>
                  </a:lnTo>
                  <a:lnTo>
                    <a:pt x="228572" y="3089098"/>
                  </a:lnTo>
                  <a:cubicBezTo>
                    <a:pt x="228572" y="3095401"/>
                    <a:pt x="230899" y="3101572"/>
                    <a:pt x="235553" y="3107610"/>
                  </a:cubicBezTo>
                  <a:cubicBezTo>
                    <a:pt x="240207" y="3113649"/>
                    <a:pt x="246702" y="3118862"/>
                    <a:pt x="255038" y="3123251"/>
                  </a:cubicBezTo>
                  <a:cubicBezTo>
                    <a:pt x="263374" y="3127640"/>
                    <a:pt x="272814" y="3130571"/>
                    <a:pt x="283359" y="3132044"/>
                  </a:cubicBezTo>
                  <a:lnTo>
                    <a:pt x="275937" y="3147596"/>
                  </a:lnTo>
                  <a:cubicBezTo>
                    <a:pt x="262917" y="3145593"/>
                    <a:pt x="251385" y="3141587"/>
                    <a:pt x="241341" y="3135578"/>
                  </a:cubicBezTo>
                  <a:cubicBezTo>
                    <a:pt x="231297" y="3129570"/>
                    <a:pt x="223712" y="3122235"/>
                    <a:pt x="218587" y="3113575"/>
                  </a:cubicBezTo>
                  <a:cubicBezTo>
                    <a:pt x="213402" y="3122353"/>
                    <a:pt x="205773" y="3129776"/>
                    <a:pt x="195700" y="3135844"/>
                  </a:cubicBezTo>
                  <a:cubicBezTo>
                    <a:pt x="185626" y="3141911"/>
                    <a:pt x="174079" y="3145947"/>
                    <a:pt x="161060" y="3147950"/>
                  </a:cubicBezTo>
                  <a:lnTo>
                    <a:pt x="153637" y="3132574"/>
                  </a:lnTo>
                  <a:cubicBezTo>
                    <a:pt x="164241" y="3130983"/>
                    <a:pt x="173696" y="3127994"/>
                    <a:pt x="182003" y="3123605"/>
                  </a:cubicBezTo>
                  <a:cubicBezTo>
                    <a:pt x="190309" y="3119216"/>
                    <a:pt x="196789" y="3113988"/>
                    <a:pt x="201443" y="3107920"/>
                  </a:cubicBezTo>
                  <a:cubicBezTo>
                    <a:pt x="206097" y="3101852"/>
                    <a:pt x="208424" y="3095578"/>
                    <a:pt x="208424" y="3089098"/>
                  </a:cubicBezTo>
                  <a:close/>
                  <a:moveTo>
                    <a:pt x="555119" y="3082735"/>
                  </a:moveTo>
                  <a:lnTo>
                    <a:pt x="574560" y="3082735"/>
                  </a:lnTo>
                  <a:lnTo>
                    <a:pt x="574560" y="3098641"/>
                  </a:lnTo>
                  <a:lnTo>
                    <a:pt x="643486" y="3098641"/>
                  </a:lnTo>
                  <a:lnTo>
                    <a:pt x="643486" y="3082735"/>
                  </a:lnTo>
                  <a:lnTo>
                    <a:pt x="662927" y="3082735"/>
                  </a:lnTo>
                  <a:lnTo>
                    <a:pt x="662927" y="3143885"/>
                  </a:lnTo>
                  <a:lnTo>
                    <a:pt x="618743" y="3143885"/>
                  </a:lnTo>
                  <a:lnTo>
                    <a:pt x="618743" y="3159261"/>
                  </a:lnTo>
                  <a:lnTo>
                    <a:pt x="681837" y="3159261"/>
                  </a:lnTo>
                  <a:lnTo>
                    <a:pt x="681837" y="3174990"/>
                  </a:lnTo>
                  <a:lnTo>
                    <a:pt x="536209" y="3174990"/>
                  </a:lnTo>
                  <a:lnTo>
                    <a:pt x="536209" y="3159261"/>
                  </a:lnTo>
                  <a:lnTo>
                    <a:pt x="598949" y="3159261"/>
                  </a:lnTo>
                  <a:lnTo>
                    <a:pt x="598949" y="3143885"/>
                  </a:lnTo>
                  <a:lnTo>
                    <a:pt x="555119" y="3143885"/>
                  </a:lnTo>
                  <a:close/>
                  <a:moveTo>
                    <a:pt x="1142246" y="3082558"/>
                  </a:moveTo>
                  <a:cubicBezTo>
                    <a:pt x="1153852" y="3082558"/>
                    <a:pt x="1163985" y="3083810"/>
                    <a:pt x="1172645" y="3086314"/>
                  </a:cubicBezTo>
                  <a:cubicBezTo>
                    <a:pt x="1181305" y="3088818"/>
                    <a:pt x="1188006" y="3092397"/>
                    <a:pt x="1192748" y="3097051"/>
                  </a:cubicBezTo>
                  <a:cubicBezTo>
                    <a:pt x="1197490" y="3101705"/>
                    <a:pt x="1199861" y="3107183"/>
                    <a:pt x="1199861" y="3113487"/>
                  </a:cubicBezTo>
                  <a:cubicBezTo>
                    <a:pt x="1199861" y="3119849"/>
                    <a:pt x="1197505" y="3125357"/>
                    <a:pt x="1192792" y="3130011"/>
                  </a:cubicBezTo>
                  <a:cubicBezTo>
                    <a:pt x="1188079" y="3134665"/>
                    <a:pt x="1181393" y="3138229"/>
                    <a:pt x="1172733" y="3140704"/>
                  </a:cubicBezTo>
                  <a:cubicBezTo>
                    <a:pt x="1164073" y="3143178"/>
                    <a:pt x="1153911" y="3144415"/>
                    <a:pt x="1142246" y="3144415"/>
                  </a:cubicBezTo>
                  <a:cubicBezTo>
                    <a:pt x="1130641" y="3144415"/>
                    <a:pt x="1120493" y="3143178"/>
                    <a:pt x="1111804" y="3140704"/>
                  </a:cubicBezTo>
                  <a:cubicBezTo>
                    <a:pt x="1103115" y="3138229"/>
                    <a:pt x="1096414" y="3134665"/>
                    <a:pt x="1091701" y="3130011"/>
                  </a:cubicBezTo>
                  <a:cubicBezTo>
                    <a:pt x="1086988" y="3125357"/>
                    <a:pt x="1084631" y="3119849"/>
                    <a:pt x="1084631" y="3113487"/>
                  </a:cubicBezTo>
                  <a:cubicBezTo>
                    <a:pt x="1084631" y="3107183"/>
                    <a:pt x="1086988" y="3101705"/>
                    <a:pt x="1091701" y="3097051"/>
                  </a:cubicBezTo>
                  <a:cubicBezTo>
                    <a:pt x="1096414" y="3092397"/>
                    <a:pt x="1103115" y="3088818"/>
                    <a:pt x="1111804" y="3086314"/>
                  </a:cubicBezTo>
                  <a:cubicBezTo>
                    <a:pt x="1120493" y="3083810"/>
                    <a:pt x="1130641" y="3082558"/>
                    <a:pt x="1142246" y="3082558"/>
                  </a:cubicBezTo>
                  <a:close/>
                  <a:moveTo>
                    <a:pt x="1451390" y="3082205"/>
                  </a:moveTo>
                  <a:lnTo>
                    <a:pt x="1471008" y="3082205"/>
                  </a:lnTo>
                  <a:lnTo>
                    <a:pt x="1471008" y="3105534"/>
                  </a:lnTo>
                  <a:lnTo>
                    <a:pt x="1504410" y="3105534"/>
                  </a:lnTo>
                  <a:lnTo>
                    <a:pt x="1504410" y="3121263"/>
                  </a:lnTo>
                  <a:lnTo>
                    <a:pt x="1470831" y="3121263"/>
                  </a:lnTo>
                  <a:lnTo>
                    <a:pt x="1470831" y="3129570"/>
                  </a:lnTo>
                  <a:cubicBezTo>
                    <a:pt x="1470772" y="3137699"/>
                    <a:pt x="1472319" y="3145770"/>
                    <a:pt x="1475470" y="3153782"/>
                  </a:cubicBezTo>
                  <a:cubicBezTo>
                    <a:pt x="1478622" y="3161794"/>
                    <a:pt x="1483188" y="3169040"/>
                    <a:pt x="1489167" y="3175520"/>
                  </a:cubicBezTo>
                  <a:cubicBezTo>
                    <a:pt x="1495147" y="3182000"/>
                    <a:pt x="1502231" y="3187067"/>
                    <a:pt x="1510419" y="3190719"/>
                  </a:cubicBezTo>
                  <a:lnTo>
                    <a:pt x="1499815" y="3205742"/>
                  </a:lnTo>
                  <a:cubicBezTo>
                    <a:pt x="1490920" y="3201971"/>
                    <a:pt x="1483173" y="3196331"/>
                    <a:pt x="1476575" y="3188819"/>
                  </a:cubicBezTo>
                  <a:cubicBezTo>
                    <a:pt x="1469977" y="3181308"/>
                    <a:pt x="1464852" y="3172663"/>
                    <a:pt x="1461199" y="3162884"/>
                  </a:cubicBezTo>
                  <a:cubicBezTo>
                    <a:pt x="1457605" y="3173311"/>
                    <a:pt x="1452524" y="3182501"/>
                    <a:pt x="1445956" y="3190454"/>
                  </a:cubicBezTo>
                  <a:cubicBezTo>
                    <a:pt x="1439387" y="3198407"/>
                    <a:pt x="1431655" y="3204387"/>
                    <a:pt x="1422759" y="3208393"/>
                  </a:cubicBezTo>
                  <a:lnTo>
                    <a:pt x="1412155" y="3193194"/>
                  </a:lnTo>
                  <a:cubicBezTo>
                    <a:pt x="1420226" y="3189541"/>
                    <a:pt x="1427207" y="3184327"/>
                    <a:pt x="1433099" y="3177553"/>
                  </a:cubicBezTo>
                  <a:cubicBezTo>
                    <a:pt x="1438989" y="3170778"/>
                    <a:pt x="1443481" y="3163208"/>
                    <a:pt x="1446574" y="3154842"/>
                  </a:cubicBezTo>
                  <a:cubicBezTo>
                    <a:pt x="1449667" y="3146477"/>
                    <a:pt x="1451214" y="3138053"/>
                    <a:pt x="1451214" y="3129570"/>
                  </a:cubicBezTo>
                  <a:lnTo>
                    <a:pt x="1451214" y="3121263"/>
                  </a:lnTo>
                  <a:lnTo>
                    <a:pt x="1416927" y="3121263"/>
                  </a:lnTo>
                  <a:lnTo>
                    <a:pt x="1416927" y="3105534"/>
                  </a:lnTo>
                  <a:lnTo>
                    <a:pt x="1451390" y="3105534"/>
                  </a:lnTo>
                  <a:close/>
                  <a:moveTo>
                    <a:pt x="490203" y="3079024"/>
                  </a:moveTo>
                  <a:lnTo>
                    <a:pt x="509820" y="3079024"/>
                  </a:lnTo>
                  <a:lnTo>
                    <a:pt x="509820" y="3125151"/>
                  </a:lnTo>
                  <a:lnTo>
                    <a:pt x="532088" y="3125151"/>
                  </a:lnTo>
                  <a:lnTo>
                    <a:pt x="532088" y="3141411"/>
                  </a:lnTo>
                  <a:lnTo>
                    <a:pt x="509820" y="3141411"/>
                  </a:lnTo>
                  <a:lnTo>
                    <a:pt x="509820" y="3196551"/>
                  </a:lnTo>
                  <a:lnTo>
                    <a:pt x="490203" y="3196551"/>
                  </a:lnTo>
                  <a:close/>
                  <a:moveTo>
                    <a:pt x="1678549" y="3078847"/>
                  </a:moveTo>
                  <a:lnTo>
                    <a:pt x="1697989" y="3078847"/>
                  </a:lnTo>
                  <a:lnTo>
                    <a:pt x="1697989" y="3238791"/>
                  </a:lnTo>
                  <a:lnTo>
                    <a:pt x="1678549" y="3238791"/>
                  </a:lnTo>
                  <a:close/>
                  <a:moveTo>
                    <a:pt x="1526855" y="3078847"/>
                  </a:moveTo>
                  <a:lnTo>
                    <a:pt x="1546473" y="3078847"/>
                  </a:lnTo>
                  <a:lnTo>
                    <a:pt x="1546473" y="3238791"/>
                  </a:lnTo>
                  <a:lnTo>
                    <a:pt x="1526855" y="3238791"/>
                  </a:lnTo>
                  <a:lnTo>
                    <a:pt x="1526855" y="3157140"/>
                  </a:lnTo>
                  <a:lnTo>
                    <a:pt x="1495927" y="3157140"/>
                  </a:lnTo>
                  <a:lnTo>
                    <a:pt x="1495927" y="3141234"/>
                  </a:lnTo>
                  <a:lnTo>
                    <a:pt x="1526855" y="3141234"/>
                  </a:lnTo>
                  <a:close/>
                  <a:moveTo>
                    <a:pt x="1328403" y="3078847"/>
                  </a:moveTo>
                  <a:lnTo>
                    <a:pt x="1348020" y="3078847"/>
                  </a:lnTo>
                  <a:lnTo>
                    <a:pt x="1348020" y="3114370"/>
                  </a:lnTo>
                  <a:lnTo>
                    <a:pt x="1370288" y="3114370"/>
                  </a:lnTo>
                  <a:lnTo>
                    <a:pt x="1370288" y="3130630"/>
                  </a:lnTo>
                  <a:lnTo>
                    <a:pt x="1348020" y="3130630"/>
                  </a:lnTo>
                  <a:lnTo>
                    <a:pt x="1348020" y="3164209"/>
                  </a:lnTo>
                  <a:lnTo>
                    <a:pt x="1328403" y="3164209"/>
                  </a:lnTo>
                  <a:close/>
                  <a:moveTo>
                    <a:pt x="992572" y="3078847"/>
                  </a:moveTo>
                  <a:lnTo>
                    <a:pt x="1012189" y="3078847"/>
                  </a:lnTo>
                  <a:lnTo>
                    <a:pt x="1012189" y="3238791"/>
                  </a:lnTo>
                  <a:lnTo>
                    <a:pt x="992572" y="3238791"/>
                  </a:lnTo>
                  <a:close/>
                  <a:moveTo>
                    <a:pt x="839995" y="3078847"/>
                  </a:moveTo>
                  <a:lnTo>
                    <a:pt x="859436" y="3078847"/>
                  </a:lnTo>
                  <a:lnTo>
                    <a:pt x="859436" y="3161205"/>
                  </a:lnTo>
                  <a:lnTo>
                    <a:pt x="839995" y="3161205"/>
                  </a:lnTo>
                  <a:close/>
                  <a:moveTo>
                    <a:pt x="99677" y="3078847"/>
                  </a:moveTo>
                  <a:lnTo>
                    <a:pt x="119295" y="3078847"/>
                  </a:lnTo>
                  <a:lnTo>
                    <a:pt x="119295" y="3123737"/>
                  </a:lnTo>
                  <a:lnTo>
                    <a:pt x="141740" y="3123737"/>
                  </a:lnTo>
                  <a:lnTo>
                    <a:pt x="141740" y="3139997"/>
                  </a:lnTo>
                  <a:lnTo>
                    <a:pt x="119295" y="3139997"/>
                  </a:lnTo>
                  <a:lnTo>
                    <a:pt x="119295" y="3194431"/>
                  </a:lnTo>
                  <a:lnTo>
                    <a:pt x="99677" y="3194431"/>
                  </a:lnTo>
                  <a:close/>
                  <a:moveTo>
                    <a:pt x="1006706" y="1659576"/>
                  </a:moveTo>
                  <a:lnTo>
                    <a:pt x="1006706" y="1671339"/>
                  </a:lnTo>
                  <a:lnTo>
                    <a:pt x="1045797" y="1671339"/>
                  </a:lnTo>
                  <a:lnTo>
                    <a:pt x="1045797" y="1659576"/>
                  </a:lnTo>
                  <a:close/>
                  <a:moveTo>
                    <a:pt x="643437" y="1659020"/>
                  </a:moveTo>
                  <a:lnTo>
                    <a:pt x="643437" y="1678991"/>
                  </a:lnTo>
                  <a:lnTo>
                    <a:pt x="715721" y="1678991"/>
                  </a:lnTo>
                  <a:lnTo>
                    <a:pt x="715721" y="1659020"/>
                  </a:lnTo>
                  <a:close/>
                  <a:moveTo>
                    <a:pt x="786293" y="1626148"/>
                  </a:moveTo>
                  <a:lnTo>
                    <a:pt x="892333" y="1626148"/>
                  </a:lnTo>
                  <a:lnTo>
                    <a:pt x="892333" y="1667327"/>
                  </a:lnTo>
                  <a:lnTo>
                    <a:pt x="805911" y="1667327"/>
                  </a:lnTo>
                  <a:lnTo>
                    <a:pt x="805911" y="1680228"/>
                  </a:lnTo>
                  <a:lnTo>
                    <a:pt x="897105" y="1680228"/>
                  </a:lnTo>
                  <a:lnTo>
                    <a:pt x="897105" y="1695427"/>
                  </a:lnTo>
                  <a:lnTo>
                    <a:pt x="786647" y="1695427"/>
                  </a:lnTo>
                  <a:lnTo>
                    <a:pt x="786647" y="1653011"/>
                  </a:lnTo>
                  <a:lnTo>
                    <a:pt x="872716" y="1653011"/>
                  </a:lnTo>
                  <a:lnTo>
                    <a:pt x="872716" y="1641170"/>
                  </a:lnTo>
                  <a:lnTo>
                    <a:pt x="786293" y="1641170"/>
                  </a:lnTo>
                  <a:close/>
                  <a:moveTo>
                    <a:pt x="959653" y="1624467"/>
                  </a:moveTo>
                  <a:lnTo>
                    <a:pt x="1094117" y="1624467"/>
                  </a:lnTo>
                  <a:lnTo>
                    <a:pt x="1094117" y="1680931"/>
                  </a:lnTo>
                  <a:cubicBezTo>
                    <a:pt x="1094117" y="1682741"/>
                    <a:pt x="1094117" y="1684550"/>
                    <a:pt x="1094117" y="1686360"/>
                  </a:cubicBezTo>
                  <a:cubicBezTo>
                    <a:pt x="1094117" y="1688170"/>
                    <a:pt x="1093936" y="1689919"/>
                    <a:pt x="1093574" y="1691608"/>
                  </a:cubicBezTo>
                  <a:cubicBezTo>
                    <a:pt x="1093212" y="1693177"/>
                    <a:pt x="1092579" y="1694715"/>
                    <a:pt x="1091674" y="1696223"/>
                  </a:cubicBezTo>
                  <a:cubicBezTo>
                    <a:pt x="1090769" y="1697731"/>
                    <a:pt x="1089472" y="1699028"/>
                    <a:pt x="1087783" y="1700114"/>
                  </a:cubicBezTo>
                  <a:cubicBezTo>
                    <a:pt x="1086335" y="1701079"/>
                    <a:pt x="1084586" y="1701834"/>
                    <a:pt x="1082535" y="1702376"/>
                  </a:cubicBezTo>
                  <a:cubicBezTo>
                    <a:pt x="1080484" y="1702919"/>
                    <a:pt x="1078433" y="1703311"/>
                    <a:pt x="1076382" y="1703553"/>
                  </a:cubicBezTo>
                  <a:cubicBezTo>
                    <a:pt x="1074331" y="1703915"/>
                    <a:pt x="1072370" y="1704126"/>
                    <a:pt x="1070500" y="1704186"/>
                  </a:cubicBezTo>
                  <a:cubicBezTo>
                    <a:pt x="1068630" y="1704246"/>
                    <a:pt x="1067092" y="1704277"/>
                    <a:pt x="1065885" y="1704277"/>
                  </a:cubicBezTo>
                  <a:cubicBezTo>
                    <a:pt x="1065282" y="1703191"/>
                    <a:pt x="1064679" y="1702014"/>
                    <a:pt x="1064075" y="1700748"/>
                  </a:cubicBezTo>
                  <a:cubicBezTo>
                    <a:pt x="1063472" y="1699481"/>
                    <a:pt x="1062869" y="1698244"/>
                    <a:pt x="1062266" y="1697038"/>
                  </a:cubicBezTo>
                  <a:cubicBezTo>
                    <a:pt x="1061663" y="1695711"/>
                    <a:pt x="1061059" y="1694414"/>
                    <a:pt x="1060456" y="1693147"/>
                  </a:cubicBezTo>
                  <a:cubicBezTo>
                    <a:pt x="1059853" y="1691880"/>
                    <a:pt x="1059310" y="1690704"/>
                    <a:pt x="1058827" y="1689618"/>
                  </a:cubicBezTo>
                  <a:lnTo>
                    <a:pt x="1045797" y="1689618"/>
                  </a:lnTo>
                  <a:lnTo>
                    <a:pt x="1045797" y="1683103"/>
                  </a:lnTo>
                  <a:lnTo>
                    <a:pt x="1006706" y="1683103"/>
                  </a:lnTo>
                  <a:lnTo>
                    <a:pt x="1006706" y="1691246"/>
                  </a:lnTo>
                  <a:lnTo>
                    <a:pt x="991143" y="1691246"/>
                  </a:lnTo>
                  <a:lnTo>
                    <a:pt x="991143" y="1647089"/>
                  </a:lnTo>
                  <a:lnTo>
                    <a:pt x="1061180" y="1647089"/>
                  </a:lnTo>
                  <a:lnTo>
                    <a:pt x="1061180" y="1688713"/>
                  </a:lnTo>
                  <a:cubicBezTo>
                    <a:pt x="1062990" y="1688833"/>
                    <a:pt x="1064890" y="1688864"/>
                    <a:pt x="1066881" y="1688803"/>
                  </a:cubicBezTo>
                  <a:cubicBezTo>
                    <a:pt x="1068871" y="1688743"/>
                    <a:pt x="1070410" y="1688653"/>
                    <a:pt x="1071495" y="1688532"/>
                  </a:cubicBezTo>
                  <a:cubicBezTo>
                    <a:pt x="1074753" y="1688170"/>
                    <a:pt x="1076683" y="1687084"/>
                    <a:pt x="1077287" y="1685274"/>
                  </a:cubicBezTo>
                  <a:cubicBezTo>
                    <a:pt x="1077890" y="1683465"/>
                    <a:pt x="1078191" y="1680750"/>
                    <a:pt x="1078191" y="1677130"/>
                  </a:cubicBezTo>
                  <a:lnTo>
                    <a:pt x="1078191" y="1638583"/>
                  </a:lnTo>
                  <a:lnTo>
                    <a:pt x="976122" y="1638583"/>
                  </a:lnTo>
                  <a:lnTo>
                    <a:pt x="976122" y="1703553"/>
                  </a:lnTo>
                  <a:lnTo>
                    <a:pt x="959653" y="1703553"/>
                  </a:lnTo>
                  <a:close/>
                  <a:moveTo>
                    <a:pt x="606853" y="1612716"/>
                  </a:moveTo>
                  <a:lnTo>
                    <a:pt x="752481" y="1612716"/>
                  </a:lnTo>
                  <a:lnTo>
                    <a:pt x="752481" y="1628445"/>
                  </a:lnTo>
                  <a:lnTo>
                    <a:pt x="689211" y="1628445"/>
                  </a:lnTo>
                  <a:lnTo>
                    <a:pt x="689211" y="1643821"/>
                  </a:lnTo>
                  <a:lnTo>
                    <a:pt x="734808" y="1643821"/>
                  </a:lnTo>
                  <a:lnTo>
                    <a:pt x="734808" y="1694897"/>
                  </a:lnTo>
                  <a:lnTo>
                    <a:pt x="623996" y="1694897"/>
                  </a:lnTo>
                  <a:lnTo>
                    <a:pt x="623996" y="1643821"/>
                  </a:lnTo>
                  <a:lnTo>
                    <a:pt x="669770" y="1643821"/>
                  </a:lnTo>
                  <a:lnTo>
                    <a:pt x="669770" y="1628445"/>
                  </a:lnTo>
                  <a:lnTo>
                    <a:pt x="606853" y="1628445"/>
                  </a:lnTo>
                  <a:close/>
                  <a:moveTo>
                    <a:pt x="997477" y="1592977"/>
                  </a:moveTo>
                  <a:lnTo>
                    <a:pt x="997477" y="1604017"/>
                  </a:lnTo>
                  <a:lnTo>
                    <a:pt x="1055208" y="1604017"/>
                  </a:lnTo>
                  <a:lnTo>
                    <a:pt x="1055208" y="1592977"/>
                  </a:lnTo>
                  <a:close/>
                  <a:moveTo>
                    <a:pt x="981551" y="1580490"/>
                  </a:moveTo>
                  <a:lnTo>
                    <a:pt x="1071133" y="1580490"/>
                  </a:lnTo>
                  <a:lnTo>
                    <a:pt x="1071133" y="1617047"/>
                  </a:lnTo>
                  <a:lnTo>
                    <a:pt x="981551" y="1617047"/>
                  </a:lnTo>
                  <a:close/>
                  <a:moveTo>
                    <a:pt x="661464" y="1557575"/>
                  </a:moveTo>
                  <a:lnTo>
                    <a:pt x="661464" y="1584969"/>
                  </a:lnTo>
                  <a:lnTo>
                    <a:pt x="697341" y="1584969"/>
                  </a:lnTo>
                  <a:lnTo>
                    <a:pt x="697341" y="1557575"/>
                  </a:lnTo>
                  <a:close/>
                  <a:moveTo>
                    <a:pt x="765615" y="1545027"/>
                  </a:moveTo>
                  <a:lnTo>
                    <a:pt x="853452" y="1545027"/>
                  </a:lnTo>
                  <a:lnTo>
                    <a:pt x="853452" y="1560933"/>
                  </a:lnTo>
                  <a:lnTo>
                    <a:pt x="819961" y="1560933"/>
                  </a:lnTo>
                  <a:cubicBezTo>
                    <a:pt x="820255" y="1566942"/>
                    <a:pt x="821964" y="1572671"/>
                    <a:pt x="825086" y="1578120"/>
                  </a:cubicBezTo>
                  <a:cubicBezTo>
                    <a:pt x="828209" y="1583570"/>
                    <a:pt x="832656" y="1588386"/>
                    <a:pt x="838430" y="1592568"/>
                  </a:cubicBezTo>
                  <a:cubicBezTo>
                    <a:pt x="844203" y="1596751"/>
                    <a:pt x="851095" y="1599932"/>
                    <a:pt x="859107" y="1602112"/>
                  </a:cubicBezTo>
                  <a:lnTo>
                    <a:pt x="849564" y="1617311"/>
                  </a:lnTo>
                  <a:cubicBezTo>
                    <a:pt x="840433" y="1614660"/>
                    <a:pt x="832538" y="1610639"/>
                    <a:pt x="825881" y="1605249"/>
                  </a:cubicBezTo>
                  <a:cubicBezTo>
                    <a:pt x="819225" y="1599859"/>
                    <a:pt x="814040" y="1593482"/>
                    <a:pt x="810329" y="1586118"/>
                  </a:cubicBezTo>
                  <a:cubicBezTo>
                    <a:pt x="806617" y="1594306"/>
                    <a:pt x="801301" y="1601390"/>
                    <a:pt x="794379" y="1607370"/>
                  </a:cubicBezTo>
                  <a:cubicBezTo>
                    <a:pt x="787457" y="1613349"/>
                    <a:pt x="779165" y="1617782"/>
                    <a:pt x="769503" y="1620669"/>
                  </a:cubicBezTo>
                  <a:lnTo>
                    <a:pt x="760490" y="1605117"/>
                  </a:lnTo>
                  <a:cubicBezTo>
                    <a:pt x="768561" y="1602760"/>
                    <a:pt x="775498" y="1599314"/>
                    <a:pt x="781300" y="1594778"/>
                  </a:cubicBezTo>
                  <a:cubicBezTo>
                    <a:pt x="787103" y="1590241"/>
                    <a:pt x="791581" y="1585057"/>
                    <a:pt x="794732" y="1579225"/>
                  </a:cubicBezTo>
                  <a:cubicBezTo>
                    <a:pt x="797884" y="1573393"/>
                    <a:pt x="799637" y="1567296"/>
                    <a:pt x="799990" y="1560933"/>
                  </a:cubicBezTo>
                  <a:lnTo>
                    <a:pt x="765615" y="1560933"/>
                  </a:lnTo>
                  <a:close/>
                  <a:moveTo>
                    <a:pt x="1017022" y="1542666"/>
                  </a:moveTo>
                  <a:lnTo>
                    <a:pt x="1035843" y="1542666"/>
                  </a:lnTo>
                  <a:cubicBezTo>
                    <a:pt x="1035361" y="1545441"/>
                    <a:pt x="1035059" y="1548216"/>
                    <a:pt x="1034938" y="1550991"/>
                  </a:cubicBezTo>
                  <a:cubicBezTo>
                    <a:pt x="1034818" y="1553766"/>
                    <a:pt x="1034757" y="1556239"/>
                    <a:pt x="1034757" y="1558411"/>
                  </a:cubicBezTo>
                  <a:lnTo>
                    <a:pt x="1099909" y="1558411"/>
                  </a:lnTo>
                  <a:lnTo>
                    <a:pt x="1099909" y="1573432"/>
                  </a:lnTo>
                  <a:lnTo>
                    <a:pt x="952776" y="1573432"/>
                  </a:lnTo>
                  <a:lnTo>
                    <a:pt x="952776" y="1558411"/>
                  </a:lnTo>
                  <a:lnTo>
                    <a:pt x="1018651" y="1558411"/>
                  </a:lnTo>
                  <a:cubicBezTo>
                    <a:pt x="1018651" y="1556239"/>
                    <a:pt x="1018470" y="1553736"/>
                    <a:pt x="1018108" y="1550900"/>
                  </a:cubicBezTo>
                  <a:cubicBezTo>
                    <a:pt x="1017746" y="1548065"/>
                    <a:pt x="1017384" y="1545320"/>
                    <a:pt x="1017022" y="1542666"/>
                  </a:cubicBezTo>
                  <a:close/>
                  <a:moveTo>
                    <a:pt x="619931" y="1541846"/>
                  </a:moveTo>
                  <a:lnTo>
                    <a:pt x="739050" y="1541846"/>
                  </a:lnTo>
                  <a:lnTo>
                    <a:pt x="739050" y="1557575"/>
                  </a:lnTo>
                  <a:lnTo>
                    <a:pt x="717135" y="1557575"/>
                  </a:lnTo>
                  <a:lnTo>
                    <a:pt x="717135" y="1584969"/>
                  </a:lnTo>
                  <a:lnTo>
                    <a:pt x="738166" y="1584969"/>
                  </a:lnTo>
                  <a:lnTo>
                    <a:pt x="738166" y="1600875"/>
                  </a:lnTo>
                  <a:lnTo>
                    <a:pt x="620815" y="1600875"/>
                  </a:lnTo>
                  <a:lnTo>
                    <a:pt x="620815" y="1584969"/>
                  </a:lnTo>
                  <a:lnTo>
                    <a:pt x="641846" y="1584969"/>
                  </a:lnTo>
                  <a:lnTo>
                    <a:pt x="641846" y="1557575"/>
                  </a:lnTo>
                  <a:lnTo>
                    <a:pt x="619931" y="1557575"/>
                  </a:lnTo>
                  <a:close/>
                  <a:moveTo>
                    <a:pt x="872539" y="1537074"/>
                  </a:moveTo>
                  <a:lnTo>
                    <a:pt x="891980" y="1537074"/>
                  </a:lnTo>
                  <a:lnTo>
                    <a:pt x="891980" y="1619432"/>
                  </a:lnTo>
                  <a:lnTo>
                    <a:pt x="872539" y="1619432"/>
                  </a:lnTo>
                  <a:close/>
                  <a:moveTo>
                    <a:pt x="1102153" y="123183"/>
                  </a:moveTo>
                  <a:lnTo>
                    <a:pt x="1248135" y="123183"/>
                  </a:lnTo>
                  <a:lnTo>
                    <a:pt x="1248135" y="139442"/>
                  </a:lnTo>
                  <a:lnTo>
                    <a:pt x="1102153" y="139442"/>
                  </a:lnTo>
                  <a:close/>
                  <a:moveTo>
                    <a:pt x="483438" y="105333"/>
                  </a:moveTo>
                  <a:lnTo>
                    <a:pt x="503055" y="105333"/>
                  </a:lnTo>
                  <a:lnTo>
                    <a:pt x="503055" y="140680"/>
                  </a:lnTo>
                  <a:lnTo>
                    <a:pt x="592306" y="140680"/>
                  </a:lnTo>
                  <a:lnTo>
                    <a:pt x="592306" y="156586"/>
                  </a:lnTo>
                  <a:lnTo>
                    <a:pt x="483438" y="156586"/>
                  </a:lnTo>
                  <a:close/>
                  <a:moveTo>
                    <a:pt x="977854" y="68396"/>
                  </a:moveTo>
                  <a:lnTo>
                    <a:pt x="977854" y="106217"/>
                  </a:lnTo>
                  <a:lnTo>
                    <a:pt x="1016559" y="106217"/>
                  </a:lnTo>
                  <a:lnTo>
                    <a:pt x="1016559" y="68396"/>
                  </a:lnTo>
                  <a:close/>
                  <a:moveTo>
                    <a:pt x="539109" y="39235"/>
                  </a:moveTo>
                  <a:cubicBezTo>
                    <a:pt x="540169" y="43182"/>
                    <a:pt x="540699" y="47011"/>
                    <a:pt x="540699" y="50722"/>
                  </a:cubicBezTo>
                  <a:cubicBezTo>
                    <a:pt x="540699" y="54493"/>
                    <a:pt x="540199" y="58204"/>
                    <a:pt x="539197" y="61856"/>
                  </a:cubicBezTo>
                  <a:lnTo>
                    <a:pt x="568623" y="61856"/>
                  </a:lnTo>
                  <a:lnTo>
                    <a:pt x="568623" y="39235"/>
                  </a:lnTo>
                  <a:close/>
                  <a:moveTo>
                    <a:pt x="498814" y="27217"/>
                  </a:moveTo>
                  <a:cubicBezTo>
                    <a:pt x="494277" y="27217"/>
                    <a:pt x="490227" y="28189"/>
                    <a:pt x="486663" y="30133"/>
                  </a:cubicBezTo>
                  <a:cubicBezTo>
                    <a:pt x="483099" y="32077"/>
                    <a:pt x="480315" y="34816"/>
                    <a:pt x="478313" y="38351"/>
                  </a:cubicBezTo>
                  <a:cubicBezTo>
                    <a:pt x="476310" y="41886"/>
                    <a:pt x="475308" y="46009"/>
                    <a:pt x="475308" y="50722"/>
                  </a:cubicBezTo>
                  <a:cubicBezTo>
                    <a:pt x="475308" y="55376"/>
                    <a:pt x="476310" y="59471"/>
                    <a:pt x="478313" y="63005"/>
                  </a:cubicBezTo>
                  <a:cubicBezTo>
                    <a:pt x="480315" y="66540"/>
                    <a:pt x="483099" y="69264"/>
                    <a:pt x="486663" y="71179"/>
                  </a:cubicBezTo>
                  <a:cubicBezTo>
                    <a:pt x="490227" y="73094"/>
                    <a:pt x="494277" y="74051"/>
                    <a:pt x="498814" y="74051"/>
                  </a:cubicBezTo>
                  <a:cubicBezTo>
                    <a:pt x="503173" y="74051"/>
                    <a:pt x="507105" y="73094"/>
                    <a:pt x="510611" y="71179"/>
                  </a:cubicBezTo>
                  <a:cubicBezTo>
                    <a:pt x="514116" y="69264"/>
                    <a:pt x="516885" y="66540"/>
                    <a:pt x="518917" y="63005"/>
                  </a:cubicBezTo>
                  <a:cubicBezTo>
                    <a:pt x="520949" y="59471"/>
                    <a:pt x="521966" y="55376"/>
                    <a:pt x="521966" y="50722"/>
                  </a:cubicBezTo>
                  <a:cubicBezTo>
                    <a:pt x="521966" y="46068"/>
                    <a:pt x="520949" y="41959"/>
                    <a:pt x="518917" y="38395"/>
                  </a:cubicBezTo>
                  <a:cubicBezTo>
                    <a:pt x="516885" y="34831"/>
                    <a:pt x="514116" y="32077"/>
                    <a:pt x="510611" y="30133"/>
                  </a:cubicBezTo>
                  <a:cubicBezTo>
                    <a:pt x="507105" y="28189"/>
                    <a:pt x="503173" y="27217"/>
                    <a:pt x="498814" y="27217"/>
                  </a:cubicBezTo>
                  <a:close/>
                  <a:moveTo>
                    <a:pt x="958237" y="13078"/>
                  </a:moveTo>
                  <a:lnTo>
                    <a:pt x="977854" y="13078"/>
                  </a:lnTo>
                  <a:lnTo>
                    <a:pt x="977854" y="53020"/>
                  </a:lnTo>
                  <a:lnTo>
                    <a:pt x="1016559" y="53020"/>
                  </a:lnTo>
                  <a:lnTo>
                    <a:pt x="1016559" y="13078"/>
                  </a:lnTo>
                  <a:lnTo>
                    <a:pt x="1035999" y="13078"/>
                  </a:lnTo>
                  <a:lnTo>
                    <a:pt x="1035999" y="122299"/>
                  </a:lnTo>
                  <a:lnTo>
                    <a:pt x="958237" y="122299"/>
                  </a:lnTo>
                  <a:close/>
                  <a:moveTo>
                    <a:pt x="836412" y="12901"/>
                  </a:moveTo>
                  <a:lnTo>
                    <a:pt x="856382" y="12901"/>
                  </a:lnTo>
                  <a:lnTo>
                    <a:pt x="856382" y="38351"/>
                  </a:lnTo>
                  <a:cubicBezTo>
                    <a:pt x="856324" y="48366"/>
                    <a:pt x="857855" y="58027"/>
                    <a:pt x="860977" y="67335"/>
                  </a:cubicBezTo>
                  <a:cubicBezTo>
                    <a:pt x="864100" y="76643"/>
                    <a:pt x="868651" y="84905"/>
                    <a:pt x="874630" y="92122"/>
                  </a:cubicBezTo>
                  <a:cubicBezTo>
                    <a:pt x="880610" y="99339"/>
                    <a:pt x="887723" y="104744"/>
                    <a:pt x="895971" y="108337"/>
                  </a:cubicBezTo>
                  <a:lnTo>
                    <a:pt x="884130" y="124067"/>
                  </a:lnTo>
                  <a:cubicBezTo>
                    <a:pt x="875293" y="119766"/>
                    <a:pt x="867693" y="113580"/>
                    <a:pt x="861331" y="105510"/>
                  </a:cubicBezTo>
                  <a:cubicBezTo>
                    <a:pt x="854969" y="97439"/>
                    <a:pt x="850050" y="88043"/>
                    <a:pt x="846574" y="77321"/>
                  </a:cubicBezTo>
                  <a:cubicBezTo>
                    <a:pt x="842980" y="88690"/>
                    <a:pt x="837914" y="98691"/>
                    <a:pt x="831375" y="107321"/>
                  </a:cubicBezTo>
                  <a:cubicBezTo>
                    <a:pt x="824835" y="115952"/>
                    <a:pt x="817089" y="122535"/>
                    <a:pt x="808134" y="127071"/>
                  </a:cubicBezTo>
                  <a:lnTo>
                    <a:pt x="795763" y="111165"/>
                  </a:lnTo>
                  <a:cubicBezTo>
                    <a:pt x="804187" y="107218"/>
                    <a:pt x="811463" y="101445"/>
                    <a:pt x="817589" y="93845"/>
                  </a:cubicBezTo>
                  <a:cubicBezTo>
                    <a:pt x="823716" y="86246"/>
                    <a:pt x="828370" y="77615"/>
                    <a:pt x="831551" y="67954"/>
                  </a:cubicBezTo>
                  <a:cubicBezTo>
                    <a:pt x="834733" y="58292"/>
                    <a:pt x="836353" y="48425"/>
                    <a:pt x="836412" y="38351"/>
                  </a:cubicBezTo>
                  <a:close/>
                  <a:moveTo>
                    <a:pt x="1163833" y="10074"/>
                  </a:moveTo>
                  <a:lnTo>
                    <a:pt x="1184688" y="10074"/>
                  </a:lnTo>
                  <a:lnTo>
                    <a:pt x="1184688" y="21915"/>
                  </a:lnTo>
                  <a:cubicBezTo>
                    <a:pt x="1184688" y="30103"/>
                    <a:pt x="1187177" y="38086"/>
                    <a:pt x="1192155" y="45862"/>
                  </a:cubicBezTo>
                  <a:cubicBezTo>
                    <a:pt x="1197133" y="53638"/>
                    <a:pt x="1204011" y="60339"/>
                    <a:pt x="1212789" y="65965"/>
                  </a:cubicBezTo>
                  <a:cubicBezTo>
                    <a:pt x="1221566" y="71591"/>
                    <a:pt x="1231405" y="75347"/>
                    <a:pt x="1242303" y="77232"/>
                  </a:cubicBezTo>
                  <a:lnTo>
                    <a:pt x="1233466" y="93668"/>
                  </a:lnTo>
                  <a:cubicBezTo>
                    <a:pt x="1220153" y="90900"/>
                    <a:pt x="1208282" y="85686"/>
                    <a:pt x="1197855" y="78028"/>
                  </a:cubicBezTo>
                  <a:cubicBezTo>
                    <a:pt x="1187427" y="70369"/>
                    <a:pt x="1179592" y="61150"/>
                    <a:pt x="1174349" y="50369"/>
                  </a:cubicBezTo>
                  <a:cubicBezTo>
                    <a:pt x="1170873" y="57438"/>
                    <a:pt x="1166190" y="63904"/>
                    <a:pt x="1160299" y="69765"/>
                  </a:cubicBezTo>
                  <a:cubicBezTo>
                    <a:pt x="1154408" y="75627"/>
                    <a:pt x="1147633" y="80605"/>
                    <a:pt x="1139974" y="84699"/>
                  </a:cubicBezTo>
                  <a:cubicBezTo>
                    <a:pt x="1132316" y="88794"/>
                    <a:pt x="1124068" y="91783"/>
                    <a:pt x="1115232" y="93668"/>
                  </a:cubicBezTo>
                  <a:lnTo>
                    <a:pt x="1106572" y="77232"/>
                  </a:lnTo>
                  <a:cubicBezTo>
                    <a:pt x="1117294" y="75288"/>
                    <a:pt x="1127029" y="71503"/>
                    <a:pt x="1135777" y="65877"/>
                  </a:cubicBezTo>
                  <a:cubicBezTo>
                    <a:pt x="1144525" y="60251"/>
                    <a:pt x="1151389" y="53550"/>
                    <a:pt x="1156367" y="45774"/>
                  </a:cubicBezTo>
                  <a:cubicBezTo>
                    <a:pt x="1161345" y="37997"/>
                    <a:pt x="1163833" y="30044"/>
                    <a:pt x="1163833" y="21915"/>
                  </a:cubicBezTo>
                  <a:close/>
                  <a:moveTo>
                    <a:pt x="692923" y="3888"/>
                  </a:moveTo>
                  <a:lnTo>
                    <a:pt x="711656" y="3888"/>
                  </a:lnTo>
                  <a:lnTo>
                    <a:pt x="711656" y="152167"/>
                  </a:lnTo>
                  <a:lnTo>
                    <a:pt x="692923" y="152167"/>
                  </a:lnTo>
                  <a:lnTo>
                    <a:pt x="692923" y="98794"/>
                  </a:lnTo>
                  <a:lnTo>
                    <a:pt x="668003" y="98794"/>
                  </a:lnTo>
                  <a:lnTo>
                    <a:pt x="668003" y="82711"/>
                  </a:lnTo>
                  <a:lnTo>
                    <a:pt x="692923" y="82711"/>
                  </a:lnTo>
                  <a:lnTo>
                    <a:pt x="692923" y="59029"/>
                  </a:lnTo>
                  <a:lnTo>
                    <a:pt x="670919" y="59029"/>
                  </a:lnTo>
                  <a:cubicBezTo>
                    <a:pt x="666972" y="72755"/>
                    <a:pt x="660595" y="85200"/>
                    <a:pt x="651788" y="96364"/>
                  </a:cubicBezTo>
                  <a:cubicBezTo>
                    <a:pt x="642981" y="107527"/>
                    <a:pt x="631302" y="117410"/>
                    <a:pt x="616751" y="126011"/>
                  </a:cubicBezTo>
                  <a:lnTo>
                    <a:pt x="605263" y="112049"/>
                  </a:lnTo>
                  <a:cubicBezTo>
                    <a:pt x="621463" y="102446"/>
                    <a:pt x="633673" y="91371"/>
                    <a:pt x="641891" y="78823"/>
                  </a:cubicBezTo>
                  <a:cubicBezTo>
                    <a:pt x="650109" y="66275"/>
                    <a:pt x="654984" y="51783"/>
                    <a:pt x="656516" y="35346"/>
                  </a:cubicBezTo>
                  <a:lnTo>
                    <a:pt x="613746" y="35346"/>
                  </a:lnTo>
                  <a:lnTo>
                    <a:pt x="613746" y="19440"/>
                  </a:lnTo>
                  <a:lnTo>
                    <a:pt x="675956" y="19440"/>
                  </a:lnTo>
                  <a:cubicBezTo>
                    <a:pt x="675956" y="27688"/>
                    <a:pt x="675397" y="35523"/>
                    <a:pt x="674277" y="42946"/>
                  </a:cubicBezTo>
                  <a:lnTo>
                    <a:pt x="692923" y="42946"/>
                  </a:lnTo>
                  <a:close/>
                  <a:moveTo>
                    <a:pt x="568623" y="176"/>
                  </a:moveTo>
                  <a:lnTo>
                    <a:pt x="588241" y="176"/>
                  </a:lnTo>
                  <a:lnTo>
                    <a:pt x="588241" y="117351"/>
                  </a:lnTo>
                  <a:lnTo>
                    <a:pt x="568623" y="117351"/>
                  </a:lnTo>
                  <a:lnTo>
                    <a:pt x="568623" y="77762"/>
                  </a:lnTo>
                  <a:lnTo>
                    <a:pt x="530537" y="77762"/>
                  </a:lnTo>
                  <a:cubicBezTo>
                    <a:pt x="526708" y="82063"/>
                    <a:pt x="522054" y="85421"/>
                    <a:pt x="516575" y="87836"/>
                  </a:cubicBezTo>
                  <a:cubicBezTo>
                    <a:pt x="511097" y="90252"/>
                    <a:pt x="505176" y="91489"/>
                    <a:pt x="498814" y="91548"/>
                  </a:cubicBezTo>
                  <a:cubicBezTo>
                    <a:pt x="490861" y="91548"/>
                    <a:pt x="483673" y="89780"/>
                    <a:pt x="477252" y="86246"/>
                  </a:cubicBezTo>
                  <a:cubicBezTo>
                    <a:pt x="470831" y="82711"/>
                    <a:pt x="465779" y="77836"/>
                    <a:pt x="462097" y="71621"/>
                  </a:cubicBezTo>
                  <a:cubicBezTo>
                    <a:pt x="458415" y="65406"/>
                    <a:pt x="456574" y="58440"/>
                    <a:pt x="456574" y="50722"/>
                  </a:cubicBezTo>
                  <a:cubicBezTo>
                    <a:pt x="456574" y="42887"/>
                    <a:pt x="458415" y="35862"/>
                    <a:pt x="462097" y="29647"/>
                  </a:cubicBezTo>
                  <a:cubicBezTo>
                    <a:pt x="465779" y="23432"/>
                    <a:pt x="470831" y="18557"/>
                    <a:pt x="477252" y="15022"/>
                  </a:cubicBezTo>
                  <a:cubicBezTo>
                    <a:pt x="483673" y="11488"/>
                    <a:pt x="490861" y="9720"/>
                    <a:pt x="498814" y="9720"/>
                  </a:cubicBezTo>
                  <a:cubicBezTo>
                    <a:pt x="505117" y="9779"/>
                    <a:pt x="511008" y="10987"/>
                    <a:pt x="516487" y="13343"/>
                  </a:cubicBezTo>
                  <a:cubicBezTo>
                    <a:pt x="521966" y="15700"/>
                    <a:pt x="526620" y="19028"/>
                    <a:pt x="530449" y="23329"/>
                  </a:cubicBezTo>
                  <a:lnTo>
                    <a:pt x="568623" y="23329"/>
                  </a:lnTo>
                  <a:close/>
                  <a:moveTo>
                    <a:pt x="1062863" y="0"/>
                  </a:moveTo>
                  <a:lnTo>
                    <a:pt x="1082657" y="0"/>
                  </a:lnTo>
                  <a:lnTo>
                    <a:pt x="1082657" y="159943"/>
                  </a:lnTo>
                  <a:lnTo>
                    <a:pt x="1062863" y="159943"/>
                  </a:lnTo>
                  <a:close/>
                  <a:moveTo>
                    <a:pt x="911877" y="0"/>
                  </a:moveTo>
                  <a:lnTo>
                    <a:pt x="931317" y="0"/>
                  </a:lnTo>
                  <a:lnTo>
                    <a:pt x="931317" y="159943"/>
                  </a:lnTo>
                  <a:lnTo>
                    <a:pt x="911877" y="159943"/>
                  </a:lnTo>
                  <a:lnTo>
                    <a:pt x="911877" y="67512"/>
                  </a:lnTo>
                  <a:lnTo>
                    <a:pt x="878297" y="67512"/>
                  </a:lnTo>
                  <a:lnTo>
                    <a:pt x="878297" y="51606"/>
                  </a:lnTo>
                  <a:lnTo>
                    <a:pt x="911877" y="51606"/>
                  </a:lnTo>
                  <a:close/>
                  <a:moveTo>
                    <a:pt x="725972" y="0"/>
                  </a:moveTo>
                  <a:lnTo>
                    <a:pt x="744705" y="0"/>
                  </a:lnTo>
                  <a:lnTo>
                    <a:pt x="744705" y="159767"/>
                  </a:lnTo>
                  <a:lnTo>
                    <a:pt x="725972" y="15976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rtl="0">
                <a:lnSpc>
                  <a:spcPct val="110000"/>
                </a:lnSpc>
                <a:spcBef>
                  <a:spcPts val="81"/>
                </a:spcBef>
                <a:buSzPct val="100000"/>
                <a:defRPr/>
              </a:pPr>
              <a:endParaRPr lang="en-US" altLang="en-US" sz="1138"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grpSp>
          <p:nvGrpSpPr>
            <p:cNvPr id="31" name="그룹 30">
              <a:extLst>
                <a:ext uri="{FF2B5EF4-FFF2-40B4-BE49-F238E27FC236}">
                  <a16:creationId xmlns="" xmlns:a16="http://schemas.microsoft.com/office/drawing/2014/main" id="{7D7FCE73-79FD-40D1-A621-2E7303118EA4}"/>
                </a:ext>
              </a:extLst>
            </p:cNvPr>
            <p:cNvGrpSpPr/>
            <p:nvPr/>
          </p:nvGrpSpPr>
          <p:grpSpPr>
            <a:xfrm>
              <a:off x="6891362" y="1958700"/>
              <a:ext cx="2040907" cy="2684036"/>
              <a:chOff x="8481676" y="1577432"/>
              <a:chExt cx="2511886" cy="3303432"/>
            </a:xfrm>
          </p:grpSpPr>
          <p:grpSp>
            <p:nvGrpSpPr>
              <p:cNvPr id="45" name="그룹 44">
                <a:extLst>
                  <a:ext uri="{FF2B5EF4-FFF2-40B4-BE49-F238E27FC236}">
                    <a16:creationId xmlns="" xmlns:a16="http://schemas.microsoft.com/office/drawing/2014/main" id="{BB2371FF-4DD9-4E99-A13D-F4E5C3DCA963}"/>
                  </a:ext>
                </a:extLst>
              </p:cNvPr>
              <p:cNvGrpSpPr/>
              <p:nvPr/>
            </p:nvGrpSpPr>
            <p:grpSpPr>
              <a:xfrm>
                <a:off x="8481676" y="4178540"/>
                <a:ext cx="1965140" cy="246705"/>
                <a:chOff x="8526948" y="4118488"/>
                <a:chExt cx="1886534" cy="253487"/>
              </a:xfrm>
            </p:grpSpPr>
            <p:sp>
              <p:nvSpPr>
                <p:cNvPr id="55" name="모서리가 둥근 직사각형 87">
                  <a:extLst>
                    <a:ext uri="{FF2B5EF4-FFF2-40B4-BE49-F238E27FC236}">
                      <a16:creationId xmlns="" xmlns:a16="http://schemas.microsoft.com/office/drawing/2014/main" id="{20E5D6AE-BC51-4322-AE80-58C162FD5C5A}"/>
                    </a:ext>
                  </a:extLst>
                </p:cNvPr>
                <p:cNvSpPr/>
                <p:nvPr/>
              </p:nvSpPr>
              <p:spPr>
                <a:xfrm>
                  <a:off x="8526948" y="4143531"/>
                  <a:ext cx="507236" cy="228444"/>
                </a:xfrm>
                <a:prstGeom prst="roundRect">
                  <a:avLst>
                    <a:gd name="adj" fmla="val 9869"/>
                  </a:avLst>
                </a:prstGeom>
                <a:solidFill>
                  <a:srgbClr val="A0A5AE"/>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66534" rtl="0">
                    <a:defRPr/>
                  </a:pPr>
                  <a:r>
                    <a:rPr kumimoji="1" lang="en-US" sz="500" b="0" i="0" u="none" baseline="0" dirty="0">
                      <a:ln w="6350">
                        <a:noFill/>
                      </a:ln>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Inquiry Area 1</a:t>
                  </a:r>
                  <a:endParaRPr kumimoji="1" lang="en-US" altLang="en-US" sz="500" dirty="0">
                    <a:ln w="6350">
                      <a:noFill/>
                    </a:ln>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56" name="모서리가 둥근 직사각형 88">
                  <a:extLst>
                    <a:ext uri="{FF2B5EF4-FFF2-40B4-BE49-F238E27FC236}">
                      <a16:creationId xmlns="" xmlns:a16="http://schemas.microsoft.com/office/drawing/2014/main" id="{069787A0-A48D-4FFF-9998-88BE2AFE3E79}"/>
                    </a:ext>
                  </a:extLst>
                </p:cNvPr>
                <p:cNvSpPr/>
                <p:nvPr/>
              </p:nvSpPr>
              <p:spPr>
                <a:xfrm>
                  <a:off x="9128393" y="4143531"/>
                  <a:ext cx="507236" cy="228444"/>
                </a:xfrm>
                <a:prstGeom prst="roundRect">
                  <a:avLst>
                    <a:gd name="adj" fmla="val 9869"/>
                  </a:avLst>
                </a:prstGeom>
                <a:solidFill>
                  <a:srgbClr val="A0A5AE"/>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66534" rtl="0">
                    <a:defRPr/>
                  </a:pPr>
                  <a:r>
                    <a:rPr kumimoji="1" lang="en-US" sz="500" b="0" i="0" u="none" baseline="0" dirty="0">
                      <a:ln w="6350">
                        <a:noFill/>
                      </a:ln>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Inquiry Area 2</a:t>
                  </a:r>
                  <a:endParaRPr kumimoji="1" lang="en-US" altLang="en-US" sz="500" dirty="0">
                    <a:ln w="6350">
                      <a:noFill/>
                    </a:ln>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57" name="모서리가 둥근 직사각형 89">
                  <a:extLst>
                    <a:ext uri="{FF2B5EF4-FFF2-40B4-BE49-F238E27FC236}">
                      <a16:creationId xmlns="" xmlns:a16="http://schemas.microsoft.com/office/drawing/2014/main" id="{2FA2ED80-F449-41F3-ACD2-2633E19A4AC2}"/>
                    </a:ext>
                  </a:extLst>
                </p:cNvPr>
                <p:cNvSpPr/>
                <p:nvPr/>
              </p:nvSpPr>
              <p:spPr>
                <a:xfrm>
                  <a:off x="9906246" y="4143531"/>
                  <a:ext cx="507236" cy="228444"/>
                </a:xfrm>
                <a:prstGeom prst="roundRect">
                  <a:avLst>
                    <a:gd name="adj" fmla="val 9869"/>
                  </a:avLst>
                </a:prstGeom>
                <a:solidFill>
                  <a:srgbClr val="A0A5AE"/>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66534" rtl="0">
                    <a:defRPr/>
                  </a:pPr>
                  <a:r>
                    <a:rPr kumimoji="1" lang="en-US" sz="500" b="0" i="0" u="none" baseline="0" dirty="0">
                      <a:ln w="6350">
                        <a:noFill/>
                      </a:ln>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Inquiry area n</a:t>
                  </a:r>
                  <a:endParaRPr kumimoji="1" lang="en-US" altLang="en-US" sz="500" dirty="0">
                    <a:ln w="6350">
                      <a:noFill/>
                    </a:ln>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58" name="모서리가 둥근 직사각형 90">
                  <a:extLst>
                    <a:ext uri="{FF2B5EF4-FFF2-40B4-BE49-F238E27FC236}">
                      <a16:creationId xmlns="" xmlns:a16="http://schemas.microsoft.com/office/drawing/2014/main" id="{846DD845-6A89-48AF-A7FC-B57606500B5A}"/>
                    </a:ext>
                  </a:extLst>
                </p:cNvPr>
                <p:cNvSpPr/>
                <p:nvPr/>
              </p:nvSpPr>
              <p:spPr>
                <a:xfrm>
                  <a:off x="9653631" y="4118488"/>
                  <a:ext cx="246886" cy="197468"/>
                </a:xfrm>
                <a:prstGeom prst="roundRect">
                  <a:avLst>
                    <a:gd name="adj" fmla="val 986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66534" rtl="0">
                    <a:defRPr/>
                  </a:pPr>
                  <a:r>
                    <a:rPr kumimoji="1" lang="en-US" sz="975" b="0" i="0" u="none" baseline="0" dirty="0">
                      <a:ln w="6350">
                        <a:noFill/>
                      </a:ln>
                      <a:solidFill>
                        <a:srgbClr val="A0A5AE"/>
                      </a:solidFill>
                      <a:latin typeface="Times New Roman" panose="02020603050405020304" pitchFamily="18" charset="0"/>
                      <a:ea typeface="Pretendard SemiBold" panose="02000703000000020004" pitchFamily="2" charset="-127"/>
                      <a:cs typeface="Times New Roman" panose="02020603050405020304" pitchFamily="18" charset="0"/>
                    </a:rPr>
                    <a:t>...</a:t>
                  </a:r>
                  <a:endParaRPr kumimoji="1" lang="en-US" altLang="en-US" sz="975" dirty="0">
                    <a:ln w="6350">
                      <a:noFill/>
                    </a:ln>
                    <a:solidFill>
                      <a:srgbClr val="A0A5AE"/>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grpSp>
          <p:grpSp>
            <p:nvGrpSpPr>
              <p:cNvPr id="46" name="그룹 45">
                <a:extLst>
                  <a:ext uri="{FF2B5EF4-FFF2-40B4-BE49-F238E27FC236}">
                    <a16:creationId xmlns="" xmlns:a16="http://schemas.microsoft.com/office/drawing/2014/main" id="{5E77DE01-5F67-498A-A988-2752A50139F0}"/>
                  </a:ext>
                </a:extLst>
              </p:cNvPr>
              <p:cNvGrpSpPr/>
              <p:nvPr/>
            </p:nvGrpSpPr>
            <p:grpSpPr>
              <a:xfrm>
                <a:off x="8851564" y="1577432"/>
                <a:ext cx="2141998" cy="3303432"/>
                <a:chOff x="4947511" y="3693577"/>
                <a:chExt cx="2101093" cy="2448770"/>
              </a:xfrm>
            </p:grpSpPr>
            <p:sp>
              <p:nvSpPr>
                <p:cNvPr id="50" name="모서리가 둥근 직사각형 237">
                  <a:extLst>
                    <a:ext uri="{FF2B5EF4-FFF2-40B4-BE49-F238E27FC236}">
                      <a16:creationId xmlns="" xmlns:a16="http://schemas.microsoft.com/office/drawing/2014/main" id="{A9486955-FBFC-42E1-9344-CD89EE501163}"/>
                    </a:ext>
                  </a:extLst>
                </p:cNvPr>
                <p:cNvSpPr/>
                <p:nvPr/>
              </p:nvSpPr>
              <p:spPr>
                <a:xfrm>
                  <a:off x="5122668" y="5092299"/>
                  <a:ext cx="672340" cy="344663"/>
                </a:xfrm>
                <a:prstGeom prst="can">
                  <a:avLst>
                    <a:gd name="adj" fmla="val 49104"/>
                  </a:avLst>
                </a:prstGeom>
                <a:solidFill>
                  <a:srgbClr val="A0A5AE"/>
                </a:solidFill>
                <a:ln w="12700">
                  <a:noFill/>
                  <a:prstDash val="sysDash"/>
                </a:ln>
                <a:effectLst>
                  <a:outerShdw blurRad="50800" dist="12700" dir="5400000" algn="t" rotWithShape="0">
                    <a:schemeClr val="tx1">
                      <a:lumMod val="65000"/>
                      <a:lumOff val="3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742987" rtl="0">
                    <a:defRPr/>
                  </a:pPr>
                  <a:endParaRPr lang="en-US" altLang="en-US" sz="975" dirty="0">
                    <a:solidFill>
                      <a:srgbClr val="1F8495"/>
                    </a:solidFill>
                    <a:latin typeface="Times New Roman" panose="02020603050405020304" pitchFamily="18" charset="0"/>
                    <a:ea typeface="KoPub돋움체 Bold" panose="02020603020101020101" pitchFamily="18" charset="-127"/>
                    <a:cs typeface="Times New Roman" panose="02020603050405020304" pitchFamily="18" charset="0"/>
                  </a:endParaRPr>
                </a:p>
              </p:txBody>
            </p:sp>
            <p:sp>
              <p:nvSpPr>
                <p:cNvPr id="51" name="모서리가 둥근 직사각형 237">
                  <a:extLst>
                    <a:ext uri="{FF2B5EF4-FFF2-40B4-BE49-F238E27FC236}">
                      <a16:creationId xmlns="" xmlns:a16="http://schemas.microsoft.com/office/drawing/2014/main" id="{E1A46A15-5125-4826-BE83-A5BDF0DA9E78}"/>
                    </a:ext>
                  </a:extLst>
                </p:cNvPr>
                <p:cNvSpPr/>
                <p:nvPr/>
              </p:nvSpPr>
              <p:spPr>
                <a:xfrm>
                  <a:off x="5142655" y="5104099"/>
                  <a:ext cx="632374" cy="323057"/>
                </a:xfrm>
                <a:prstGeom prst="can">
                  <a:avLst>
                    <a:gd name="adj" fmla="val 49104"/>
                  </a:avLst>
                </a:prstGeom>
                <a:gradFill flip="none" rotWithShape="1">
                  <a:gsLst>
                    <a:gs pos="100000">
                      <a:srgbClr val="ECECEC"/>
                    </a:gs>
                    <a:gs pos="0">
                      <a:srgbClr val="C0C0C0"/>
                    </a:gs>
                    <a:gs pos="41000">
                      <a:schemeClr val="bg1">
                        <a:lumMod val="85000"/>
                      </a:schemeClr>
                    </a:gs>
                  </a:gsLst>
                  <a:lin ang="13500000" scaled="1"/>
                  <a:tileRect/>
                </a:gradFill>
                <a:ln w="127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742987" rtl="0">
                    <a:defRPr/>
                  </a:pPr>
                  <a:endParaRPr lang="en-US" altLang="en-US" sz="975" dirty="0">
                    <a:solidFill>
                      <a:srgbClr val="1F8495"/>
                    </a:solidFill>
                    <a:latin typeface="Times New Roman" panose="02020603050405020304" pitchFamily="18" charset="0"/>
                    <a:ea typeface="KoPub돋움체 Bold" panose="02020603020101020101" pitchFamily="18" charset="-127"/>
                    <a:cs typeface="Times New Roman" panose="02020603050405020304" pitchFamily="18" charset="0"/>
                  </a:endParaRPr>
                </a:p>
              </p:txBody>
            </p:sp>
            <p:sp>
              <p:nvSpPr>
                <p:cNvPr id="52" name="타원 51">
                  <a:extLst>
                    <a:ext uri="{FF2B5EF4-FFF2-40B4-BE49-F238E27FC236}">
                      <a16:creationId xmlns="" xmlns:a16="http://schemas.microsoft.com/office/drawing/2014/main" id="{813AC63F-DF49-4148-BB95-856EEF568579}"/>
                    </a:ext>
                  </a:extLst>
                </p:cNvPr>
                <p:cNvSpPr/>
                <p:nvPr/>
              </p:nvSpPr>
              <p:spPr>
                <a:xfrm>
                  <a:off x="5142734" y="5106339"/>
                  <a:ext cx="632216" cy="151867"/>
                </a:xfrm>
                <a:prstGeom prst="ellipse">
                  <a:avLst/>
                </a:prstGeom>
                <a:solidFill>
                  <a:schemeClr val="bg1">
                    <a:lumMod val="95000"/>
                  </a:schemeClr>
                </a:soli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87" rtl="0">
                    <a:defRPr/>
                  </a:pPr>
                  <a:endParaRPr lang="en-US" altLang="en-US" sz="1463" dirty="0">
                    <a:solidFill>
                      <a:prstClr val="white"/>
                    </a:solidFill>
                    <a:latin typeface="Times New Roman" panose="02020603050405020304" pitchFamily="18" charset="0"/>
                    <a:ea typeface="Pretendard Medium" panose="02000603000000020004" pitchFamily="50" charset="-127"/>
                    <a:cs typeface="Times New Roman" panose="02020603050405020304" pitchFamily="18" charset="0"/>
                  </a:endParaRPr>
                </a:p>
              </p:txBody>
            </p:sp>
            <p:sp>
              <p:nvSpPr>
                <p:cNvPr id="53" name="모서리가 둥근 직사각형 237">
                  <a:extLst>
                    <a:ext uri="{FF2B5EF4-FFF2-40B4-BE49-F238E27FC236}">
                      <a16:creationId xmlns="" xmlns:a16="http://schemas.microsoft.com/office/drawing/2014/main" id="{2F76E52D-8704-4DD1-8E18-862E4E758651}"/>
                    </a:ext>
                  </a:extLst>
                </p:cNvPr>
                <p:cNvSpPr/>
                <p:nvPr/>
              </p:nvSpPr>
              <p:spPr>
                <a:xfrm>
                  <a:off x="5142934" y="5104956"/>
                  <a:ext cx="273170" cy="312568"/>
                </a:xfrm>
                <a:custGeom>
                  <a:avLst/>
                  <a:gdLst/>
                  <a:ahLst/>
                  <a:cxnLst/>
                  <a:rect l="l" t="t" r="r" b="b"/>
                  <a:pathLst>
                    <a:path w="955904" h="1158596">
                      <a:moveTo>
                        <a:pt x="955904" y="0"/>
                      </a:moveTo>
                      <a:cubicBezTo>
                        <a:pt x="757352" y="153868"/>
                        <a:pt x="663264" y="358066"/>
                        <a:pt x="594345" y="554354"/>
                      </a:cubicBezTo>
                      <a:lnTo>
                        <a:pt x="594345" y="1158596"/>
                      </a:lnTo>
                      <a:cubicBezTo>
                        <a:pt x="240988" y="1110989"/>
                        <a:pt x="0" y="1012692"/>
                        <a:pt x="0" y="899439"/>
                      </a:cubicBezTo>
                      <a:cubicBezTo>
                        <a:pt x="0" y="696283"/>
                        <a:pt x="1" y="493128"/>
                        <a:pt x="1" y="289972"/>
                      </a:cubicBezTo>
                      <a:cubicBezTo>
                        <a:pt x="1" y="141170"/>
                        <a:pt x="416020" y="18187"/>
                        <a:pt x="955904" y="0"/>
                      </a:cubicBezTo>
                      <a:close/>
                    </a:path>
                  </a:pathLst>
                </a:custGeom>
                <a:gradFill flip="none" rotWithShape="1">
                  <a:gsLst>
                    <a:gs pos="100000">
                      <a:srgbClr val="ECECEC">
                        <a:alpha val="0"/>
                      </a:srgbClr>
                    </a:gs>
                    <a:gs pos="0">
                      <a:schemeClr val="bg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87" rtl="0">
                    <a:defRPr/>
                  </a:pPr>
                  <a:endParaRPr lang="en-US" altLang="en-US" sz="1463" dirty="0">
                    <a:solidFill>
                      <a:prstClr val="white"/>
                    </a:solidFill>
                    <a:latin typeface="Times New Roman" panose="02020603050405020304" pitchFamily="18" charset="0"/>
                    <a:ea typeface="Pretendard Medium" panose="02000603000000020004" pitchFamily="50" charset="-127"/>
                    <a:cs typeface="Times New Roman" panose="02020603050405020304" pitchFamily="18" charset="0"/>
                  </a:endParaRPr>
                </a:p>
              </p:txBody>
            </p:sp>
            <p:sp>
              <p:nvSpPr>
                <p:cNvPr id="54" name="직사각형 53">
                  <a:extLst>
                    <a:ext uri="{FF2B5EF4-FFF2-40B4-BE49-F238E27FC236}">
                      <a16:creationId xmlns="" xmlns:a16="http://schemas.microsoft.com/office/drawing/2014/main" id="{55A2EB45-208A-4EC4-8A31-62AA910783BA}"/>
                    </a:ext>
                  </a:extLst>
                </p:cNvPr>
                <p:cNvSpPr/>
                <p:nvPr/>
              </p:nvSpPr>
              <p:spPr>
                <a:xfrm>
                  <a:off x="4947511" y="5101289"/>
                  <a:ext cx="991021" cy="410803"/>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0313" algn="ctr" defTabSz="734884" rtl="0">
                    <a:buClr>
                      <a:srgbClr val="3333FF"/>
                    </a:buClr>
                  </a:pPr>
                  <a:r>
                    <a:rPr lang="en-US" sz="731" dirty="0">
                      <a:solidFill>
                        <a:srgbClr val="303F5F"/>
                      </a:solidFill>
                      <a:effectLst>
                        <a:glow rad="88900">
                          <a:prstClr val="white"/>
                        </a:glow>
                      </a:effectLst>
                      <a:latin typeface="Times New Roman" panose="02020603050405020304" pitchFamily="18" charset="0"/>
                      <a:ea typeface="Pretendard SemiBold" panose="02000703000000020004" pitchFamily="2" charset="-127"/>
                      <a:cs typeface="Times New Roman" panose="02020603050405020304" pitchFamily="18" charset="0"/>
                    </a:rPr>
                    <a:t>Expand</a:t>
                  </a:r>
                  <a:r>
                    <a:rPr lang="en-US" sz="731" b="0" i="0" u="none" baseline="0" dirty="0">
                      <a:solidFill>
                        <a:srgbClr val="FF0000"/>
                      </a:solidFill>
                      <a:effectLst>
                        <a:glow rad="88900">
                          <a:prstClr val="white"/>
                        </a:glow>
                      </a:effectLst>
                      <a:latin typeface="Times New Roman" panose="02020603050405020304" pitchFamily="18" charset="0"/>
                      <a:ea typeface="Pretendard SemiBold" panose="02000703000000020004" pitchFamily="2" charset="-127"/>
                      <a:cs typeface="Times New Roman" panose="02020603050405020304" pitchFamily="18" charset="0"/>
                    </a:rPr>
                    <a:t> </a:t>
                  </a:r>
                  <a:r>
                    <a:rPr lang="en-US" sz="731" dirty="0">
                      <a:solidFill>
                        <a:srgbClr val="303F5F"/>
                      </a:solidFill>
                      <a:effectLst>
                        <a:glow rad="88900">
                          <a:prstClr val="white"/>
                        </a:glow>
                      </a:effectLst>
                      <a:latin typeface="Times New Roman" panose="02020603050405020304" pitchFamily="18" charset="0"/>
                      <a:ea typeface="Pretendard SemiBold" panose="02000703000000020004" pitchFamily="2" charset="-127"/>
                      <a:cs typeface="Times New Roman" panose="02020603050405020304" pitchFamily="18" charset="0"/>
                    </a:rPr>
                    <a:t>knowledgebases</a:t>
                  </a:r>
                  <a:br>
                    <a:rPr lang="en-US" sz="731" dirty="0">
                      <a:solidFill>
                        <a:srgbClr val="303F5F"/>
                      </a:solidFill>
                      <a:effectLst>
                        <a:glow rad="88900">
                          <a:prstClr val="white"/>
                        </a:glow>
                      </a:effectLst>
                      <a:latin typeface="Times New Roman" panose="02020603050405020304" pitchFamily="18" charset="0"/>
                      <a:ea typeface="Pretendard SemiBold" panose="02000703000000020004" pitchFamily="2" charset="-127"/>
                      <a:cs typeface="Times New Roman" panose="02020603050405020304" pitchFamily="18" charset="0"/>
                    </a:rPr>
                  </a:br>
                  <a:endParaRPr lang="en-US" altLang="en-US" sz="731" dirty="0">
                    <a:solidFill>
                      <a:srgbClr val="303F5F"/>
                    </a:solidFill>
                    <a:effectLst>
                      <a:glow rad="88900">
                        <a:prstClr val="white"/>
                      </a:glow>
                    </a:effectLst>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112" name="직사각형 111">
                  <a:extLst>
                    <a:ext uri="{FF2B5EF4-FFF2-40B4-BE49-F238E27FC236}">
                      <a16:creationId xmlns="" xmlns:a16="http://schemas.microsoft.com/office/drawing/2014/main" id="{9C94172F-9EA7-CEB6-4189-873AC6AA95E2}"/>
                    </a:ext>
                  </a:extLst>
                </p:cNvPr>
                <p:cNvSpPr/>
                <p:nvPr/>
              </p:nvSpPr>
              <p:spPr>
                <a:xfrm>
                  <a:off x="5624221" y="4833160"/>
                  <a:ext cx="722192" cy="157283"/>
                </a:xfrm>
                <a:prstGeom prst="rect">
                  <a:avLst/>
                </a:prstGeom>
                <a:solidFill>
                  <a:srgbClr val="303F5F"/>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0313" algn="ctr" defTabSz="734884">
                    <a:buClr>
                      <a:srgbClr val="3333FF"/>
                    </a:buClr>
                  </a:pPr>
                  <a:r>
                    <a:rPr lang="es-PY" altLang="ko-KR" sz="731" b="1" dirty="0">
                      <a:solidFill>
                        <a:schemeClr val="bg1"/>
                      </a:solidFill>
                      <a:effectLst/>
                      <a:latin typeface="Times New Roman" panose="02020603050405020304" pitchFamily="18" charset="0"/>
                      <a:ea typeface="Pretendard SemiBold" panose="02000703000000020004" pitchFamily="2" charset="-127"/>
                      <a:cs typeface="Times New Roman" panose="02020603050405020304" pitchFamily="18" charset="0"/>
                    </a:rPr>
                    <a:t>High</a:t>
                  </a:r>
                  <a:r>
                    <a:rPr lang="ko-KR" altLang="en-US" sz="731" b="1" dirty="0">
                      <a:solidFill>
                        <a:schemeClr val="bg1"/>
                      </a:solidFill>
                      <a:effectLst/>
                      <a:latin typeface="Times New Roman" panose="02020603050405020304" pitchFamily="18" charset="0"/>
                      <a:ea typeface="Pretendard SemiBold" panose="02000703000000020004" pitchFamily="2" charset="-127"/>
                      <a:cs typeface="Times New Roman" panose="02020603050405020304" pitchFamily="18" charset="0"/>
                    </a:rPr>
                    <a:t> </a:t>
                  </a:r>
                  <a:r>
                    <a:rPr lang="en-US" altLang="ko-KR" sz="731" b="1" dirty="0">
                      <a:solidFill>
                        <a:schemeClr val="bg1"/>
                      </a:solidFill>
                      <a:effectLst/>
                      <a:latin typeface="Times New Roman" panose="02020603050405020304" pitchFamily="18" charset="0"/>
                      <a:ea typeface="Pretendard SemiBold" panose="02000703000000020004" pitchFamily="2" charset="-127"/>
                      <a:cs typeface="Times New Roman" panose="02020603050405020304" pitchFamily="18" charset="0"/>
                    </a:rPr>
                    <a:t>Quality</a:t>
                  </a:r>
                  <a:endParaRPr lang="en-US" altLang="en-US" sz="731" b="1" dirty="0">
                    <a:solidFill>
                      <a:schemeClr val="bg1"/>
                    </a:solidFill>
                    <a:effectLst/>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114" name="직사각형 113">
                  <a:extLst>
                    <a:ext uri="{FF2B5EF4-FFF2-40B4-BE49-F238E27FC236}">
                      <a16:creationId xmlns="" xmlns:a16="http://schemas.microsoft.com/office/drawing/2014/main" id="{FED58E33-1812-B35E-8014-55EB9D6FD092}"/>
                    </a:ext>
                  </a:extLst>
                </p:cNvPr>
                <p:cNvSpPr/>
                <p:nvPr/>
              </p:nvSpPr>
              <p:spPr>
                <a:xfrm>
                  <a:off x="5522744" y="3693577"/>
                  <a:ext cx="1112773" cy="157283"/>
                </a:xfrm>
                <a:prstGeom prst="rect">
                  <a:avLst/>
                </a:prstGeom>
                <a:solidFill>
                  <a:srgbClr val="303F5F"/>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0313" algn="ctr" defTabSz="734884">
                    <a:buClr>
                      <a:srgbClr val="3333FF"/>
                    </a:buClr>
                  </a:pPr>
                  <a:r>
                    <a:rPr lang="en-US" altLang="ko-KR" sz="731" b="1" dirty="0">
                      <a:solidFill>
                        <a:schemeClr val="bg1"/>
                      </a:solidFill>
                      <a:effectLst/>
                      <a:latin typeface="Times New Roman" panose="02020603050405020304" pitchFamily="18" charset="0"/>
                      <a:ea typeface="Pretendard SemiBold" panose="02000703000000020004" pitchFamily="2" charset="-127"/>
                      <a:cs typeface="Times New Roman" panose="02020603050405020304" pitchFamily="18" charset="0"/>
                    </a:rPr>
                    <a:t>Connected Services</a:t>
                  </a:r>
                  <a:endParaRPr lang="en-US" altLang="en-US" sz="731" b="1" dirty="0">
                    <a:solidFill>
                      <a:schemeClr val="bg1"/>
                    </a:solidFill>
                    <a:effectLst/>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115" name="직사각형 114">
                  <a:extLst>
                    <a:ext uri="{FF2B5EF4-FFF2-40B4-BE49-F238E27FC236}">
                      <a16:creationId xmlns="" xmlns:a16="http://schemas.microsoft.com/office/drawing/2014/main" id="{25ECFC37-F908-4A23-EDB6-BC41ED1984A1}"/>
                    </a:ext>
                  </a:extLst>
                </p:cNvPr>
                <p:cNvSpPr/>
                <p:nvPr/>
              </p:nvSpPr>
              <p:spPr>
                <a:xfrm>
                  <a:off x="5091478" y="5985064"/>
                  <a:ext cx="1957126" cy="157283"/>
                </a:xfrm>
                <a:prstGeom prst="rect">
                  <a:avLst/>
                </a:prstGeom>
                <a:solidFill>
                  <a:srgbClr val="303F5F"/>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0313" algn="ctr" defTabSz="734884" rtl="0">
                    <a:buClr>
                      <a:srgbClr val="3333FF"/>
                    </a:buClr>
                  </a:pPr>
                  <a:r>
                    <a:rPr lang="en-US" altLang="ko-KR" sz="731" b="1" i="0" u="none" baseline="0" dirty="0">
                      <a:solidFill>
                        <a:schemeClr val="bg1"/>
                      </a:solidFill>
                      <a:effectLst/>
                      <a:latin typeface="Times New Roman" panose="02020603050405020304" pitchFamily="18" charset="0"/>
                      <a:ea typeface="Pretendard SemiBold" panose="02000703000000020004" pitchFamily="2" charset="-127"/>
                      <a:cs typeface="Times New Roman" panose="02020603050405020304" pitchFamily="18" charset="0"/>
                    </a:rPr>
                    <a:t>Process Simple, Repeated Questions</a:t>
                  </a:r>
                  <a:endParaRPr lang="en-US" altLang="en-US" sz="731" b="1" dirty="0">
                    <a:solidFill>
                      <a:schemeClr val="bg1"/>
                    </a:solidFill>
                    <a:effectLst/>
                    <a:latin typeface="Times New Roman" panose="02020603050405020304" pitchFamily="18" charset="0"/>
                    <a:ea typeface="Pretendard SemiBold" panose="02000703000000020004" pitchFamily="2" charset="-127"/>
                    <a:cs typeface="Times New Roman" panose="02020603050405020304" pitchFamily="18" charset="0"/>
                  </a:endParaRPr>
                </a:p>
              </p:txBody>
            </p:sp>
          </p:grpSp>
          <p:cxnSp>
            <p:nvCxnSpPr>
              <p:cNvPr id="47" name="꺾인 연결선 16">
                <a:extLst>
                  <a:ext uri="{FF2B5EF4-FFF2-40B4-BE49-F238E27FC236}">
                    <a16:creationId xmlns="" xmlns:a16="http://schemas.microsoft.com/office/drawing/2014/main" id="{E66959B9-3813-4136-8F8A-EFFC73F582FB}"/>
                  </a:ext>
                </a:extLst>
              </p:cNvPr>
              <p:cNvCxnSpPr>
                <a:cxnSpLocks/>
                <a:stCxn id="55" idx="0"/>
              </p:cNvCxnSpPr>
              <p:nvPr/>
            </p:nvCxnSpPr>
            <p:spPr>
              <a:xfrm rot="5400000" flipH="1" flipV="1">
                <a:off x="8829284" y="3852050"/>
                <a:ext cx="267441" cy="434286"/>
              </a:xfrm>
              <a:prstGeom prst="bentConnector3">
                <a:avLst>
                  <a:gd name="adj1" fmla="val 50000"/>
                </a:avLst>
              </a:prstGeom>
              <a:ln w="12700">
                <a:solidFill>
                  <a:srgbClr val="A0A5AE"/>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꺾인 연결선 97">
                <a:extLst>
                  <a:ext uri="{FF2B5EF4-FFF2-40B4-BE49-F238E27FC236}">
                    <a16:creationId xmlns="" xmlns:a16="http://schemas.microsoft.com/office/drawing/2014/main" id="{373A2A18-BDA7-4330-859C-289A2A05615A}"/>
                  </a:ext>
                </a:extLst>
              </p:cNvPr>
              <p:cNvCxnSpPr>
                <a:cxnSpLocks/>
                <a:stCxn id="56" idx="0"/>
              </p:cNvCxnSpPr>
              <p:nvPr/>
            </p:nvCxnSpPr>
            <p:spPr>
              <a:xfrm rot="5400000" flipH="1" flipV="1">
                <a:off x="9238888" y="4068951"/>
                <a:ext cx="267441" cy="484"/>
              </a:xfrm>
              <a:prstGeom prst="bentConnector3">
                <a:avLst>
                  <a:gd name="adj1" fmla="val 50000"/>
                </a:avLst>
              </a:prstGeom>
              <a:ln w="12700">
                <a:solidFill>
                  <a:srgbClr val="A0A5AE"/>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꺾인 연결선 99">
                <a:extLst>
                  <a:ext uri="{FF2B5EF4-FFF2-40B4-BE49-F238E27FC236}">
                    <a16:creationId xmlns="" xmlns:a16="http://schemas.microsoft.com/office/drawing/2014/main" id="{D1455E04-E625-41A4-8F1A-C2BDCB08EC82}"/>
                  </a:ext>
                </a:extLst>
              </p:cNvPr>
              <p:cNvCxnSpPr>
                <a:cxnSpLocks/>
                <a:stCxn id="57" idx="0"/>
              </p:cNvCxnSpPr>
              <p:nvPr/>
            </p:nvCxnSpPr>
            <p:spPr>
              <a:xfrm rot="16200000" flipV="1">
                <a:off x="9740373" y="3760654"/>
                <a:ext cx="267441" cy="617077"/>
              </a:xfrm>
              <a:prstGeom prst="bentConnector3">
                <a:avLst>
                  <a:gd name="adj1" fmla="val 50000"/>
                </a:avLst>
              </a:prstGeom>
              <a:ln w="12700">
                <a:solidFill>
                  <a:srgbClr val="A0A5AE"/>
                </a:solidFill>
                <a:tailEnd type="triangle" w="sm" len="sm"/>
              </a:ln>
            </p:spPr>
            <p:style>
              <a:lnRef idx="1">
                <a:schemeClr val="accent1"/>
              </a:lnRef>
              <a:fillRef idx="0">
                <a:schemeClr val="accent1"/>
              </a:fillRef>
              <a:effectRef idx="0">
                <a:schemeClr val="accent1"/>
              </a:effectRef>
              <a:fontRef idx="minor">
                <a:schemeClr val="tx1"/>
              </a:fontRef>
            </p:style>
          </p:cxnSp>
        </p:grpSp>
        <p:pic>
          <p:nvPicPr>
            <p:cNvPr id="32" name="그림 31">
              <a:extLst>
                <a:ext uri="{FF2B5EF4-FFF2-40B4-BE49-F238E27FC236}">
                  <a16:creationId xmlns="" xmlns:a16="http://schemas.microsoft.com/office/drawing/2014/main" id="{BB7C9FA6-0B67-4CA0-B7D2-A6DFDDEE9DF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65884" y="3499486"/>
              <a:ext cx="636112" cy="799154"/>
            </a:xfrm>
            <a:prstGeom prst="rect">
              <a:avLst/>
            </a:prstGeom>
          </p:spPr>
        </p:pic>
        <p:pic>
          <p:nvPicPr>
            <p:cNvPr id="33" name="그래픽 32">
              <a:extLst>
                <a:ext uri="{FF2B5EF4-FFF2-40B4-BE49-F238E27FC236}">
                  <a16:creationId xmlns="" xmlns:a16="http://schemas.microsoft.com/office/drawing/2014/main" id="{05275E58-14FF-4FBF-B6B5-38E066A4721F}"/>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8707455" y="4771335"/>
              <a:ext cx="614712" cy="829014"/>
            </a:xfrm>
            <a:prstGeom prst="rect">
              <a:avLst/>
            </a:prstGeom>
          </p:spPr>
        </p:pic>
        <p:pic>
          <p:nvPicPr>
            <p:cNvPr id="34" name="그림 33" descr="컴퓨터, 스크린샷, 노트북, 디자인이(가) 표시된 사진&#10;&#10;자동 생성된 설명">
              <a:extLst>
                <a:ext uri="{FF2B5EF4-FFF2-40B4-BE49-F238E27FC236}">
                  <a16:creationId xmlns="" xmlns:a16="http://schemas.microsoft.com/office/drawing/2014/main" id="{D0C9571C-6668-4151-822E-A2D1E17452D3}"/>
                </a:ext>
              </a:extLst>
            </p:cNvPr>
            <p:cNvPicPr>
              <a:picLocks noChangeAspect="1"/>
            </p:cNvPicPr>
            <p:nvPr/>
          </p:nvPicPr>
          <p:blipFill rotWithShape="1">
            <a:blip r:embed="rId16">
              <a:duotone>
                <a:schemeClr val="accent3">
                  <a:shade val="45000"/>
                  <a:satMod val="135000"/>
                </a:schemeClr>
                <a:prstClr val="white"/>
              </a:duotone>
            </a:blip>
            <a:srcRect b="16710"/>
            <a:stretch/>
          </p:blipFill>
          <p:spPr>
            <a:xfrm>
              <a:off x="6860525" y="4759745"/>
              <a:ext cx="1024383" cy="879365"/>
            </a:xfrm>
            <a:prstGeom prst="rect">
              <a:avLst/>
            </a:prstGeom>
          </p:spPr>
        </p:pic>
        <p:pic>
          <p:nvPicPr>
            <p:cNvPr id="35" name="Picture 66" descr="eee-01">
              <a:extLst>
                <a:ext uri="{FF2B5EF4-FFF2-40B4-BE49-F238E27FC236}">
                  <a16:creationId xmlns="" xmlns:a16="http://schemas.microsoft.com/office/drawing/2014/main" id="{5BB5FB1C-846B-4E8D-9AB5-1AC938D01B47}"/>
                </a:ext>
              </a:extLst>
            </p:cNvPr>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l="-29712" r="35720" b="50353"/>
            <a:stretch/>
          </p:blipFill>
          <p:spPr bwMode="auto">
            <a:xfrm rot="10800000" flipH="1" flipV="1">
              <a:off x="6527987" y="1872794"/>
              <a:ext cx="194218" cy="3857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6" descr="eee-01">
              <a:extLst>
                <a:ext uri="{FF2B5EF4-FFF2-40B4-BE49-F238E27FC236}">
                  <a16:creationId xmlns="" xmlns:a16="http://schemas.microsoft.com/office/drawing/2014/main" id="{A671C41E-E11C-4868-B1D4-9EBD7EC37470}"/>
                </a:ext>
              </a:extLst>
            </p:cNvPr>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l="-29712" r="35720" b="50353"/>
            <a:stretch/>
          </p:blipFill>
          <p:spPr bwMode="auto">
            <a:xfrm rot="10800000" flipV="1">
              <a:off x="9486801" y="1872792"/>
              <a:ext cx="194218" cy="43376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그룹 36">
              <a:extLst>
                <a:ext uri="{FF2B5EF4-FFF2-40B4-BE49-F238E27FC236}">
                  <a16:creationId xmlns="" xmlns:a16="http://schemas.microsoft.com/office/drawing/2014/main" id="{B539B638-233A-4CC0-8142-3DDC5871C31B}"/>
                </a:ext>
              </a:extLst>
            </p:cNvPr>
            <p:cNvGrpSpPr/>
            <p:nvPr/>
          </p:nvGrpSpPr>
          <p:grpSpPr>
            <a:xfrm>
              <a:off x="7771454" y="4815990"/>
              <a:ext cx="629118" cy="630546"/>
              <a:chOff x="1439147" y="1855579"/>
              <a:chExt cx="746043" cy="752578"/>
            </a:xfrm>
          </p:grpSpPr>
          <p:grpSp>
            <p:nvGrpSpPr>
              <p:cNvPr id="38" name="그룹 37">
                <a:extLst>
                  <a:ext uri="{FF2B5EF4-FFF2-40B4-BE49-F238E27FC236}">
                    <a16:creationId xmlns="" xmlns:a16="http://schemas.microsoft.com/office/drawing/2014/main" id="{2B6C266E-B2CA-493F-B7A4-6BFAD3631973}"/>
                  </a:ext>
                </a:extLst>
              </p:cNvPr>
              <p:cNvGrpSpPr/>
              <p:nvPr/>
            </p:nvGrpSpPr>
            <p:grpSpPr>
              <a:xfrm>
                <a:off x="1439147" y="1855579"/>
                <a:ext cx="746043" cy="752578"/>
                <a:chOff x="3584777" y="3152856"/>
                <a:chExt cx="991448" cy="1000133"/>
              </a:xfrm>
            </p:grpSpPr>
            <p:sp>
              <p:nvSpPr>
                <p:cNvPr id="42" name="타원 41">
                  <a:extLst>
                    <a:ext uri="{FF2B5EF4-FFF2-40B4-BE49-F238E27FC236}">
                      <a16:creationId xmlns="" xmlns:a16="http://schemas.microsoft.com/office/drawing/2014/main" id="{86E4EB8A-9EA0-48F5-8483-DD130A6BB980}"/>
                    </a:ext>
                  </a:extLst>
                </p:cNvPr>
                <p:cNvSpPr/>
                <p:nvPr/>
              </p:nvSpPr>
              <p:spPr>
                <a:xfrm>
                  <a:off x="3584777" y="3152856"/>
                  <a:ext cx="991448" cy="1000133"/>
                </a:xfrm>
                <a:prstGeom prst="ellipse">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en-US" altLang="en-US" sz="1463" dirty="0">
                    <a:solidFill>
                      <a:prstClr val="white"/>
                    </a:solidFill>
                    <a:latin typeface="Times New Roman" panose="02020603050405020304" pitchFamily="18" charset="0"/>
                    <a:cs typeface="Times New Roman" panose="02020603050405020304" pitchFamily="18" charset="0"/>
                  </a:endParaRPr>
                </a:p>
              </p:txBody>
            </p:sp>
            <p:sp>
              <p:nvSpPr>
                <p:cNvPr id="43" name="원호 42">
                  <a:extLst>
                    <a:ext uri="{FF2B5EF4-FFF2-40B4-BE49-F238E27FC236}">
                      <a16:creationId xmlns="" xmlns:a16="http://schemas.microsoft.com/office/drawing/2014/main" id="{ABDAF393-96CC-4F44-9528-C88E458F1D05}"/>
                    </a:ext>
                  </a:extLst>
                </p:cNvPr>
                <p:cNvSpPr/>
                <p:nvPr/>
              </p:nvSpPr>
              <p:spPr>
                <a:xfrm>
                  <a:off x="3670845" y="3240159"/>
                  <a:ext cx="825521" cy="825521"/>
                </a:xfrm>
                <a:prstGeom prst="arc">
                  <a:avLst>
                    <a:gd name="adj1" fmla="val 16508190"/>
                    <a:gd name="adj2" fmla="val 4198658"/>
                  </a:avLst>
                </a:prstGeom>
                <a:noFill/>
                <a:ln w="19050">
                  <a:solidFill>
                    <a:srgbClr val="A0A5AE">
                      <a:alpha val="5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en-US" altLang="en-US" sz="1463" dirty="0">
                    <a:solidFill>
                      <a:prstClr val="white"/>
                    </a:solidFill>
                    <a:latin typeface="Times New Roman" panose="02020603050405020304" pitchFamily="18" charset="0"/>
                    <a:cs typeface="Times New Roman" panose="02020603050405020304" pitchFamily="18" charset="0"/>
                  </a:endParaRPr>
                </a:p>
              </p:txBody>
            </p:sp>
            <p:sp>
              <p:nvSpPr>
                <p:cNvPr id="44" name="원호 43">
                  <a:extLst>
                    <a:ext uri="{FF2B5EF4-FFF2-40B4-BE49-F238E27FC236}">
                      <a16:creationId xmlns="" xmlns:a16="http://schemas.microsoft.com/office/drawing/2014/main" id="{2FD21DB9-8335-4C10-B222-A05281BFE468}"/>
                    </a:ext>
                  </a:extLst>
                </p:cNvPr>
                <p:cNvSpPr/>
                <p:nvPr/>
              </p:nvSpPr>
              <p:spPr>
                <a:xfrm>
                  <a:off x="3670846" y="3240159"/>
                  <a:ext cx="825521" cy="825521"/>
                </a:xfrm>
                <a:prstGeom prst="arc">
                  <a:avLst>
                    <a:gd name="adj1" fmla="val 5343713"/>
                    <a:gd name="adj2" fmla="val 14717327"/>
                  </a:avLst>
                </a:prstGeom>
                <a:noFill/>
                <a:ln w="19050">
                  <a:solidFill>
                    <a:srgbClr val="70778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en-US" altLang="en-US" sz="1463" dirty="0">
                    <a:solidFill>
                      <a:prstClr val="white"/>
                    </a:solidFill>
                    <a:latin typeface="Times New Roman" panose="02020603050405020304" pitchFamily="18" charset="0"/>
                    <a:cs typeface="Times New Roman" panose="02020603050405020304" pitchFamily="18" charset="0"/>
                  </a:endParaRPr>
                </a:p>
              </p:txBody>
            </p:sp>
          </p:grpSp>
          <p:sp>
            <p:nvSpPr>
              <p:cNvPr id="39" name="직사각형 38">
                <a:extLst>
                  <a:ext uri="{FF2B5EF4-FFF2-40B4-BE49-F238E27FC236}">
                    <a16:creationId xmlns="" xmlns:a16="http://schemas.microsoft.com/office/drawing/2014/main" id="{C88E3EB7-AE68-4D5A-801B-DA4A7E98A252}"/>
                  </a:ext>
                </a:extLst>
              </p:cNvPr>
              <p:cNvSpPr/>
              <p:nvPr/>
            </p:nvSpPr>
            <p:spPr>
              <a:xfrm flipH="1">
                <a:off x="1539309" y="2076808"/>
                <a:ext cx="587558" cy="380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base">
                  <a:spcBef>
                    <a:spcPts val="81"/>
                  </a:spcBef>
                  <a:spcAft>
                    <a:spcPct val="0"/>
                  </a:spcAft>
                  <a:buSzPct val="100000"/>
                  <a:defRPr/>
                </a:pPr>
                <a:r>
                  <a:rPr lang="en-US" sz="700" b="0" i="0" u="none" baseline="0" dirty="0">
                    <a:solidFill>
                      <a:srgbClr val="212D37"/>
                    </a:solidFill>
                    <a:latin typeface="Times New Roman" panose="02020603050405020304" pitchFamily="18" charset="0"/>
                    <a:ea typeface="Pretendard SemiBold" panose="02000703000000020004" pitchFamily="2" charset="-127"/>
                    <a:cs typeface="Times New Roman" panose="02020603050405020304" pitchFamily="18" charset="0"/>
                  </a:rPr>
                  <a:t>Reduce work load</a:t>
                </a:r>
                <a:endParaRPr lang="en-US" sz="700" b="0" i="0" u="none" baseline="0" dirty="0">
                  <a:solidFill>
                    <a:srgbClr val="212D37"/>
                  </a:solidFill>
                  <a:latin typeface="Times New Roman" panose="02020603050405020304" pitchFamily="18" charset="0"/>
                  <a:ea typeface="Pretendard ExtraBold" panose="02000903000000020004" pitchFamily="2" charset="-127"/>
                  <a:cs typeface="Times New Roman" panose="02020603050405020304" pitchFamily="18" charset="0"/>
                </a:endParaRPr>
              </a:p>
            </p:txBody>
          </p:sp>
          <p:sp>
            <p:nvSpPr>
              <p:cNvPr id="40" name="이등변 삼각형 39">
                <a:extLst>
                  <a:ext uri="{FF2B5EF4-FFF2-40B4-BE49-F238E27FC236}">
                    <a16:creationId xmlns="" xmlns:a16="http://schemas.microsoft.com/office/drawing/2014/main" id="{6FE59F64-B00D-435F-8F85-C1B8EB4A4D8D}"/>
                  </a:ext>
                </a:extLst>
              </p:cNvPr>
              <p:cNvSpPr/>
              <p:nvPr/>
            </p:nvSpPr>
            <p:spPr>
              <a:xfrm rot="3960000">
                <a:off x="1684596" y="1897911"/>
                <a:ext cx="74612" cy="64321"/>
              </a:xfrm>
              <a:prstGeom prst="triangle">
                <a:avLst/>
              </a:prstGeom>
              <a:solidFill>
                <a:srgbClr val="707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en-US" altLang="en-US" sz="1463" dirty="0">
                  <a:solidFill>
                    <a:prstClr val="white"/>
                  </a:solidFill>
                  <a:latin typeface="Times New Roman" panose="02020603050405020304" pitchFamily="18" charset="0"/>
                  <a:cs typeface="Times New Roman" panose="02020603050405020304" pitchFamily="18" charset="0"/>
                </a:endParaRPr>
              </a:p>
            </p:txBody>
          </p:sp>
          <p:sp>
            <p:nvSpPr>
              <p:cNvPr id="41" name="이등변 삼각형 40">
                <a:extLst>
                  <a:ext uri="{FF2B5EF4-FFF2-40B4-BE49-F238E27FC236}">
                    <a16:creationId xmlns="" xmlns:a16="http://schemas.microsoft.com/office/drawing/2014/main" id="{E078BF92-22B8-4410-B686-C89D52D68E97}"/>
                  </a:ext>
                </a:extLst>
              </p:cNvPr>
              <p:cNvSpPr/>
              <p:nvPr/>
            </p:nvSpPr>
            <p:spPr>
              <a:xfrm rot="15300000" flipH="1">
                <a:off x="1859621" y="2500368"/>
                <a:ext cx="74612" cy="64321"/>
              </a:xfrm>
              <a:prstGeom prst="triangle">
                <a:avLst/>
              </a:prstGeom>
              <a:solidFill>
                <a:srgbClr val="A0A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en-US" altLang="en-US" sz="1463" dirty="0">
                  <a:solidFill>
                    <a:prstClr val="white"/>
                  </a:solidFill>
                  <a:latin typeface="Times New Roman" panose="02020603050405020304" pitchFamily="18" charset="0"/>
                  <a:cs typeface="Times New Roman" panose="02020603050405020304" pitchFamily="18" charset="0"/>
                </a:endParaRPr>
              </a:p>
            </p:txBody>
          </p:sp>
        </p:grpSp>
      </p:grpSp>
      <p:sp>
        <p:nvSpPr>
          <p:cNvPr id="113" name="슬라이드 번호 개체 틀 112"/>
          <p:cNvSpPr>
            <a:spLocks noGrp="1"/>
          </p:cNvSpPr>
          <p:nvPr>
            <p:ph type="sldNum" sz="quarter" idx="12"/>
          </p:nvPr>
        </p:nvSpPr>
        <p:spPr/>
        <p:txBody>
          <a:bodyPr/>
          <a:lstStyle/>
          <a:p>
            <a:pPr algn="r" rtl="0"/>
            <a:fld id="{CBDABAFB-C3AC-492A-B8FB-DC38191634D8}" type="slidenum">
              <a:rPr>
                <a:latin typeface="Times New Roman" panose="02020603050405020304" pitchFamily="18" charset="0"/>
                <a:cs typeface="Times New Roman" panose="02020603050405020304" pitchFamily="18" charset="0"/>
              </a:rPr>
              <a:pPr algn="r" rtl="0"/>
              <a:t>26</a:t>
            </a:fld>
            <a:endParaRPr lang="en-US" altLang="en-US" dirty="0">
              <a:latin typeface="Times New Roman" panose="02020603050405020304" pitchFamily="18" charset="0"/>
              <a:cs typeface="Times New Roman" panose="02020603050405020304" pitchFamily="18" charset="0"/>
            </a:endParaRPr>
          </a:p>
        </p:txBody>
      </p:sp>
      <p:sp>
        <p:nvSpPr>
          <p:cNvPr id="118" name="TextBox 117">
            <a:extLst>
              <a:ext uri="{FF2B5EF4-FFF2-40B4-BE49-F238E27FC236}">
                <a16:creationId xmlns="" xmlns:a16="http://schemas.microsoft.com/office/drawing/2014/main" id="{D8633CA1-7953-B91E-3436-90EE9A9C416E}"/>
              </a:ext>
            </a:extLst>
          </p:cNvPr>
          <p:cNvSpPr txBox="1"/>
          <p:nvPr/>
        </p:nvSpPr>
        <p:spPr>
          <a:xfrm>
            <a:off x="4992523" y="5246104"/>
            <a:ext cx="284483" cy="107722"/>
          </a:xfrm>
          <a:prstGeom prst="rect">
            <a:avLst/>
          </a:prstGeom>
          <a:noFill/>
        </p:spPr>
        <p:txBody>
          <a:bodyPr wrap="square" lIns="0" tIns="0" rIns="0" bIns="0" rtlCol="0" anchor="ctr">
            <a:spAutoFit/>
          </a:bodyPr>
          <a:lstStyle/>
          <a:p>
            <a:pPr algn="ctr" rtl="0">
              <a:defRPr/>
            </a:pPr>
            <a:r>
              <a:rPr lang="en-US" sz="700" b="1" dirty="0">
                <a:solidFill>
                  <a:schemeClr val="bg1"/>
                </a:solidFill>
                <a:latin typeface="Times New Roman" panose="02020603050405020304" pitchFamily="18" charset="0"/>
                <a:ea typeface="Pretendard ExtraBold" panose="02000903000000020004" pitchFamily="2" charset="-127"/>
                <a:cs typeface="Times New Roman" panose="02020603050405020304" pitchFamily="18" charset="0"/>
              </a:rPr>
              <a:t>We</a:t>
            </a:r>
            <a:endParaRPr lang="en-US" altLang="ko-KR" sz="700" b="1" dirty="0">
              <a:solidFill>
                <a:schemeClr val="bg1"/>
              </a:solidFill>
              <a:latin typeface="Times New Roman" panose="02020603050405020304" pitchFamily="18" charset="0"/>
              <a:ea typeface="Pretendard ExtraBold" panose="02000903000000020004" pitchFamily="2" charset="-127"/>
              <a:cs typeface="Times New Roman" panose="02020603050405020304" pitchFamily="18" charset="0"/>
            </a:endParaRPr>
          </a:p>
        </p:txBody>
      </p:sp>
    </p:spTree>
    <p:extLst>
      <p:ext uri="{BB962C8B-B14F-4D97-AF65-F5344CB8AC3E}">
        <p14:creationId xmlns:p14="http://schemas.microsoft.com/office/powerpoint/2010/main" val="577577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a:extLst>
              <a:ext uri="{FF2B5EF4-FFF2-40B4-BE49-F238E27FC236}">
                <a16:creationId xmlns="" xmlns:a16="http://schemas.microsoft.com/office/drawing/2014/main" id="{879A1FBC-8C00-4C6F-A3ED-8C09EBF12C32}"/>
              </a:ext>
            </a:extLst>
          </p:cNvPr>
          <p:cNvSpPr/>
          <p:nvPr/>
        </p:nvSpPr>
        <p:spPr>
          <a:xfrm>
            <a:off x="2247902" y="852258"/>
            <a:ext cx="5653224" cy="576160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anose="02020603050405020304" pitchFamily="18" charset="0"/>
              <a:cs typeface="Times New Roman" panose="02020603050405020304" pitchFamily="18" charset="0"/>
            </a:endParaRPr>
          </a:p>
        </p:txBody>
      </p:sp>
      <p:sp>
        <p:nvSpPr>
          <p:cNvPr id="4" name="TextBox 4">
            <a:extLst>
              <a:ext uri="{FF2B5EF4-FFF2-40B4-BE49-F238E27FC236}">
                <a16:creationId xmlns="" xmlns:a16="http://schemas.microsoft.com/office/drawing/2014/main" id="{2FDC2AD4-3388-4D6A-B469-4F5FF0953A96}"/>
              </a:ext>
            </a:extLst>
          </p:cNvPr>
          <p:cNvSpPr txBox="1"/>
          <p:nvPr/>
        </p:nvSpPr>
        <p:spPr>
          <a:xfrm>
            <a:off x="3220007" y="3325074"/>
            <a:ext cx="4360215" cy="661499"/>
          </a:xfrm>
          <a:prstGeom prst="rect">
            <a:avLst/>
          </a:prstGeom>
          <a:noFill/>
        </p:spPr>
        <p:txBody>
          <a:bodyPr wrap="square" lIns="0" rIns="0" rtlCol="0" anchor="ctr" anchorCtr="0">
            <a:no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defTabSz="742987" rtl="0">
              <a:defRPr/>
            </a:pPr>
            <a:r>
              <a:rPr lang="en-US" sz="5363" b="0" i="0" u="none" baseline="0" dirty="0">
                <a:solidFill>
                  <a:srgbClr val="212D37"/>
                </a:solidFill>
                <a:latin typeface="Times New Roman" panose="02020603050405020304" pitchFamily="18" charset="0"/>
                <a:ea typeface="Pretendard ExtraBold" panose="02000903000000020004" pitchFamily="2" charset="-127"/>
                <a:cs typeface="Times New Roman" panose="02020603050405020304" pitchFamily="18" charset="0"/>
              </a:rPr>
              <a:t>Thank you.</a:t>
            </a:r>
          </a:p>
        </p:txBody>
      </p:sp>
      <p:cxnSp>
        <p:nvCxnSpPr>
          <p:cNvPr id="5" name="직선 연결선 4">
            <a:extLst>
              <a:ext uri="{FF2B5EF4-FFF2-40B4-BE49-F238E27FC236}">
                <a16:creationId xmlns="" xmlns:a16="http://schemas.microsoft.com/office/drawing/2014/main" id="{FE6F4521-7607-4EE5-8458-C584784A0241}"/>
              </a:ext>
            </a:extLst>
          </p:cNvPr>
          <p:cNvCxnSpPr>
            <a:cxnSpLocks/>
          </p:cNvCxnSpPr>
          <p:nvPr/>
        </p:nvCxnSpPr>
        <p:spPr>
          <a:xfrm flipH="1">
            <a:off x="2247902" y="3681327"/>
            <a:ext cx="734695" cy="0"/>
          </a:xfrm>
          <a:prstGeom prst="line">
            <a:avLst/>
          </a:prstGeom>
          <a:ln w="19050">
            <a:gradFill>
              <a:gsLst>
                <a:gs pos="0">
                  <a:schemeClr val="tx1">
                    <a:alpha val="0"/>
                  </a:schemeClr>
                </a:gs>
                <a:gs pos="100000">
                  <a:schemeClr val="tx1"/>
                </a:gs>
              </a:gsLst>
              <a:lin ang="10800000" scaled="0"/>
            </a:gradFill>
            <a:headEnd type="oval" w="med" len="med"/>
            <a:tailEnd type="none"/>
          </a:ln>
        </p:spPr>
        <p:style>
          <a:lnRef idx="1">
            <a:schemeClr val="accent1"/>
          </a:lnRef>
          <a:fillRef idx="0">
            <a:schemeClr val="accent1"/>
          </a:fillRef>
          <a:effectRef idx="0">
            <a:schemeClr val="accent1"/>
          </a:effectRef>
          <a:fontRef idx="minor">
            <a:schemeClr val="tx1"/>
          </a:fontRef>
        </p:style>
      </p:cxnSp>
      <p:sp>
        <p:nvSpPr>
          <p:cNvPr id="8" name="직사각형 7">
            <a:extLst>
              <a:ext uri="{FF2B5EF4-FFF2-40B4-BE49-F238E27FC236}">
                <a16:creationId xmlns="" xmlns:a16="http://schemas.microsoft.com/office/drawing/2014/main" id="{977899F8-220A-4CCA-8893-5DA90AD9C0A0}"/>
              </a:ext>
            </a:extLst>
          </p:cNvPr>
          <p:cNvSpPr/>
          <p:nvPr userDrawn="1"/>
        </p:nvSpPr>
        <p:spPr>
          <a:xfrm flipH="1">
            <a:off x="5080461" y="4705162"/>
            <a:ext cx="1213808" cy="1702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solidFill>
                <a:schemeClr val="bg1"/>
              </a:solidFill>
              <a:latin typeface="Times New Roman" panose="02020603050405020304" pitchFamily="18" charset="0"/>
              <a:cs typeface="Times New Roman" panose="02020603050405020304" pitchFamily="18" charset="0"/>
            </a:endParaRPr>
          </a:p>
        </p:txBody>
      </p:sp>
      <p:pic>
        <p:nvPicPr>
          <p:cNvPr id="11" name="그림 10">
            <a:extLst>
              <a:ext uri="{FF2B5EF4-FFF2-40B4-BE49-F238E27FC236}">
                <a16:creationId xmlns="" xmlns:a16="http://schemas.microsoft.com/office/drawing/2014/main" id="{D49064BB-3497-4C9E-982D-71FA427D2308}"/>
              </a:ext>
            </a:extLst>
          </p:cNvPr>
          <p:cNvPicPr>
            <a:picLocks noChangeAspect="1"/>
          </p:cNvPicPr>
          <p:nvPr/>
        </p:nvPicPr>
        <p:blipFill>
          <a:blip r:embed="rId3"/>
          <a:stretch>
            <a:fillRect/>
          </a:stretch>
        </p:blipFill>
        <p:spPr>
          <a:xfrm>
            <a:off x="4045905" y="5193434"/>
            <a:ext cx="1649831" cy="523782"/>
          </a:xfrm>
          <a:prstGeom prst="rect">
            <a:avLst/>
          </a:prstGeom>
        </p:spPr>
      </p:pic>
      <p:pic>
        <p:nvPicPr>
          <p:cNvPr id="7" name="그래픽 6">
            <a:extLst>
              <a:ext uri="{FF2B5EF4-FFF2-40B4-BE49-F238E27FC236}">
                <a16:creationId xmlns="" xmlns:a16="http://schemas.microsoft.com/office/drawing/2014/main" id="{D1F888AD-2B40-424C-95B3-448E659D76C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571674" y="3268980"/>
            <a:ext cx="557523" cy="717593"/>
          </a:xfrm>
          <a:prstGeom prst="rect">
            <a:avLst/>
          </a:prstGeom>
        </p:spPr>
      </p:pic>
      <p:sp>
        <p:nvSpPr>
          <p:cNvPr id="2" name="슬라이드 번호 개체 틀 1"/>
          <p:cNvSpPr>
            <a:spLocks noGrp="1"/>
          </p:cNvSpPr>
          <p:nvPr>
            <p:ph type="sldNum" sz="quarter" idx="12"/>
          </p:nvPr>
        </p:nvSpPr>
        <p:spPr/>
        <p:txBody>
          <a:bodyPr/>
          <a:lstStyle/>
          <a:p>
            <a:pPr algn="r" rtl="0"/>
            <a:fld id="{CBDABAFB-C3AC-492A-B8FB-DC38191634D8}" type="slidenum">
              <a:rPr>
                <a:latin typeface="Times New Roman" panose="02020603050405020304" pitchFamily="18" charset="0"/>
                <a:cs typeface="Times New Roman" panose="02020603050405020304" pitchFamily="18" charset="0"/>
              </a:rPr>
              <a:t>27</a:t>
            </a:fld>
            <a:endParaRPr lang="en-US" altLang="en-US" dirty="0">
              <a:latin typeface="Times New Roman" panose="02020603050405020304" pitchFamily="18" charset="0"/>
              <a:cs typeface="Times New Roman" panose="02020603050405020304" pitchFamily="18" charset="0"/>
            </a:endParaRPr>
          </a:p>
        </p:txBody>
      </p:sp>
      <p:sp>
        <p:nvSpPr>
          <p:cNvPr id="3" name="직사각형 2">
            <a:extLst>
              <a:ext uri="{FF2B5EF4-FFF2-40B4-BE49-F238E27FC236}">
                <a16:creationId xmlns="" xmlns:a16="http://schemas.microsoft.com/office/drawing/2014/main" id="{6F062E6A-9AD8-5971-D8B0-9D8FC37A5D9B}"/>
              </a:ext>
            </a:extLst>
          </p:cNvPr>
          <p:cNvSpPr/>
          <p:nvPr/>
        </p:nvSpPr>
        <p:spPr>
          <a:xfrm>
            <a:off x="4527804" y="5220900"/>
            <a:ext cx="3136392" cy="46885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ko-KR" sz="1400" dirty="0">
                <a:solidFill>
                  <a:schemeClr val="bg1"/>
                </a:solidFill>
                <a:latin typeface="Times New Roman" panose="02020603050405020304" pitchFamily="18" charset="0"/>
                <a:cs typeface="Times New Roman" panose="02020603050405020304" pitchFamily="18" charset="0"/>
              </a:rPr>
              <a:t>Ministry of the Interior and Safety</a:t>
            </a:r>
            <a:endParaRPr lang="ko-KR" alt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18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그림 157">
            <a:extLst>
              <a:ext uri="{FF2B5EF4-FFF2-40B4-BE49-F238E27FC236}">
                <a16:creationId xmlns="" xmlns:a16="http://schemas.microsoft.com/office/drawing/2014/main" id="{49B8BA47-75C7-45E6-9000-789E463776AC}"/>
              </a:ext>
            </a:extLst>
          </p:cNvPr>
          <p:cNvPicPr>
            <a:picLocks noChangeAspect="1"/>
          </p:cNvPicPr>
          <p:nvPr/>
        </p:nvPicPr>
        <p:blipFill rotWithShape="1">
          <a:blip r:embed="rId3"/>
          <a:srcRect r="68178"/>
          <a:stretch/>
        </p:blipFill>
        <p:spPr>
          <a:xfrm>
            <a:off x="8411931" y="869296"/>
            <a:ext cx="2398730" cy="340088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p:spPr>
      </p:pic>
      <p:sp>
        <p:nvSpPr>
          <p:cNvPr id="157" name="타원 156">
            <a:extLst>
              <a:ext uri="{FF2B5EF4-FFF2-40B4-BE49-F238E27FC236}">
                <a16:creationId xmlns="" xmlns:a16="http://schemas.microsoft.com/office/drawing/2014/main" id="{B2AACCB7-134C-4B6D-BFA0-BBA0D05D8B20}"/>
              </a:ext>
            </a:extLst>
          </p:cNvPr>
          <p:cNvSpPr/>
          <p:nvPr/>
        </p:nvSpPr>
        <p:spPr>
          <a:xfrm>
            <a:off x="8541722" y="6367762"/>
            <a:ext cx="1162784" cy="412127"/>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lnSpc>
                <a:spcPts val="1100"/>
              </a:lnSpc>
            </a:pPr>
            <a:endParaRPr lang="en-US" altLang="en-US" sz="1000" dirty="0">
              <a:latin typeface="Times New Roman" panose="02020603050405020304" pitchFamily="18" charset="0"/>
              <a:cs typeface="Times New Roman" panose="02020603050405020304" pitchFamily="18" charset="0"/>
            </a:endParaRPr>
          </a:p>
        </p:txBody>
      </p:sp>
      <p:sp>
        <p:nvSpPr>
          <p:cNvPr id="2" name="제목 1">
            <a:extLst>
              <a:ext uri="{FF2B5EF4-FFF2-40B4-BE49-F238E27FC236}">
                <a16:creationId xmlns="" xmlns:a16="http://schemas.microsoft.com/office/drawing/2014/main" id="{21F3C562-4DA2-4320-9502-D7D8DB888AA6}"/>
              </a:ext>
            </a:extLst>
          </p:cNvPr>
          <p:cNvSpPr>
            <a:spLocks noGrp="1"/>
          </p:cNvSpPr>
          <p:nvPr>
            <p:ph type="title"/>
          </p:nvPr>
        </p:nvSpPr>
        <p:spPr/>
        <p:txBody>
          <a:bodyPr/>
          <a:lstStyle/>
          <a:p>
            <a:pPr algn="l" rtl="0"/>
            <a:r>
              <a:rPr lang="en-US" b="0" i="0" u="none" baseline="0" dirty="0">
                <a:latin typeface="Times New Roman" panose="02020603050405020304" pitchFamily="18" charset="0"/>
                <a:cs typeface="Times New Roman" panose="02020603050405020304" pitchFamily="18" charset="0"/>
              </a:rPr>
              <a:t>1. What is the Virtual Assistant?</a:t>
            </a:r>
            <a:endParaRPr lang="en-US" altLang="en-US" dirty="0">
              <a:latin typeface="Times New Roman" panose="02020603050405020304" pitchFamily="18" charset="0"/>
              <a:cs typeface="Times New Roman" panose="02020603050405020304" pitchFamily="18" charset="0"/>
            </a:endParaRPr>
          </a:p>
        </p:txBody>
      </p:sp>
      <p:sp>
        <p:nvSpPr>
          <p:cNvPr id="3" name="내용 개체 틀 2">
            <a:extLst>
              <a:ext uri="{FF2B5EF4-FFF2-40B4-BE49-F238E27FC236}">
                <a16:creationId xmlns="" xmlns:a16="http://schemas.microsoft.com/office/drawing/2014/main" id="{AAAC24FF-44BC-495E-B698-DADCED226FA8}"/>
              </a:ext>
            </a:extLst>
          </p:cNvPr>
          <p:cNvSpPr>
            <a:spLocks noGrp="1"/>
          </p:cNvSpPr>
          <p:nvPr>
            <p:ph idx="1"/>
          </p:nvPr>
        </p:nvSpPr>
        <p:spPr>
          <a:xfrm>
            <a:off x="926100" y="1379554"/>
            <a:ext cx="8596668" cy="1249549"/>
          </a:xfrm>
        </p:spPr>
        <p:txBody>
          <a:bodyPr>
            <a:normAutofit/>
          </a:bodyPr>
          <a:lstStyle/>
          <a:p>
            <a:pPr algn="l" rtl="0"/>
            <a:r>
              <a:rPr lang="en-US" sz="1700" b="0" i="0" u="none" baseline="0" dirty="0">
                <a:latin typeface="Times New Roman" panose="02020603050405020304" pitchFamily="18" charset="0"/>
                <a:cs typeface="Times New Roman" panose="02020603050405020304" pitchFamily="18" charset="0"/>
              </a:rPr>
              <a:t>What is the Virtual </a:t>
            </a:r>
            <a:r>
              <a:rPr lang="en-US" sz="1700" dirty="0">
                <a:latin typeface="Times New Roman" panose="02020603050405020304" pitchFamily="18" charset="0"/>
                <a:cs typeface="Times New Roman" panose="02020603050405020304" pitchFamily="18" charset="0"/>
              </a:rPr>
              <a:t>Assistant Service? It consists </a:t>
            </a:r>
            <a:r>
              <a:rPr lang="en-US" sz="1700" b="0" i="0" u="none" baseline="0" dirty="0">
                <a:latin typeface="Times New Roman" panose="02020603050405020304" pitchFamily="18" charset="0"/>
                <a:cs typeface="Times New Roman" panose="02020603050405020304" pitchFamily="18" charset="0"/>
              </a:rPr>
              <a:t>of two services:</a:t>
            </a:r>
          </a:p>
        </p:txBody>
      </p:sp>
      <p:sp>
        <p:nvSpPr>
          <p:cNvPr id="6" name="TextBox 5">
            <a:extLst>
              <a:ext uri="{FF2B5EF4-FFF2-40B4-BE49-F238E27FC236}">
                <a16:creationId xmlns="" xmlns:a16="http://schemas.microsoft.com/office/drawing/2014/main" id="{E6F78BAE-2716-48FF-8887-1858EF94E3C8}"/>
              </a:ext>
            </a:extLst>
          </p:cNvPr>
          <p:cNvSpPr txBox="1"/>
          <p:nvPr/>
        </p:nvSpPr>
        <p:spPr>
          <a:xfrm>
            <a:off x="949573" y="1806383"/>
            <a:ext cx="8015130" cy="1121896"/>
          </a:xfrm>
          <a:prstGeom prst="rect">
            <a:avLst/>
          </a:prstGeom>
          <a:noFill/>
        </p:spPr>
        <p:txBody>
          <a:bodyPr wrap="square" lIns="0" rtlCol="0" anchor="ctr" anchorCtr="0">
            <a:noAutofit/>
          </a:bodyPr>
          <a:lstStyle/>
          <a:p>
            <a:pPr marL="342900" indent="-342900" algn="l" rtl="0">
              <a:lnSpc>
                <a:spcPct val="114000"/>
              </a:lnSpc>
              <a:buAutoNum type="arabicParenR"/>
              <a:defRPr/>
            </a:pPr>
            <a:r>
              <a:rPr lang="en-US" sz="1600" b="0"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t>A </a:t>
            </a:r>
            <a:r>
              <a:rPr lang="en-US" sz="1600" b="1"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t>notification service </a:t>
            </a:r>
            <a:r>
              <a:rPr lang="en-US" sz="1600" b="0"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t>that provides users with timely and </a:t>
            </a:r>
            <a:r>
              <a:rPr lang="en-US" sz="1600" spc="-41" dirty="0">
                <a:latin typeface="Times New Roman" panose="02020603050405020304" pitchFamily="18" charset="0"/>
                <a:ea typeface="Pretendard ExtraBold" panose="02000903000000020004" pitchFamily="50" charset="-127"/>
                <a:cs typeface="Times New Roman" panose="02020603050405020304" pitchFamily="18" charset="0"/>
              </a:rPr>
              <a:t>personalized day- </a:t>
            </a:r>
            <a:br>
              <a:rPr lang="en-US" sz="1600" spc="-41" dirty="0">
                <a:latin typeface="Times New Roman" panose="02020603050405020304" pitchFamily="18" charset="0"/>
                <a:ea typeface="Pretendard ExtraBold" panose="02000903000000020004" pitchFamily="50" charset="-127"/>
                <a:cs typeface="Times New Roman" panose="02020603050405020304" pitchFamily="18" charset="0"/>
              </a:rPr>
            </a:br>
            <a:r>
              <a:rPr lang="en-US" sz="1600" spc="-41" dirty="0">
                <a:latin typeface="Times New Roman" panose="02020603050405020304" pitchFamily="18" charset="0"/>
                <a:ea typeface="Pretendard ExtraBold" panose="02000903000000020004" pitchFamily="50" charset="-127"/>
                <a:cs typeface="Times New Roman" panose="02020603050405020304" pitchFamily="18" charset="0"/>
              </a:rPr>
              <a:t>to-day or administrative information using private sector apps of their choice</a:t>
            </a:r>
          </a:p>
          <a:p>
            <a:pPr marL="342900" indent="-342900" algn="l" rtl="0">
              <a:lnSpc>
                <a:spcPct val="114000"/>
              </a:lnSpc>
              <a:buAutoNum type="arabicParenR"/>
              <a:defRPr/>
            </a:pPr>
            <a:r>
              <a:rPr lang="en-US" sz="1600" b="0"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t>An </a:t>
            </a:r>
            <a:r>
              <a:rPr lang="en-US" sz="1600" b="1"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t>inquiry service </a:t>
            </a:r>
            <a:r>
              <a:rPr lang="en-US" sz="1600" b="0"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t>that supports 24/7 inquiry via chatbot</a:t>
            </a:r>
            <a:endParaRPr lang="en-US" altLang="ko-KR" sz="1100" spc="-16"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61" name="그룹 60">
            <a:extLst>
              <a:ext uri="{FF2B5EF4-FFF2-40B4-BE49-F238E27FC236}">
                <a16:creationId xmlns="" xmlns:a16="http://schemas.microsoft.com/office/drawing/2014/main" id="{1D19CB6F-CFA8-42CD-8D04-59EDEE025062}"/>
              </a:ext>
            </a:extLst>
          </p:cNvPr>
          <p:cNvGrpSpPr/>
          <p:nvPr/>
        </p:nvGrpSpPr>
        <p:grpSpPr>
          <a:xfrm>
            <a:off x="7390240" y="4166956"/>
            <a:ext cx="1237741" cy="1858243"/>
            <a:chOff x="4991450" y="1611184"/>
            <a:chExt cx="1072731" cy="1460701"/>
          </a:xfrm>
        </p:grpSpPr>
        <p:sp>
          <p:nvSpPr>
            <p:cNvPr id="62" name="사각형: 둥근 모서리 3">
              <a:extLst>
                <a:ext uri="{FF2B5EF4-FFF2-40B4-BE49-F238E27FC236}">
                  <a16:creationId xmlns="" xmlns:a16="http://schemas.microsoft.com/office/drawing/2014/main" id="{2361FB21-CE25-45AD-9152-64426F43280D}"/>
                </a:ext>
              </a:extLst>
            </p:cNvPr>
            <p:cNvSpPr/>
            <p:nvPr/>
          </p:nvSpPr>
          <p:spPr>
            <a:xfrm>
              <a:off x="4991450" y="1611184"/>
              <a:ext cx="1072730" cy="1460701"/>
            </a:xfrm>
            <a:prstGeom prst="roundRect">
              <a:avLst>
                <a:gd name="adj" fmla="val 9184"/>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00" dirty="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 xmlns:a16="http://schemas.microsoft.com/office/drawing/2014/main" id="{CBD37ABB-EE99-46BF-820D-60DC7A692EBB}"/>
                </a:ext>
              </a:extLst>
            </p:cNvPr>
            <p:cNvSpPr txBox="1"/>
            <p:nvPr/>
          </p:nvSpPr>
          <p:spPr>
            <a:xfrm>
              <a:off x="4991451" y="1611184"/>
              <a:ext cx="1072730" cy="562494"/>
            </a:xfrm>
            <a:prstGeom prst="rect">
              <a:avLst/>
            </a:prstGeom>
            <a:noFill/>
          </p:spPr>
          <p:txBody>
            <a:bodyPr wrap="square" lIns="0" rIns="0" rtlCol="0">
              <a:spAutoFit/>
            </a:bodyPr>
            <a:lstStyle/>
            <a:p>
              <a:pPr algn="ctr" rtl="0"/>
              <a:r>
                <a:rPr lang="en-US" sz="1050" b="1" i="0" u="none" baseline="0" dirty="0">
                  <a:latin typeface="Times New Roman" panose="02020603050405020304" pitchFamily="18" charset="0"/>
                  <a:ea typeface="Pretendard ExtraBold" panose="02000903000000020004" pitchFamily="50" charset="-127"/>
                  <a:cs typeface="Times New Roman" panose="02020603050405020304" pitchFamily="18" charset="0"/>
                </a:rPr>
                <a:t>Public Administrative Institutions</a:t>
              </a:r>
              <a:endParaRPr lang="en-US" altLang="ko-KR" sz="1050" b="1" dirty="0">
                <a:latin typeface="Times New Roman" panose="02020603050405020304" pitchFamily="18" charset="0"/>
                <a:ea typeface="Pretendard ExtraBold" panose="02000903000000020004" pitchFamily="50" charset="-127"/>
                <a:cs typeface="Times New Roman" panose="02020603050405020304" pitchFamily="18" charset="0"/>
              </a:endParaRPr>
            </a:p>
            <a:p>
              <a:pPr algn="ctr" rtl="0"/>
              <a:r>
                <a:rPr lang="en-US" sz="900" b="0" i="0" u="none" baseline="0" dirty="0">
                  <a:latin typeface="Times New Roman" panose="02020603050405020304" pitchFamily="18" charset="0"/>
                  <a:ea typeface="Pretendard ExtraBold" panose="02000903000000020004" pitchFamily="50" charset="-127"/>
                  <a:cs typeface="Times New Roman" panose="02020603050405020304" pitchFamily="18" charset="0"/>
                </a:rPr>
                <a:t>(Information Providers)</a:t>
              </a:r>
              <a:endParaRPr lang="en-US" altLang="en-US" sz="900" dirty="0">
                <a:latin typeface="Times New Roman" panose="02020603050405020304" pitchFamily="18" charset="0"/>
                <a:ea typeface="Pretendard ExtraBold" panose="02000903000000020004" pitchFamily="50" charset="-127"/>
                <a:cs typeface="Times New Roman" panose="02020603050405020304" pitchFamily="18" charset="0"/>
              </a:endParaRPr>
            </a:p>
          </p:txBody>
        </p:sp>
      </p:grpSp>
      <p:grpSp>
        <p:nvGrpSpPr>
          <p:cNvPr id="64" name="그룹 63">
            <a:extLst>
              <a:ext uri="{FF2B5EF4-FFF2-40B4-BE49-F238E27FC236}">
                <a16:creationId xmlns="" xmlns:a16="http://schemas.microsoft.com/office/drawing/2014/main" id="{C066E500-D104-480B-AE8B-91747E482B50}"/>
              </a:ext>
            </a:extLst>
          </p:cNvPr>
          <p:cNvGrpSpPr/>
          <p:nvPr/>
        </p:nvGrpSpPr>
        <p:grpSpPr>
          <a:xfrm>
            <a:off x="7405689" y="4926451"/>
            <a:ext cx="1193004" cy="953786"/>
            <a:chOff x="7782819" y="3253788"/>
            <a:chExt cx="1780700" cy="1271650"/>
          </a:xfrm>
        </p:grpSpPr>
        <p:pic>
          <p:nvPicPr>
            <p:cNvPr id="65" name="그림 64">
              <a:extLst>
                <a:ext uri="{FF2B5EF4-FFF2-40B4-BE49-F238E27FC236}">
                  <a16:creationId xmlns="" xmlns:a16="http://schemas.microsoft.com/office/drawing/2014/main" id="{8208E180-52F2-4A36-91A2-DE2628852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1464" y="3253788"/>
              <a:ext cx="590356" cy="256363"/>
            </a:xfrm>
            <a:prstGeom prst="rect">
              <a:avLst/>
            </a:prstGeom>
          </p:spPr>
        </p:pic>
        <p:pic>
          <p:nvPicPr>
            <p:cNvPr id="66" name="그림 65">
              <a:extLst>
                <a:ext uri="{FF2B5EF4-FFF2-40B4-BE49-F238E27FC236}">
                  <a16:creationId xmlns="" xmlns:a16="http://schemas.microsoft.com/office/drawing/2014/main" id="{BFBDF254-1321-4F04-A2BC-96F1BB40F4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4890" y="3585565"/>
              <a:ext cx="673966" cy="299279"/>
            </a:xfrm>
            <a:prstGeom prst="rect">
              <a:avLst/>
            </a:prstGeom>
          </p:spPr>
        </p:pic>
        <p:sp>
          <p:nvSpPr>
            <p:cNvPr id="67" name="TextBox 66">
              <a:extLst>
                <a:ext uri="{FF2B5EF4-FFF2-40B4-BE49-F238E27FC236}">
                  <a16:creationId xmlns="" xmlns:a16="http://schemas.microsoft.com/office/drawing/2014/main" id="{DD7C7018-4B72-4199-BA9C-CDD2822FA0CB}"/>
                </a:ext>
              </a:extLst>
            </p:cNvPr>
            <p:cNvSpPr txBox="1"/>
            <p:nvPr/>
          </p:nvSpPr>
          <p:spPr>
            <a:xfrm>
              <a:off x="7782819" y="4217678"/>
              <a:ext cx="1780700" cy="307760"/>
            </a:xfrm>
            <a:prstGeom prst="rect">
              <a:avLst/>
            </a:prstGeom>
            <a:noFill/>
          </p:spPr>
          <p:txBody>
            <a:bodyPr wrap="square" rtlCol="0">
              <a:spAutoFit/>
            </a:bodyPr>
            <a:lstStyle/>
            <a:p>
              <a:pPr algn="ctr"/>
              <a:r>
                <a:rPr lang="en-US" sz="900" dirty="0">
                  <a:latin typeface="Times New Roman" panose="02020603050405020304" pitchFamily="18" charset="0"/>
                  <a:ea typeface="Pretendard ExtraBold" panose="02000903000000020004" pitchFamily="50" charset="-127"/>
                  <a:cs typeface="Times New Roman" panose="02020603050405020304" pitchFamily="18" charset="0"/>
                </a:rPr>
                <a:t>Linked Institutions</a:t>
              </a:r>
              <a:endParaRPr lang="en-US" altLang="en-US" sz="900" dirty="0">
                <a:latin typeface="Times New Roman" panose="02020603050405020304" pitchFamily="18" charset="0"/>
                <a:ea typeface="Pretendard ExtraBold" panose="02000903000000020004" pitchFamily="50" charset="-127"/>
                <a:cs typeface="Times New Roman" panose="02020603050405020304" pitchFamily="18" charset="0"/>
              </a:endParaRPr>
            </a:p>
          </p:txBody>
        </p:sp>
      </p:grpSp>
      <p:pic>
        <p:nvPicPr>
          <p:cNvPr id="69" name="그림 68">
            <a:extLst>
              <a:ext uri="{FF2B5EF4-FFF2-40B4-BE49-F238E27FC236}">
                <a16:creationId xmlns="" xmlns:a16="http://schemas.microsoft.com/office/drawing/2014/main" id="{1E654CF8-EAC0-4F24-9EF0-282E092256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7752" y="4385301"/>
            <a:ext cx="2579951" cy="1597261"/>
          </a:xfrm>
          <a:prstGeom prst="rect">
            <a:avLst/>
          </a:prstGeom>
        </p:spPr>
      </p:pic>
      <p:sp>
        <p:nvSpPr>
          <p:cNvPr id="70" name="화살표: 오른쪽 69">
            <a:extLst>
              <a:ext uri="{FF2B5EF4-FFF2-40B4-BE49-F238E27FC236}">
                <a16:creationId xmlns="" xmlns:a16="http://schemas.microsoft.com/office/drawing/2014/main" id="{6B4417ED-7D2A-4EDA-896B-BAB260A139B9}"/>
              </a:ext>
            </a:extLst>
          </p:cNvPr>
          <p:cNvSpPr/>
          <p:nvPr/>
        </p:nvSpPr>
        <p:spPr>
          <a:xfrm rot="10800000">
            <a:off x="2812956" y="4418585"/>
            <a:ext cx="538818" cy="1412549"/>
          </a:xfrm>
          <a:prstGeom prst="rightArrow">
            <a:avLst>
              <a:gd name="adj1" fmla="val 50000"/>
              <a:gd name="adj2" fmla="val 5707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anose="02020603050405020304" pitchFamily="18" charset="0"/>
              <a:cs typeface="Times New Roman" panose="02020603050405020304" pitchFamily="18" charset="0"/>
            </a:endParaRPr>
          </a:p>
        </p:txBody>
      </p:sp>
      <p:sp>
        <p:nvSpPr>
          <p:cNvPr id="71" name="화살표: 왼쪽/오른쪽 70">
            <a:extLst>
              <a:ext uri="{FF2B5EF4-FFF2-40B4-BE49-F238E27FC236}">
                <a16:creationId xmlns="" xmlns:a16="http://schemas.microsoft.com/office/drawing/2014/main" id="{47810D0A-652A-4437-ADF0-8B7D342BD31E}"/>
              </a:ext>
            </a:extLst>
          </p:cNvPr>
          <p:cNvSpPr/>
          <p:nvPr/>
        </p:nvSpPr>
        <p:spPr>
          <a:xfrm>
            <a:off x="6233675" y="4418586"/>
            <a:ext cx="1059198" cy="1327052"/>
          </a:xfrm>
          <a:prstGeom prst="leftRightArrow">
            <a:avLst>
              <a:gd name="adj1" fmla="val 50000"/>
              <a:gd name="adj2" fmla="val 323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anose="02020603050405020304" pitchFamily="18" charset="0"/>
              <a:cs typeface="Times New Roman" panose="02020603050405020304" pitchFamily="18" charset="0"/>
            </a:endParaRPr>
          </a:p>
        </p:txBody>
      </p:sp>
      <p:pic>
        <p:nvPicPr>
          <p:cNvPr id="7" name="그림 6">
            <a:extLst>
              <a:ext uri="{FF2B5EF4-FFF2-40B4-BE49-F238E27FC236}">
                <a16:creationId xmlns="" xmlns:a16="http://schemas.microsoft.com/office/drawing/2014/main" id="{522C08B8-F0FA-450F-A23C-EBB9F7C4CBC5}"/>
              </a:ext>
            </a:extLst>
          </p:cNvPr>
          <p:cNvPicPr>
            <a:picLocks noChangeAspect="1"/>
          </p:cNvPicPr>
          <p:nvPr/>
        </p:nvPicPr>
        <p:blipFill>
          <a:blip r:embed="rId7"/>
          <a:stretch>
            <a:fillRect/>
          </a:stretch>
        </p:blipFill>
        <p:spPr>
          <a:xfrm>
            <a:off x="1722079" y="4163102"/>
            <a:ext cx="981914" cy="1862098"/>
          </a:xfrm>
          <a:prstGeom prst="rect">
            <a:avLst/>
          </a:prstGeom>
        </p:spPr>
      </p:pic>
      <p:pic>
        <p:nvPicPr>
          <p:cNvPr id="60" name="그림 59">
            <a:extLst>
              <a:ext uri="{FF2B5EF4-FFF2-40B4-BE49-F238E27FC236}">
                <a16:creationId xmlns="" xmlns:a16="http://schemas.microsoft.com/office/drawing/2014/main" id="{A31A01E7-881B-4670-A72E-6B0A1927C3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6540" y="5026223"/>
            <a:ext cx="852612" cy="1087355"/>
          </a:xfrm>
          <a:prstGeom prst="rect">
            <a:avLst/>
          </a:prstGeom>
        </p:spPr>
      </p:pic>
      <p:grpSp>
        <p:nvGrpSpPr>
          <p:cNvPr id="121" name="그룹 120">
            <a:extLst>
              <a:ext uri="{FF2B5EF4-FFF2-40B4-BE49-F238E27FC236}">
                <a16:creationId xmlns="" xmlns:a16="http://schemas.microsoft.com/office/drawing/2014/main" id="{14A23EBA-2C51-41F2-93F8-2B86C0A64981}"/>
              </a:ext>
            </a:extLst>
          </p:cNvPr>
          <p:cNvGrpSpPr/>
          <p:nvPr/>
        </p:nvGrpSpPr>
        <p:grpSpPr>
          <a:xfrm>
            <a:off x="3172134" y="3168204"/>
            <a:ext cx="3356682" cy="966170"/>
            <a:chOff x="7949468" y="3751524"/>
            <a:chExt cx="4131301" cy="1189134"/>
          </a:xfrm>
        </p:grpSpPr>
        <p:sp>
          <p:nvSpPr>
            <p:cNvPr id="122" name="타원 121">
              <a:extLst>
                <a:ext uri="{FF2B5EF4-FFF2-40B4-BE49-F238E27FC236}">
                  <a16:creationId xmlns="" xmlns:a16="http://schemas.microsoft.com/office/drawing/2014/main" id="{2CC5A3B0-94E6-44E8-A45E-7FC1F681DEC2}"/>
                </a:ext>
              </a:extLst>
            </p:cNvPr>
            <p:cNvSpPr/>
            <p:nvPr/>
          </p:nvSpPr>
          <p:spPr>
            <a:xfrm flipH="1">
              <a:off x="10414330" y="4090862"/>
              <a:ext cx="849796" cy="849796"/>
            </a:xfrm>
            <a:prstGeom prst="ellipse">
              <a:avLst/>
            </a:prstGeom>
            <a:solidFill>
              <a:schemeClr val="bg1"/>
            </a:solidFill>
            <a:ln w="41275" cap="rnd">
              <a:solidFill>
                <a:schemeClr val="bg1"/>
              </a:solidFill>
              <a:round/>
            </a:ln>
            <a:effectLst>
              <a:outerShdw blurRad="50800" dist="38100" dir="5400000" algn="t"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ltLang="en-US" sz="3200" dirty="0">
                <a:latin typeface="Times New Roman" panose="02020603050405020304" pitchFamily="18" charset="0"/>
                <a:cs typeface="Times New Roman" panose="02020603050405020304" pitchFamily="18" charset="0"/>
              </a:endParaRPr>
            </a:p>
          </p:txBody>
        </p:sp>
        <p:sp>
          <p:nvSpPr>
            <p:cNvPr id="123" name="직사각형 122">
              <a:extLst>
                <a:ext uri="{FF2B5EF4-FFF2-40B4-BE49-F238E27FC236}">
                  <a16:creationId xmlns="" xmlns:a16="http://schemas.microsoft.com/office/drawing/2014/main" id="{57B96D19-6C16-4729-AB44-DB3BD9AF7A6A}"/>
                </a:ext>
              </a:extLst>
            </p:cNvPr>
            <p:cNvSpPr/>
            <p:nvPr/>
          </p:nvSpPr>
          <p:spPr>
            <a:xfrm>
              <a:off x="7949468" y="3751524"/>
              <a:ext cx="2475536" cy="378803"/>
            </a:xfrm>
            <a:prstGeom prst="rect">
              <a:avLst/>
            </a:prstGeom>
          </p:spPr>
          <p:txBody>
            <a:bodyPr wrap="square" anchor="ctr">
              <a:spAutoFit/>
            </a:bodyPr>
            <a:lstStyle/>
            <a:p>
              <a:pPr algn="ctr" rtl="0">
                <a:defRPr/>
              </a:pPr>
              <a:r>
                <a:rPr lang="en-US" sz="1400" b="1" i="0" u="none" baseline="0" dirty="0">
                  <a:solidFill>
                    <a:srgbClr val="0055FE"/>
                  </a:solidFill>
                  <a:latin typeface="Times New Roman" panose="02020603050405020304" pitchFamily="18" charset="0"/>
                  <a:ea typeface="KoPub돋움체 Bold" panose="02020603020101020101" pitchFamily="18" charset="-127"/>
                  <a:cs typeface="Times New Roman" panose="02020603050405020304" pitchFamily="18" charset="0"/>
                </a:rPr>
                <a:t>Notification Service</a:t>
              </a:r>
              <a:endParaRPr lang="en-US" altLang="en-US" sz="1400" b="1" dirty="0">
                <a:solidFill>
                  <a:srgbClr val="0055FE"/>
                </a:solidFill>
                <a:latin typeface="Times New Roman" panose="02020603050405020304" pitchFamily="18" charset="0"/>
                <a:ea typeface="KoPub돋움체 Bold" panose="02020603020101020101" pitchFamily="18" charset="-127"/>
                <a:cs typeface="Times New Roman" panose="02020603050405020304" pitchFamily="18" charset="0"/>
              </a:endParaRPr>
            </a:p>
          </p:txBody>
        </p:sp>
        <p:sp>
          <p:nvSpPr>
            <p:cNvPr id="124" name="직사각형 123">
              <a:extLst>
                <a:ext uri="{FF2B5EF4-FFF2-40B4-BE49-F238E27FC236}">
                  <a16:creationId xmlns="" xmlns:a16="http://schemas.microsoft.com/office/drawing/2014/main" id="{4E56DA5B-2112-4B82-A2A2-CAF851F94A4C}"/>
                </a:ext>
              </a:extLst>
            </p:cNvPr>
            <p:cNvSpPr/>
            <p:nvPr/>
          </p:nvSpPr>
          <p:spPr>
            <a:xfrm>
              <a:off x="10049565" y="3751529"/>
              <a:ext cx="2031204" cy="378803"/>
            </a:xfrm>
            <a:prstGeom prst="rect">
              <a:avLst/>
            </a:prstGeom>
          </p:spPr>
          <p:txBody>
            <a:bodyPr wrap="square" anchor="ctr">
              <a:spAutoFit/>
            </a:bodyPr>
            <a:lstStyle/>
            <a:p>
              <a:pPr algn="ctr" rtl="0">
                <a:defRPr/>
              </a:pPr>
              <a:r>
                <a:rPr lang="en-US" sz="1400" b="1" i="0" u="none" baseline="0" dirty="0">
                  <a:solidFill>
                    <a:srgbClr val="0055FE"/>
                  </a:solidFill>
                  <a:latin typeface="Times New Roman" panose="02020603050405020304" pitchFamily="18" charset="0"/>
                  <a:ea typeface="KoPub돋움체 Bold" panose="02020603020101020101" pitchFamily="18" charset="-127"/>
                  <a:cs typeface="Times New Roman" panose="02020603050405020304" pitchFamily="18" charset="0"/>
                </a:rPr>
                <a:t>Inquiry Service</a:t>
              </a:r>
            </a:p>
          </p:txBody>
        </p:sp>
        <p:grpSp>
          <p:nvGrpSpPr>
            <p:cNvPr id="125" name="Group 18">
              <a:extLst>
                <a:ext uri="{FF2B5EF4-FFF2-40B4-BE49-F238E27FC236}">
                  <a16:creationId xmlns="" xmlns:a16="http://schemas.microsoft.com/office/drawing/2014/main" id="{C83923AE-B7A5-47A1-94A2-B3803F401D28}"/>
                </a:ext>
              </a:extLst>
            </p:cNvPr>
            <p:cNvGrpSpPr>
              <a:grpSpLocks noChangeAspect="1"/>
            </p:cNvGrpSpPr>
            <p:nvPr/>
          </p:nvGrpSpPr>
          <p:grpSpPr bwMode="auto">
            <a:xfrm>
              <a:off x="10511981" y="4207524"/>
              <a:ext cx="654494" cy="616472"/>
              <a:chOff x="2067" y="490"/>
              <a:chExt cx="3546" cy="3340"/>
            </a:xfrm>
            <a:solidFill>
              <a:srgbClr val="007A54"/>
            </a:solidFill>
          </p:grpSpPr>
          <p:sp>
            <p:nvSpPr>
              <p:cNvPr id="138" name="Freeform 19">
                <a:extLst>
                  <a:ext uri="{FF2B5EF4-FFF2-40B4-BE49-F238E27FC236}">
                    <a16:creationId xmlns="" xmlns:a16="http://schemas.microsoft.com/office/drawing/2014/main" id="{EEEBC18A-3DF9-40DA-BF59-C1C5F41FEA25}"/>
                  </a:ext>
                </a:extLst>
              </p:cNvPr>
              <p:cNvSpPr>
                <a:spLocks noEditPoints="1"/>
              </p:cNvSpPr>
              <p:nvPr/>
            </p:nvSpPr>
            <p:spPr bwMode="auto">
              <a:xfrm>
                <a:off x="2836" y="1628"/>
                <a:ext cx="1373" cy="1214"/>
              </a:xfrm>
              <a:custGeom>
                <a:avLst/>
                <a:gdLst>
                  <a:gd name="T0" fmla="*/ 138 w 578"/>
                  <a:gd name="T1" fmla="*/ 511 h 511"/>
                  <a:gd name="T2" fmla="*/ 114 w 578"/>
                  <a:gd name="T3" fmla="*/ 506 h 511"/>
                  <a:gd name="T4" fmla="*/ 81 w 578"/>
                  <a:gd name="T5" fmla="*/ 454 h 511"/>
                  <a:gd name="T6" fmla="*/ 81 w 578"/>
                  <a:gd name="T7" fmla="*/ 444 h 511"/>
                  <a:gd name="T8" fmla="*/ 0 w 578"/>
                  <a:gd name="T9" fmla="*/ 361 h 511"/>
                  <a:gd name="T10" fmla="*/ 0 w 578"/>
                  <a:gd name="T11" fmla="*/ 82 h 511"/>
                  <a:gd name="T12" fmla="*/ 82 w 578"/>
                  <a:gd name="T13" fmla="*/ 0 h 511"/>
                  <a:gd name="T14" fmla="*/ 496 w 578"/>
                  <a:gd name="T15" fmla="*/ 0 h 511"/>
                  <a:gd name="T16" fmla="*/ 578 w 578"/>
                  <a:gd name="T17" fmla="*/ 82 h 511"/>
                  <a:gd name="T18" fmla="*/ 578 w 578"/>
                  <a:gd name="T19" fmla="*/ 361 h 511"/>
                  <a:gd name="T20" fmla="*/ 496 w 578"/>
                  <a:gd name="T21" fmla="*/ 444 h 511"/>
                  <a:gd name="T22" fmla="*/ 241 w 578"/>
                  <a:gd name="T23" fmla="*/ 444 h 511"/>
                  <a:gd name="T24" fmla="*/ 174 w 578"/>
                  <a:gd name="T25" fmla="*/ 498 h 511"/>
                  <a:gd name="T26" fmla="*/ 138 w 578"/>
                  <a:gd name="T27" fmla="*/ 511 h 511"/>
                  <a:gd name="T28" fmla="*/ 82 w 578"/>
                  <a:gd name="T29" fmla="*/ 50 h 511"/>
                  <a:gd name="T30" fmla="*/ 51 w 578"/>
                  <a:gd name="T31" fmla="*/ 82 h 511"/>
                  <a:gd name="T32" fmla="*/ 51 w 578"/>
                  <a:gd name="T33" fmla="*/ 361 h 511"/>
                  <a:gd name="T34" fmla="*/ 82 w 578"/>
                  <a:gd name="T35" fmla="*/ 393 h 511"/>
                  <a:gd name="T36" fmla="*/ 106 w 578"/>
                  <a:gd name="T37" fmla="*/ 393 h 511"/>
                  <a:gd name="T38" fmla="*/ 132 w 578"/>
                  <a:gd name="T39" fmla="*/ 418 h 511"/>
                  <a:gd name="T40" fmla="*/ 132 w 578"/>
                  <a:gd name="T41" fmla="*/ 454 h 511"/>
                  <a:gd name="T42" fmla="*/ 135 w 578"/>
                  <a:gd name="T43" fmla="*/ 460 h 511"/>
                  <a:gd name="T44" fmla="*/ 142 w 578"/>
                  <a:gd name="T45" fmla="*/ 459 h 511"/>
                  <a:gd name="T46" fmla="*/ 216 w 578"/>
                  <a:gd name="T47" fmla="*/ 399 h 511"/>
                  <a:gd name="T48" fmla="*/ 232 w 578"/>
                  <a:gd name="T49" fmla="*/ 393 h 511"/>
                  <a:gd name="T50" fmla="*/ 496 w 578"/>
                  <a:gd name="T51" fmla="*/ 393 h 511"/>
                  <a:gd name="T52" fmla="*/ 528 w 578"/>
                  <a:gd name="T53" fmla="*/ 361 h 511"/>
                  <a:gd name="T54" fmla="*/ 528 w 578"/>
                  <a:gd name="T55" fmla="*/ 82 h 511"/>
                  <a:gd name="T56" fmla="*/ 496 w 578"/>
                  <a:gd name="T57" fmla="*/ 50 h 511"/>
                  <a:gd name="T58" fmla="*/ 82 w 578"/>
                  <a:gd name="T59" fmla="*/ 5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8" h="511">
                    <a:moveTo>
                      <a:pt x="138" y="511"/>
                    </a:moveTo>
                    <a:cubicBezTo>
                      <a:pt x="130" y="511"/>
                      <a:pt x="121" y="509"/>
                      <a:pt x="114" y="506"/>
                    </a:cubicBezTo>
                    <a:cubicBezTo>
                      <a:pt x="93" y="496"/>
                      <a:pt x="81" y="476"/>
                      <a:pt x="81" y="454"/>
                    </a:cubicBezTo>
                    <a:cubicBezTo>
                      <a:pt x="81" y="444"/>
                      <a:pt x="81" y="444"/>
                      <a:pt x="81" y="444"/>
                    </a:cubicBezTo>
                    <a:cubicBezTo>
                      <a:pt x="36" y="443"/>
                      <a:pt x="0" y="406"/>
                      <a:pt x="0" y="361"/>
                    </a:cubicBezTo>
                    <a:cubicBezTo>
                      <a:pt x="0" y="82"/>
                      <a:pt x="0" y="82"/>
                      <a:pt x="0" y="82"/>
                    </a:cubicBezTo>
                    <a:cubicBezTo>
                      <a:pt x="0" y="37"/>
                      <a:pt x="37" y="0"/>
                      <a:pt x="82" y="0"/>
                    </a:cubicBezTo>
                    <a:cubicBezTo>
                      <a:pt x="496" y="0"/>
                      <a:pt x="496" y="0"/>
                      <a:pt x="496" y="0"/>
                    </a:cubicBezTo>
                    <a:cubicBezTo>
                      <a:pt x="541" y="0"/>
                      <a:pt x="578" y="37"/>
                      <a:pt x="578" y="82"/>
                    </a:cubicBezTo>
                    <a:cubicBezTo>
                      <a:pt x="578" y="361"/>
                      <a:pt x="578" y="361"/>
                      <a:pt x="578" y="361"/>
                    </a:cubicBezTo>
                    <a:cubicBezTo>
                      <a:pt x="578" y="407"/>
                      <a:pt x="541" y="444"/>
                      <a:pt x="496" y="444"/>
                    </a:cubicBezTo>
                    <a:cubicBezTo>
                      <a:pt x="241" y="444"/>
                      <a:pt x="241" y="444"/>
                      <a:pt x="241" y="444"/>
                    </a:cubicBezTo>
                    <a:cubicBezTo>
                      <a:pt x="174" y="498"/>
                      <a:pt x="174" y="498"/>
                      <a:pt x="174" y="498"/>
                    </a:cubicBezTo>
                    <a:cubicBezTo>
                      <a:pt x="163" y="507"/>
                      <a:pt x="151" y="511"/>
                      <a:pt x="138" y="511"/>
                    </a:cubicBezTo>
                    <a:close/>
                    <a:moveTo>
                      <a:pt x="82" y="50"/>
                    </a:moveTo>
                    <a:cubicBezTo>
                      <a:pt x="65" y="50"/>
                      <a:pt x="51" y="65"/>
                      <a:pt x="51" y="82"/>
                    </a:cubicBezTo>
                    <a:cubicBezTo>
                      <a:pt x="51" y="361"/>
                      <a:pt x="51" y="361"/>
                      <a:pt x="51" y="361"/>
                    </a:cubicBezTo>
                    <a:cubicBezTo>
                      <a:pt x="51" y="379"/>
                      <a:pt x="65" y="393"/>
                      <a:pt x="82" y="393"/>
                    </a:cubicBezTo>
                    <a:cubicBezTo>
                      <a:pt x="106" y="393"/>
                      <a:pt x="106" y="393"/>
                      <a:pt x="106" y="393"/>
                    </a:cubicBezTo>
                    <a:cubicBezTo>
                      <a:pt x="120" y="393"/>
                      <a:pt x="132" y="404"/>
                      <a:pt x="132" y="418"/>
                    </a:cubicBezTo>
                    <a:cubicBezTo>
                      <a:pt x="132" y="454"/>
                      <a:pt x="132" y="454"/>
                      <a:pt x="132" y="454"/>
                    </a:cubicBezTo>
                    <a:cubicBezTo>
                      <a:pt x="132" y="457"/>
                      <a:pt x="134" y="459"/>
                      <a:pt x="135" y="460"/>
                    </a:cubicBezTo>
                    <a:cubicBezTo>
                      <a:pt x="137" y="461"/>
                      <a:pt x="139" y="461"/>
                      <a:pt x="142" y="459"/>
                    </a:cubicBezTo>
                    <a:cubicBezTo>
                      <a:pt x="216" y="399"/>
                      <a:pt x="216" y="399"/>
                      <a:pt x="216" y="399"/>
                    </a:cubicBezTo>
                    <a:cubicBezTo>
                      <a:pt x="220" y="395"/>
                      <a:pt x="226" y="393"/>
                      <a:pt x="232" y="393"/>
                    </a:cubicBezTo>
                    <a:cubicBezTo>
                      <a:pt x="496" y="393"/>
                      <a:pt x="496" y="393"/>
                      <a:pt x="496" y="393"/>
                    </a:cubicBezTo>
                    <a:cubicBezTo>
                      <a:pt x="513" y="393"/>
                      <a:pt x="528" y="379"/>
                      <a:pt x="528" y="361"/>
                    </a:cubicBezTo>
                    <a:cubicBezTo>
                      <a:pt x="528" y="82"/>
                      <a:pt x="528" y="82"/>
                      <a:pt x="528" y="82"/>
                    </a:cubicBezTo>
                    <a:cubicBezTo>
                      <a:pt x="528" y="65"/>
                      <a:pt x="513" y="50"/>
                      <a:pt x="496" y="50"/>
                    </a:cubicBezTo>
                    <a:lnTo>
                      <a:pt x="82"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39" name="Freeform 20">
                <a:extLst>
                  <a:ext uri="{FF2B5EF4-FFF2-40B4-BE49-F238E27FC236}">
                    <a16:creationId xmlns="" xmlns:a16="http://schemas.microsoft.com/office/drawing/2014/main" id="{D0469A0F-C70A-4255-8476-9429D848F590}"/>
                  </a:ext>
                </a:extLst>
              </p:cNvPr>
              <p:cNvSpPr>
                <a:spLocks/>
              </p:cNvSpPr>
              <p:nvPr/>
            </p:nvSpPr>
            <p:spPr bwMode="auto">
              <a:xfrm>
                <a:off x="3471" y="1982"/>
                <a:ext cx="1373" cy="1216"/>
              </a:xfrm>
              <a:custGeom>
                <a:avLst/>
                <a:gdLst>
                  <a:gd name="T0" fmla="*/ 440 w 578"/>
                  <a:gd name="T1" fmla="*/ 512 h 512"/>
                  <a:gd name="T2" fmla="*/ 404 w 578"/>
                  <a:gd name="T3" fmla="*/ 499 h 512"/>
                  <a:gd name="T4" fmla="*/ 337 w 578"/>
                  <a:gd name="T5" fmla="*/ 444 h 512"/>
                  <a:gd name="T6" fmla="*/ 82 w 578"/>
                  <a:gd name="T7" fmla="*/ 444 h 512"/>
                  <a:gd name="T8" fmla="*/ 0 w 578"/>
                  <a:gd name="T9" fmla="*/ 362 h 512"/>
                  <a:gd name="T10" fmla="*/ 25 w 578"/>
                  <a:gd name="T11" fmla="*/ 337 h 512"/>
                  <a:gd name="T12" fmla="*/ 50 w 578"/>
                  <a:gd name="T13" fmla="*/ 362 h 512"/>
                  <a:gd name="T14" fmla="*/ 82 w 578"/>
                  <a:gd name="T15" fmla="*/ 394 h 512"/>
                  <a:gd name="T16" fmla="*/ 346 w 578"/>
                  <a:gd name="T17" fmla="*/ 394 h 512"/>
                  <a:gd name="T18" fmla="*/ 362 w 578"/>
                  <a:gd name="T19" fmla="*/ 399 h 512"/>
                  <a:gd name="T20" fmla="*/ 436 w 578"/>
                  <a:gd name="T21" fmla="*/ 460 h 512"/>
                  <a:gd name="T22" fmla="*/ 443 w 578"/>
                  <a:gd name="T23" fmla="*/ 461 h 512"/>
                  <a:gd name="T24" fmla="*/ 446 w 578"/>
                  <a:gd name="T25" fmla="*/ 455 h 512"/>
                  <a:gd name="T26" fmla="*/ 446 w 578"/>
                  <a:gd name="T27" fmla="*/ 419 h 512"/>
                  <a:gd name="T28" fmla="*/ 472 w 578"/>
                  <a:gd name="T29" fmla="*/ 394 h 512"/>
                  <a:gd name="T30" fmla="*/ 495 w 578"/>
                  <a:gd name="T31" fmla="*/ 394 h 512"/>
                  <a:gd name="T32" fmla="*/ 527 w 578"/>
                  <a:gd name="T33" fmla="*/ 362 h 512"/>
                  <a:gd name="T34" fmla="*/ 527 w 578"/>
                  <a:gd name="T35" fmla="*/ 83 h 512"/>
                  <a:gd name="T36" fmla="*/ 495 w 578"/>
                  <a:gd name="T37" fmla="*/ 51 h 512"/>
                  <a:gd name="T38" fmla="*/ 379 w 578"/>
                  <a:gd name="T39" fmla="*/ 51 h 512"/>
                  <a:gd name="T40" fmla="*/ 354 w 578"/>
                  <a:gd name="T41" fmla="*/ 26 h 512"/>
                  <a:gd name="T42" fmla="*/ 379 w 578"/>
                  <a:gd name="T43" fmla="*/ 0 h 512"/>
                  <a:gd name="T44" fmla="*/ 495 w 578"/>
                  <a:gd name="T45" fmla="*/ 0 h 512"/>
                  <a:gd name="T46" fmla="*/ 578 w 578"/>
                  <a:gd name="T47" fmla="*/ 83 h 512"/>
                  <a:gd name="T48" fmla="*/ 578 w 578"/>
                  <a:gd name="T49" fmla="*/ 362 h 512"/>
                  <a:gd name="T50" fmla="*/ 497 w 578"/>
                  <a:gd name="T51" fmla="*/ 444 h 512"/>
                  <a:gd name="T52" fmla="*/ 497 w 578"/>
                  <a:gd name="T53" fmla="*/ 455 h 512"/>
                  <a:gd name="T54" fmla="*/ 464 w 578"/>
                  <a:gd name="T55" fmla="*/ 506 h 512"/>
                  <a:gd name="T56" fmla="*/ 440 w 578"/>
                  <a:gd name="T57"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8" h="512">
                    <a:moveTo>
                      <a:pt x="440" y="512"/>
                    </a:moveTo>
                    <a:cubicBezTo>
                      <a:pt x="427" y="512"/>
                      <a:pt x="414" y="508"/>
                      <a:pt x="404" y="499"/>
                    </a:cubicBezTo>
                    <a:cubicBezTo>
                      <a:pt x="337" y="444"/>
                      <a:pt x="337" y="444"/>
                      <a:pt x="337" y="444"/>
                    </a:cubicBezTo>
                    <a:cubicBezTo>
                      <a:pt x="82" y="444"/>
                      <a:pt x="82" y="444"/>
                      <a:pt x="82" y="444"/>
                    </a:cubicBezTo>
                    <a:cubicBezTo>
                      <a:pt x="36" y="444"/>
                      <a:pt x="0" y="407"/>
                      <a:pt x="0" y="362"/>
                    </a:cubicBezTo>
                    <a:cubicBezTo>
                      <a:pt x="0" y="348"/>
                      <a:pt x="11" y="337"/>
                      <a:pt x="25" y="337"/>
                    </a:cubicBezTo>
                    <a:cubicBezTo>
                      <a:pt x="39" y="337"/>
                      <a:pt x="50" y="348"/>
                      <a:pt x="50" y="362"/>
                    </a:cubicBezTo>
                    <a:cubicBezTo>
                      <a:pt x="50" y="380"/>
                      <a:pt x="64" y="394"/>
                      <a:pt x="82" y="394"/>
                    </a:cubicBezTo>
                    <a:cubicBezTo>
                      <a:pt x="346" y="394"/>
                      <a:pt x="346" y="394"/>
                      <a:pt x="346" y="394"/>
                    </a:cubicBezTo>
                    <a:cubicBezTo>
                      <a:pt x="352" y="394"/>
                      <a:pt x="358" y="396"/>
                      <a:pt x="362" y="399"/>
                    </a:cubicBezTo>
                    <a:cubicBezTo>
                      <a:pt x="436" y="460"/>
                      <a:pt x="436" y="460"/>
                      <a:pt x="436" y="460"/>
                    </a:cubicBezTo>
                    <a:cubicBezTo>
                      <a:pt x="438" y="462"/>
                      <a:pt x="441" y="461"/>
                      <a:pt x="443" y="461"/>
                    </a:cubicBezTo>
                    <a:cubicBezTo>
                      <a:pt x="444" y="460"/>
                      <a:pt x="446" y="458"/>
                      <a:pt x="446" y="455"/>
                    </a:cubicBezTo>
                    <a:cubicBezTo>
                      <a:pt x="446" y="419"/>
                      <a:pt x="446" y="419"/>
                      <a:pt x="446" y="419"/>
                    </a:cubicBezTo>
                    <a:cubicBezTo>
                      <a:pt x="446" y="405"/>
                      <a:pt x="458" y="394"/>
                      <a:pt x="472" y="394"/>
                    </a:cubicBezTo>
                    <a:cubicBezTo>
                      <a:pt x="495" y="394"/>
                      <a:pt x="495" y="394"/>
                      <a:pt x="495" y="394"/>
                    </a:cubicBezTo>
                    <a:cubicBezTo>
                      <a:pt x="513" y="394"/>
                      <a:pt x="527" y="380"/>
                      <a:pt x="527" y="362"/>
                    </a:cubicBezTo>
                    <a:cubicBezTo>
                      <a:pt x="527" y="83"/>
                      <a:pt x="527" y="83"/>
                      <a:pt x="527" y="83"/>
                    </a:cubicBezTo>
                    <a:cubicBezTo>
                      <a:pt x="527" y="65"/>
                      <a:pt x="513" y="51"/>
                      <a:pt x="495" y="51"/>
                    </a:cubicBezTo>
                    <a:cubicBezTo>
                      <a:pt x="379" y="51"/>
                      <a:pt x="379" y="51"/>
                      <a:pt x="379" y="51"/>
                    </a:cubicBezTo>
                    <a:cubicBezTo>
                      <a:pt x="365" y="51"/>
                      <a:pt x="354" y="40"/>
                      <a:pt x="354" y="26"/>
                    </a:cubicBezTo>
                    <a:cubicBezTo>
                      <a:pt x="354" y="12"/>
                      <a:pt x="365" y="0"/>
                      <a:pt x="379" y="0"/>
                    </a:cubicBezTo>
                    <a:cubicBezTo>
                      <a:pt x="495" y="0"/>
                      <a:pt x="495" y="0"/>
                      <a:pt x="495" y="0"/>
                    </a:cubicBezTo>
                    <a:cubicBezTo>
                      <a:pt x="541" y="0"/>
                      <a:pt x="578" y="37"/>
                      <a:pt x="578" y="83"/>
                    </a:cubicBezTo>
                    <a:cubicBezTo>
                      <a:pt x="578" y="362"/>
                      <a:pt x="578" y="362"/>
                      <a:pt x="578" y="362"/>
                    </a:cubicBezTo>
                    <a:cubicBezTo>
                      <a:pt x="578" y="407"/>
                      <a:pt x="542" y="444"/>
                      <a:pt x="497" y="444"/>
                    </a:cubicBezTo>
                    <a:cubicBezTo>
                      <a:pt x="497" y="455"/>
                      <a:pt x="497" y="455"/>
                      <a:pt x="497" y="455"/>
                    </a:cubicBezTo>
                    <a:cubicBezTo>
                      <a:pt x="497" y="477"/>
                      <a:pt x="484" y="497"/>
                      <a:pt x="464" y="506"/>
                    </a:cubicBezTo>
                    <a:cubicBezTo>
                      <a:pt x="456" y="510"/>
                      <a:pt x="448" y="512"/>
                      <a:pt x="440" y="5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40" name="Freeform 21">
                <a:extLst>
                  <a:ext uri="{FF2B5EF4-FFF2-40B4-BE49-F238E27FC236}">
                    <a16:creationId xmlns="" xmlns:a16="http://schemas.microsoft.com/office/drawing/2014/main" id="{6C4586A9-7E6C-40FC-95FD-1E1AB757619C}"/>
                  </a:ext>
                </a:extLst>
              </p:cNvPr>
              <p:cNvSpPr>
                <a:spLocks/>
              </p:cNvSpPr>
              <p:nvPr/>
            </p:nvSpPr>
            <p:spPr bwMode="auto">
              <a:xfrm>
                <a:off x="2475" y="490"/>
                <a:ext cx="2730" cy="2300"/>
              </a:xfrm>
              <a:custGeom>
                <a:avLst/>
                <a:gdLst>
                  <a:gd name="T0" fmla="*/ 1123 w 1149"/>
                  <a:gd name="T1" fmla="*/ 968 h 968"/>
                  <a:gd name="T2" fmla="*/ 1098 w 1149"/>
                  <a:gd name="T3" fmla="*/ 943 h 968"/>
                  <a:gd name="T4" fmla="*/ 1098 w 1149"/>
                  <a:gd name="T5" fmla="*/ 574 h 968"/>
                  <a:gd name="T6" fmla="*/ 574 w 1149"/>
                  <a:gd name="T7" fmla="*/ 51 h 968"/>
                  <a:gd name="T8" fmla="*/ 51 w 1149"/>
                  <a:gd name="T9" fmla="*/ 574 h 968"/>
                  <a:gd name="T10" fmla="*/ 51 w 1149"/>
                  <a:gd name="T11" fmla="*/ 943 h 968"/>
                  <a:gd name="T12" fmla="*/ 26 w 1149"/>
                  <a:gd name="T13" fmla="*/ 968 h 968"/>
                  <a:gd name="T14" fmla="*/ 0 w 1149"/>
                  <a:gd name="T15" fmla="*/ 943 h 968"/>
                  <a:gd name="T16" fmla="*/ 0 w 1149"/>
                  <a:gd name="T17" fmla="*/ 574 h 968"/>
                  <a:gd name="T18" fmla="*/ 574 w 1149"/>
                  <a:gd name="T19" fmla="*/ 0 h 968"/>
                  <a:gd name="T20" fmla="*/ 1149 w 1149"/>
                  <a:gd name="T21" fmla="*/ 574 h 968"/>
                  <a:gd name="T22" fmla="*/ 1149 w 1149"/>
                  <a:gd name="T23" fmla="*/ 943 h 968"/>
                  <a:gd name="T24" fmla="*/ 1123 w 1149"/>
                  <a:gd name="T25" fmla="*/ 968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9" h="968">
                    <a:moveTo>
                      <a:pt x="1123" y="968"/>
                    </a:moveTo>
                    <a:cubicBezTo>
                      <a:pt x="1109" y="968"/>
                      <a:pt x="1098" y="957"/>
                      <a:pt x="1098" y="943"/>
                    </a:cubicBezTo>
                    <a:cubicBezTo>
                      <a:pt x="1098" y="574"/>
                      <a:pt x="1098" y="574"/>
                      <a:pt x="1098" y="574"/>
                    </a:cubicBezTo>
                    <a:cubicBezTo>
                      <a:pt x="1098" y="286"/>
                      <a:pt x="863" y="51"/>
                      <a:pt x="574" y="51"/>
                    </a:cubicBezTo>
                    <a:cubicBezTo>
                      <a:pt x="286" y="51"/>
                      <a:pt x="51" y="286"/>
                      <a:pt x="51" y="574"/>
                    </a:cubicBezTo>
                    <a:cubicBezTo>
                      <a:pt x="51" y="943"/>
                      <a:pt x="51" y="943"/>
                      <a:pt x="51" y="943"/>
                    </a:cubicBezTo>
                    <a:cubicBezTo>
                      <a:pt x="51" y="957"/>
                      <a:pt x="40" y="968"/>
                      <a:pt x="26" y="968"/>
                    </a:cubicBezTo>
                    <a:cubicBezTo>
                      <a:pt x="12" y="968"/>
                      <a:pt x="0" y="957"/>
                      <a:pt x="0" y="943"/>
                    </a:cubicBezTo>
                    <a:cubicBezTo>
                      <a:pt x="0" y="574"/>
                      <a:pt x="0" y="574"/>
                      <a:pt x="0" y="574"/>
                    </a:cubicBezTo>
                    <a:cubicBezTo>
                      <a:pt x="0" y="258"/>
                      <a:pt x="258" y="0"/>
                      <a:pt x="574" y="0"/>
                    </a:cubicBezTo>
                    <a:cubicBezTo>
                      <a:pt x="891" y="0"/>
                      <a:pt x="1149" y="258"/>
                      <a:pt x="1149" y="574"/>
                    </a:cubicBezTo>
                    <a:cubicBezTo>
                      <a:pt x="1149" y="943"/>
                      <a:pt x="1149" y="943"/>
                      <a:pt x="1149" y="943"/>
                    </a:cubicBezTo>
                    <a:cubicBezTo>
                      <a:pt x="1149" y="957"/>
                      <a:pt x="1137" y="968"/>
                      <a:pt x="1123" y="968"/>
                    </a:cubicBezTo>
                    <a:close/>
                  </a:path>
                </a:pathLst>
              </a:custGeom>
              <a:solidFill>
                <a:srgbClr val="00A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41" name="Freeform 22">
                <a:extLst>
                  <a:ext uri="{FF2B5EF4-FFF2-40B4-BE49-F238E27FC236}">
                    <a16:creationId xmlns="" xmlns:a16="http://schemas.microsoft.com/office/drawing/2014/main" id="{C4F41337-A854-45CA-A346-448950B4E193}"/>
                  </a:ext>
                </a:extLst>
              </p:cNvPr>
              <p:cNvSpPr>
                <a:spLocks noEditPoints="1"/>
              </p:cNvSpPr>
              <p:nvPr/>
            </p:nvSpPr>
            <p:spPr bwMode="auto">
              <a:xfrm>
                <a:off x="2067" y="1725"/>
                <a:ext cx="529" cy="1065"/>
              </a:xfrm>
              <a:custGeom>
                <a:avLst/>
                <a:gdLst>
                  <a:gd name="T0" fmla="*/ 198 w 223"/>
                  <a:gd name="T1" fmla="*/ 448 h 448"/>
                  <a:gd name="T2" fmla="*/ 124 w 223"/>
                  <a:gd name="T3" fmla="*/ 448 h 448"/>
                  <a:gd name="T4" fmla="*/ 0 w 223"/>
                  <a:gd name="T5" fmla="*/ 324 h 448"/>
                  <a:gd name="T6" fmla="*/ 0 w 223"/>
                  <a:gd name="T7" fmla="*/ 124 h 448"/>
                  <a:gd name="T8" fmla="*/ 124 w 223"/>
                  <a:gd name="T9" fmla="*/ 0 h 448"/>
                  <a:gd name="T10" fmla="*/ 198 w 223"/>
                  <a:gd name="T11" fmla="*/ 0 h 448"/>
                  <a:gd name="T12" fmla="*/ 223 w 223"/>
                  <a:gd name="T13" fmla="*/ 26 h 448"/>
                  <a:gd name="T14" fmla="*/ 223 w 223"/>
                  <a:gd name="T15" fmla="*/ 423 h 448"/>
                  <a:gd name="T16" fmla="*/ 198 w 223"/>
                  <a:gd name="T17" fmla="*/ 448 h 448"/>
                  <a:gd name="T18" fmla="*/ 124 w 223"/>
                  <a:gd name="T19" fmla="*/ 51 h 448"/>
                  <a:gd name="T20" fmla="*/ 51 w 223"/>
                  <a:gd name="T21" fmla="*/ 124 h 448"/>
                  <a:gd name="T22" fmla="*/ 51 w 223"/>
                  <a:gd name="T23" fmla="*/ 324 h 448"/>
                  <a:gd name="T24" fmla="*/ 124 w 223"/>
                  <a:gd name="T25" fmla="*/ 397 h 448"/>
                  <a:gd name="T26" fmla="*/ 172 w 223"/>
                  <a:gd name="T27" fmla="*/ 397 h 448"/>
                  <a:gd name="T28" fmla="*/ 172 w 223"/>
                  <a:gd name="T29" fmla="*/ 51 h 448"/>
                  <a:gd name="T30" fmla="*/ 124 w 223"/>
                  <a:gd name="T31" fmla="*/ 5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448">
                    <a:moveTo>
                      <a:pt x="198" y="448"/>
                    </a:moveTo>
                    <a:cubicBezTo>
                      <a:pt x="124" y="448"/>
                      <a:pt x="124" y="448"/>
                      <a:pt x="124" y="448"/>
                    </a:cubicBezTo>
                    <a:cubicBezTo>
                      <a:pt x="55" y="448"/>
                      <a:pt x="0" y="393"/>
                      <a:pt x="0" y="324"/>
                    </a:cubicBezTo>
                    <a:cubicBezTo>
                      <a:pt x="0" y="124"/>
                      <a:pt x="0" y="124"/>
                      <a:pt x="0" y="124"/>
                    </a:cubicBezTo>
                    <a:cubicBezTo>
                      <a:pt x="0" y="56"/>
                      <a:pt x="55" y="0"/>
                      <a:pt x="124" y="0"/>
                    </a:cubicBezTo>
                    <a:cubicBezTo>
                      <a:pt x="198" y="0"/>
                      <a:pt x="198" y="0"/>
                      <a:pt x="198" y="0"/>
                    </a:cubicBezTo>
                    <a:cubicBezTo>
                      <a:pt x="212" y="0"/>
                      <a:pt x="223" y="12"/>
                      <a:pt x="223" y="26"/>
                    </a:cubicBezTo>
                    <a:cubicBezTo>
                      <a:pt x="223" y="423"/>
                      <a:pt x="223" y="423"/>
                      <a:pt x="223" y="423"/>
                    </a:cubicBezTo>
                    <a:cubicBezTo>
                      <a:pt x="223" y="437"/>
                      <a:pt x="212" y="448"/>
                      <a:pt x="198" y="448"/>
                    </a:cubicBezTo>
                    <a:close/>
                    <a:moveTo>
                      <a:pt x="124" y="51"/>
                    </a:moveTo>
                    <a:cubicBezTo>
                      <a:pt x="83" y="51"/>
                      <a:pt x="51" y="84"/>
                      <a:pt x="51" y="124"/>
                    </a:cubicBezTo>
                    <a:cubicBezTo>
                      <a:pt x="51" y="324"/>
                      <a:pt x="51" y="324"/>
                      <a:pt x="51" y="324"/>
                    </a:cubicBezTo>
                    <a:cubicBezTo>
                      <a:pt x="51" y="365"/>
                      <a:pt x="83" y="397"/>
                      <a:pt x="124" y="397"/>
                    </a:cubicBezTo>
                    <a:cubicBezTo>
                      <a:pt x="172" y="397"/>
                      <a:pt x="172" y="397"/>
                      <a:pt x="172" y="397"/>
                    </a:cubicBezTo>
                    <a:cubicBezTo>
                      <a:pt x="172" y="51"/>
                      <a:pt x="172" y="51"/>
                      <a:pt x="172" y="51"/>
                    </a:cubicBezTo>
                    <a:lnTo>
                      <a:pt x="124" y="51"/>
                    </a:lnTo>
                    <a:close/>
                  </a:path>
                </a:pathLst>
              </a:custGeom>
              <a:solidFill>
                <a:srgbClr val="00A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42" name="Freeform 23">
                <a:extLst>
                  <a:ext uri="{FF2B5EF4-FFF2-40B4-BE49-F238E27FC236}">
                    <a16:creationId xmlns="" xmlns:a16="http://schemas.microsoft.com/office/drawing/2014/main" id="{ED75F6A5-639C-405B-8A44-FAB1BB519126}"/>
                  </a:ext>
                </a:extLst>
              </p:cNvPr>
              <p:cNvSpPr>
                <a:spLocks noEditPoints="1"/>
              </p:cNvSpPr>
              <p:nvPr/>
            </p:nvSpPr>
            <p:spPr bwMode="auto">
              <a:xfrm>
                <a:off x="5084" y="1725"/>
                <a:ext cx="529" cy="1065"/>
              </a:xfrm>
              <a:custGeom>
                <a:avLst/>
                <a:gdLst>
                  <a:gd name="T0" fmla="*/ 99 w 223"/>
                  <a:gd name="T1" fmla="*/ 448 h 448"/>
                  <a:gd name="T2" fmla="*/ 25 w 223"/>
                  <a:gd name="T3" fmla="*/ 448 h 448"/>
                  <a:gd name="T4" fmla="*/ 0 w 223"/>
                  <a:gd name="T5" fmla="*/ 423 h 448"/>
                  <a:gd name="T6" fmla="*/ 0 w 223"/>
                  <a:gd name="T7" fmla="*/ 26 h 448"/>
                  <a:gd name="T8" fmla="*/ 25 w 223"/>
                  <a:gd name="T9" fmla="*/ 0 h 448"/>
                  <a:gd name="T10" fmla="*/ 99 w 223"/>
                  <a:gd name="T11" fmla="*/ 0 h 448"/>
                  <a:gd name="T12" fmla="*/ 223 w 223"/>
                  <a:gd name="T13" fmla="*/ 124 h 448"/>
                  <a:gd name="T14" fmla="*/ 223 w 223"/>
                  <a:gd name="T15" fmla="*/ 324 h 448"/>
                  <a:gd name="T16" fmla="*/ 99 w 223"/>
                  <a:gd name="T17" fmla="*/ 448 h 448"/>
                  <a:gd name="T18" fmla="*/ 51 w 223"/>
                  <a:gd name="T19" fmla="*/ 397 h 448"/>
                  <a:gd name="T20" fmla="*/ 99 w 223"/>
                  <a:gd name="T21" fmla="*/ 397 h 448"/>
                  <a:gd name="T22" fmla="*/ 172 w 223"/>
                  <a:gd name="T23" fmla="*/ 324 h 448"/>
                  <a:gd name="T24" fmla="*/ 172 w 223"/>
                  <a:gd name="T25" fmla="*/ 124 h 448"/>
                  <a:gd name="T26" fmla="*/ 99 w 223"/>
                  <a:gd name="T27" fmla="*/ 51 h 448"/>
                  <a:gd name="T28" fmla="*/ 51 w 223"/>
                  <a:gd name="T29" fmla="*/ 51 h 448"/>
                  <a:gd name="T30" fmla="*/ 51 w 223"/>
                  <a:gd name="T31" fmla="*/ 39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448">
                    <a:moveTo>
                      <a:pt x="99" y="448"/>
                    </a:moveTo>
                    <a:cubicBezTo>
                      <a:pt x="25" y="448"/>
                      <a:pt x="25" y="448"/>
                      <a:pt x="25" y="448"/>
                    </a:cubicBezTo>
                    <a:cubicBezTo>
                      <a:pt x="11" y="448"/>
                      <a:pt x="0" y="437"/>
                      <a:pt x="0" y="423"/>
                    </a:cubicBezTo>
                    <a:cubicBezTo>
                      <a:pt x="0" y="26"/>
                      <a:pt x="0" y="26"/>
                      <a:pt x="0" y="26"/>
                    </a:cubicBezTo>
                    <a:cubicBezTo>
                      <a:pt x="0" y="12"/>
                      <a:pt x="11" y="0"/>
                      <a:pt x="25" y="0"/>
                    </a:cubicBezTo>
                    <a:cubicBezTo>
                      <a:pt x="99" y="0"/>
                      <a:pt x="99" y="0"/>
                      <a:pt x="99" y="0"/>
                    </a:cubicBezTo>
                    <a:cubicBezTo>
                      <a:pt x="167" y="0"/>
                      <a:pt x="223" y="56"/>
                      <a:pt x="223" y="124"/>
                    </a:cubicBezTo>
                    <a:cubicBezTo>
                      <a:pt x="223" y="324"/>
                      <a:pt x="223" y="324"/>
                      <a:pt x="223" y="324"/>
                    </a:cubicBezTo>
                    <a:cubicBezTo>
                      <a:pt x="223" y="393"/>
                      <a:pt x="167" y="448"/>
                      <a:pt x="99" y="448"/>
                    </a:cubicBezTo>
                    <a:close/>
                    <a:moveTo>
                      <a:pt x="51" y="397"/>
                    </a:moveTo>
                    <a:cubicBezTo>
                      <a:pt x="99" y="397"/>
                      <a:pt x="99" y="397"/>
                      <a:pt x="99" y="397"/>
                    </a:cubicBezTo>
                    <a:cubicBezTo>
                      <a:pt x="139" y="397"/>
                      <a:pt x="172" y="365"/>
                      <a:pt x="172" y="324"/>
                    </a:cubicBezTo>
                    <a:cubicBezTo>
                      <a:pt x="172" y="124"/>
                      <a:pt x="172" y="124"/>
                      <a:pt x="172" y="124"/>
                    </a:cubicBezTo>
                    <a:cubicBezTo>
                      <a:pt x="172" y="84"/>
                      <a:pt x="139" y="51"/>
                      <a:pt x="99" y="51"/>
                    </a:cubicBezTo>
                    <a:cubicBezTo>
                      <a:pt x="51" y="51"/>
                      <a:pt x="51" y="51"/>
                      <a:pt x="51" y="51"/>
                    </a:cubicBezTo>
                    <a:lnTo>
                      <a:pt x="51" y="397"/>
                    </a:lnTo>
                    <a:close/>
                  </a:path>
                </a:pathLst>
              </a:custGeom>
              <a:solidFill>
                <a:srgbClr val="00A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43" name="Freeform 24">
                <a:extLst>
                  <a:ext uri="{FF2B5EF4-FFF2-40B4-BE49-F238E27FC236}">
                    <a16:creationId xmlns="" xmlns:a16="http://schemas.microsoft.com/office/drawing/2014/main" id="{65A2523D-B011-4B68-853B-5C81598CFB77}"/>
                  </a:ext>
                </a:extLst>
              </p:cNvPr>
              <p:cNvSpPr>
                <a:spLocks/>
              </p:cNvSpPr>
              <p:nvPr/>
            </p:nvSpPr>
            <p:spPr bwMode="auto">
              <a:xfrm>
                <a:off x="2475" y="2668"/>
                <a:ext cx="931" cy="1032"/>
              </a:xfrm>
              <a:custGeom>
                <a:avLst/>
                <a:gdLst>
                  <a:gd name="T0" fmla="*/ 367 w 392"/>
                  <a:gd name="T1" fmla="*/ 434 h 434"/>
                  <a:gd name="T2" fmla="*/ 354 w 392"/>
                  <a:gd name="T3" fmla="*/ 434 h 434"/>
                  <a:gd name="T4" fmla="*/ 0 w 392"/>
                  <a:gd name="T5" fmla="*/ 80 h 434"/>
                  <a:gd name="T6" fmla="*/ 0 w 392"/>
                  <a:gd name="T7" fmla="*/ 26 h 434"/>
                  <a:gd name="T8" fmla="*/ 26 w 392"/>
                  <a:gd name="T9" fmla="*/ 0 h 434"/>
                  <a:gd name="T10" fmla="*/ 51 w 392"/>
                  <a:gd name="T11" fmla="*/ 26 h 434"/>
                  <a:gd name="T12" fmla="*/ 51 w 392"/>
                  <a:gd name="T13" fmla="*/ 80 h 434"/>
                  <a:gd name="T14" fmla="*/ 354 w 392"/>
                  <a:gd name="T15" fmla="*/ 384 h 434"/>
                  <a:gd name="T16" fmla="*/ 367 w 392"/>
                  <a:gd name="T17" fmla="*/ 384 h 434"/>
                  <a:gd name="T18" fmla="*/ 392 w 392"/>
                  <a:gd name="T19" fmla="*/ 409 h 434"/>
                  <a:gd name="T20" fmla="*/ 367 w 392"/>
                  <a:gd name="T21"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434">
                    <a:moveTo>
                      <a:pt x="367" y="434"/>
                    </a:moveTo>
                    <a:cubicBezTo>
                      <a:pt x="354" y="434"/>
                      <a:pt x="354" y="434"/>
                      <a:pt x="354" y="434"/>
                    </a:cubicBezTo>
                    <a:cubicBezTo>
                      <a:pt x="159" y="434"/>
                      <a:pt x="0" y="276"/>
                      <a:pt x="0" y="80"/>
                    </a:cubicBezTo>
                    <a:cubicBezTo>
                      <a:pt x="0" y="26"/>
                      <a:pt x="0" y="26"/>
                      <a:pt x="0" y="26"/>
                    </a:cubicBezTo>
                    <a:cubicBezTo>
                      <a:pt x="0" y="12"/>
                      <a:pt x="12" y="0"/>
                      <a:pt x="26" y="0"/>
                    </a:cubicBezTo>
                    <a:cubicBezTo>
                      <a:pt x="40" y="0"/>
                      <a:pt x="51" y="12"/>
                      <a:pt x="51" y="26"/>
                    </a:cubicBezTo>
                    <a:cubicBezTo>
                      <a:pt x="51" y="80"/>
                      <a:pt x="51" y="80"/>
                      <a:pt x="51" y="80"/>
                    </a:cubicBezTo>
                    <a:cubicBezTo>
                      <a:pt x="51" y="248"/>
                      <a:pt x="187" y="384"/>
                      <a:pt x="354" y="384"/>
                    </a:cubicBezTo>
                    <a:cubicBezTo>
                      <a:pt x="367" y="384"/>
                      <a:pt x="367" y="384"/>
                      <a:pt x="367" y="384"/>
                    </a:cubicBezTo>
                    <a:cubicBezTo>
                      <a:pt x="381" y="384"/>
                      <a:pt x="392" y="395"/>
                      <a:pt x="392" y="409"/>
                    </a:cubicBezTo>
                    <a:cubicBezTo>
                      <a:pt x="392" y="423"/>
                      <a:pt x="381" y="434"/>
                      <a:pt x="367" y="434"/>
                    </a:cubicBezTo>
                    <a:close/>
                  </a:path>
                </a:pathLst>
              </a:custGeom>
              <a:solidFill>
                <a:srgbClr val="00A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44" name="Freeform 25">
                <a:extLst>
                  <a:ext uri="{FF2B5EF4-FFF2-40B4-BE49-F238E27FC236}">
                    <a16:creationId xmlns="" xmlns:a16="http://schemas.microsoft.com/office/drawing/2014/main" id="{0E610804-4985-465A-A02C-0B7BD77824DA}"/>
                  </a:ext>
                </a:extLst>
              </p:cNvPr>
              <p:cNvSpPr>
                <a:spLocks noEditPoints="1"/>
              </p:cNvSpPr>
              <p:nvPr/>
            </p:nvSpPr>
            <p:spPr bwMode="auto">
              <a:xfrm>
                <a:off x="3585" y="3450"/>
                <a:ext cx="510" cy="380"/>
              </a:xfrm>
              <a:custGeom>
                <a:avLst/>
                <a:gdLst>
                  <a:gd name="T0" fmla="*/ 144 w 215"/>
                  <a:gd name="T1" fmla="*/ 160 h 160"/>
                  <a:gd name="T2" fmla="*/ 70 w 215"/>
                  <a:gd name="T3" fmla="*/ 160 h 160"/>
                  <a:gd name="T4" fmla="*/ 0 w 215"/>
                  <a:gd name="T5" fmla="*/ 89 h 160"/>
                  <a:gd name="T6" fmla="*/ 0 w 215"/>
                  <a:gd name="T7" fmla="*/ 70 h 160"/>
                  <a:gd name="T8" fmla="*/ 70 w 215"/>
                  <a:gd name="T9" fmla="*/ 0 h 160"/>
                  <a:gd name="T10" fmla="*/ 144 w 215"/>
                  <a:gd name="T11" fmla="*/ 0 h 160"/>
                  <a:gd name="T12" fmla="*/ 215 w 215"/>
                  <a:gd name="T13" fmla="*/ 70 h 160"/>
                  <a:gd name="T14" fmla="*/ 215 w 215"/>
                  <a:gd name="T15" fmla="*/ 89 h 160"/>
                  <a:gd name="T16" fmla="*/ 144 w 215"/>
                  <a:gd name="T17" fmla="*/ 160 h 160"/>
                  <a:gd name="T18" fmla="*/ 70 w 215"/>
                  <a:gd name="T19" fmla="*/ 50 h 160"/>
                  <a:gd name="T20" fmla="*/ 50 w 215"/>
                  <a:gd name="T21" fmla="*/ 70 h 160"/>
                  <a:gd name="T22" fmla="*/ 50 w 215"/>
                  <a:gd name="T23" fmla="*/ 89 h 160"/>
                  <a:gd name="T24" fmla="*/ 70 w 215"/>
                  <a:gd name="T25" fmla="*/ 109 h 160"/>
                  <a:gd name="T26" fmla="*/ 144 w 215"/>
                  <a:gd name="T27" fmla="*/ 109 h 160"/>
                  <a:gd name="T28" fmla="*/ 164 w 215"/>
                  <a:gd name="T29" fmla="*/ 89 h 160"/>
                  <a:gd name="T30" fmla="*/ 164 w 215"/>
                  <a:gd name="T31" fmla="*/ 70 h 160"/>
                  <a:gd name="T32" fmla="*/ 144 w 215"/>
                  <a:gd name="T33" fmla="*/ 50 h 160"/>
                  <a:gd name="T34" fmla="*/ 70 w 215"/>
                  <a:gd name="T35" fmla="*/ 5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160">
                    <a:moveTo>
                      <a:pt x="144" y="160"/>
                    </a:moveTo>
                    <a:cubicBezTo>
                      <a:pt x="70" y="160"/>
                      <a:pt x="70" y="160"/>
                      <a:pt x="70" y="160"/>
                    </a:cubicBezTo>
                    <a:cubicBezTo>
                      <a:pt x="31" y="160"/>
                      <a:pt x="0" y="128"/>
                      <a:pt x="0" y="89"/>
                    </a:cubicBezTo>
                    <a:cubicBezTo>
                      <a:pt x="0" y="70"/>
                      <a:pt x="0" y="70"/>
                      <a:pt x="0" y="70"/>
                    </a:cubicBezTo>
                    <a:cubicBezTo>
                      <a:pt x="0" y="31"/>
                      <a:pt x="31" y="0"/>
                      <a:pt x="70" y="0"/>
                    </a:cubicBezTo>
                    <a:cubicBezTo>
                      <a:pt x="144" y="0"/>
                      <a:pt x="144" y="0"/>
                      <a:pt x="144" y="0"/>
                    </a:cubicBezTo>
                    <a:cubicBezTo>
                      <a:pt x="183" y="0"/>
                      <a:pt x="215" y="31"/>
                      <a:pt x="215" y="70"/>
                    </a:cubicBezTo>
                    <a:cubicBezTo>
                      <a:pt x="215" y="89"/>
                      <a:pt x="215" y="89"/>
                      <a:pt x="215" y="89"/>
                    </a:cubicBezTo>
                    <a:cubicBezTo>
                      <a:pt x="215" y="128"/>
                      <a:pt x="183" y="160"/>
                      <a:pt x="144" y="160"/>
                    </a:cubicBezTo>
                    <a:close/>
                    <a:moveTo>
                      <a:pt x="70" y="50"/>
                    </a:moveTo>
                    <a:cubicBezTo>
                      <a:pt x="59" y="50"/>
                      <a:pt x="50" y="59"/>
                      <a:pt x="50" y="70"/>
                    </a:cubicBezTo>
                    <a:cubicBezTo>
                      <a:pt x="50" y="89"/>
                      <a:pt x="50" y="89"/>
                      <a:pt x="50" y="89"/>
                    </a:cubicBezTo>
                    <a:cubicBezTo>
                      <a:pt x="50" y="100"/>
                      <a:pt x="59" y="109"/>
                      <a:pt x="70" y="109"/>
                    </a:cubicBezTo>
                    <a:cubicBezTo>
                      <a:pt x="144" y="109"/>
                      <a:pt x="144" y="109"/>
                      <a:pt x="144" y="109"/>
                    </a:cubicBezTo>
                    <a:cubicBezTo>
                      <a:pt x="155" y="109"/>
                      <a:pt x="164" y="100"/>
                      <a:pt x="164" y="89"/>
                    </a:cubicBezTo>
                    <a:cubicBezTo>
                      <a:pt x="164" y="70"/>
                      <a:pt x="164" y="70"/>
                      <a:pt x="164" y="70"/>
                    </a:cubicBezTo>
                    <a:cubicBezTo>
                      <a:pt x="164" y="59"/>
                      <a:pt x="155" y="50"/>
                      <a:pt x="144" y="50"/>
                    </a:cubicBezTo>
                    <a:lnTo>
                      <a:pt x="70" y="50"/>
                    </a:lnTo>
                    <a:close/>
                  </a:path>
                </a:pathLst>
              </a:custGeom>
              <a:solidFill>
                <a:srgbClr val="00A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45" name="Freeform 26">
                <a:extLst>
                  <a:ext uri="{FF2B5EF4-FFF2-40B4-BE49-F238E27FC236}">
                    <a16:creationId xmlns="" xmlns:a16="http://schemas.microsoft.com/office/drawing/2014/main" id="{B593F6C7-F872-407C-822A-1C40E95C3826}"/>
                  </a:ext>
                </a:extLst>
              </p:cNvPr>
              <p:cNvSpPr>
                <a:spLocks/>
              </p:cNvSpPr>
              <p:nvPr/>
            </p:nvSpPr>
            <p:spPr bwMode="auto">
              <a:xfrm>
                <a:off x="3468" y="2112"/>
                <a:ext cx="121" cy="126"/>
              </a:xfrm>
              <a:custGeom>
                <a:avLst/>
                <a:gdLst>
                  <a:gd name="T0" fmla="*/ 26 w 51"/>
                  <a:gd name="T1" fmla="*/ 53 h 53"/>
                  <a:gd name="T2" fmla="*/ 16 w 51"/>
                  <a:gd name="T3" fmla="*/ 51 h 53"/>
                  <a:gd name="T4" fmla="*/ 8 w 51"/>
                  <a:gd name="T5" fmla="*/ 45 h 53"/>
                  <a:gd name="T6" fmla="*/ 4 w 51"/>
                  <a:gd name="T7" fmla="*/ 42 h 53"/>
                  <a:gd name="T8" fmla="*/ 2 w 51"/>
                  <a:gd name="T9" fmla="*/ 37 h 53"/>
                  <a:gd name="T10" fmla="*/ 1 w 51"/>
                  <a:gd name="T11" fmla="*/ 33 h 53"/>
                  <a:gd name="T12" fmla="*/ 0 w 51"/>
                  <a:gd name="T13" fmla="*/ 27 h 53"/>
                  <a:gd name="T14" fmla="*/ 8 w 51"/>
                  <a:gd name="T15" fmla="*/ 10 h 53"/>
                  <a:gd name="T16" fmla="*/ 35 w 51"/>
                  <a:gd name="T17" fmla="*/ 4 h 53"/>
                  <a:gd name="T18" fmla="*/ 43 w 51"/>
                  <a:gd name="T19" fmla="*/ 10 h 53"/>
                  <a:gd name="T20" fmla="*/ 47 w 51"/>
                  <a:gd name="T21" fmla="*/ 13 h 53"/>
                  <a:gd name="T22" fmla="*/ 49 w 51"/>
                  <a:gd name="T23" fmla="*/ 18 h 53"/>
                  <a:gd name="T24" fmla="*/ 51 w 51"/>
                  <a:gd name="T25" fmla="*/ 27 h 53"/>
                  <a:gd name="T26" fmla="*/ 50 w 51"/>
                  <a:gd name="T27" fmla="*/ 33 h 53"/>
                  <a:gd name="T28" fmla="*/ 49 w 51"/>
                  <a:gd name="T29" fmla="*/ 37 h 53"/>
                  <a:gd name="T30" fmla="*/ 47 w 51"/>
                  <a:gd name="T31" fmla="*/ 42 h 53"/>
                  <a:gd name="T32" fmla="*/ 43 w 51"/>
                  <a:gd name="T33" fmla="*/ 45 h 53"/>
                  <a:gd name="T34" fmla="*/ 35 w 51"/>
                  <a:gd name="T35" fmla="*/ 51 h 53"/>
                  <a:gd name="T36" fmla="*/ 26 w 51"/>
                  <a:gd name="T3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26" y="53"/>
                    </a:moveTo>
                    <a:cubicBezTo>
                      <a:pt x="22" y="53"/>
                      <a:pt x="19" y="52"/>
                      <a:pt x="16" y="51"/>
                    </a:cubicBezTo>
                    <a:cubicBezTo>
                      <a:pt x="13" y="50"/>
                      <a:pt x="10" y="48"/>
                      <a:pt x="8" y="45"/>
                    </a:cubicBezTo>
                    <a:cubicBezTo>
                      <a:pt x="6" y="44"/>
                      <a:pt x="5" y="43"/>
                      <a:pt x="4" y="42"/>
                    </a:cubicBezTo>
                    <a:cubicBezTo>
                      <a:pt x="4" y="40"/>
                      <a:pt x="3" y="39"/>
                      <a:pt x="2" y="37"/>
                    </a:cubicBezTo>
                    <a:cubicBezTo>
                      <a:pt x="1" y="36"/>
                      <a:pt x="1" y="34"/>
                      <a:pt x="1" y="33"/>
                    </a:cubicBezTo>
                    <a:cubicBezTo>
                      <a:pt x="0" y="31"/>
                      <a:pt x="0" y="29"/>
                      <a:pt x="0" y="27"/>
                    </a:cubicBezTo>
                    <a:cubicBezTo>
                      <a:pt x="0" y="21"/>
                      <a:pt x="3" y="14"/>
                      <a:pt x="8" y="10"/>
                    </a:cubicBezTo>
                    <a:cubicBezTo>
                      <a:pt x="15" y="2"/>
                      <a:pt x="26" y="0"/>
                      <a:pt x="35" y="4"/>
                    </a:cubicBezTo>
                    <a:cubicBezTo>
                      <a:pt x="38" y="5"/>
                      <a:pt x="41" y="7"/>
                      <a:pt x="43" y="10"/>
                    </a:cubicBezTo>
                    <a:cubicBezTo>
                      <a:pt x="45" y="11"/>
                      <a:pt x="46" y="12"/>
                      <a:pt x="47" y="13"/>
                    </a:cubicBezTo>
                    <a:cubicBezTo>
                      <a:pt x="48" y="15"/>
                      <a:pt x="48" y="16"/>
                      <a:pt x="49" y="18"/>
                    </a:cubicBezTo>
                    <a:cubicBezTo>
                      <a:pt x="50" y="21"/>
                      <a:pt x="51" y="24"/>
                      <a:pt x="51" y="27"/>
                    </a:cubicBezTo>
                    <a:cubicBezTo>
                      <a:pt x="51" y="29"/>
                      <a:pt x="51" y="31"/>
                      <a:pt x="50" y="33"/>
                    </a:cubicBezTo>
                    <a:cubicBezTo>
                      <a:pt x="50" y="34"/>
                      <a:pt x="50" y="36"/>
                      <a:pt x="49" y="37"/>
                    </a:cubicBezTo>
                    <a:cubicBezTo>
                      <a:pt x="48" y="39"/>
                      <a:pt x="48" y="40"/>
                      <a:pt x="47" y="42"/>
                    </a:cubicBezTo>
                    <a:cubicBezTo>
                      <a:pt x="46" y="43"/>
                      <a:pt x="45" y="44"/>
                      <a:pt x="43" y="45"/>
                    </a:cubicBezTo>
                    <a:cubicBezTo>
                      <a:pt x="41" y="48"/>
                      <a:pt x="38" y="50"/>
                      <a:pt x="35" y="51"/>
                    </a:cubicBezTo>
                    <a:cubicBezTo>
                      <a:pt x="32" y="52"/>
                      <a:pt x="29" y="53"/>
                      <a:pt x="2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46" name="Freeform 27">
                <a:extLst>
                  <a:ext uri="{FF2B5EF4-FFF2-40B4-BE49-F238E27FC236}">
                    <a16:creationId xmlns="" xmlns:a16="http://schemas.microsoft.com/office/drawing/2014/main" id="{34079B21-9825-4888-A235-DE1357CAE397}"/>
                  </a:ext>
                </a:extLst>
              </p:cNvPr>
              <p:cNvSpPr>
                <a:spLocks/>
              </p:cNvSpPr>
              <p:nvPr/>
            </p:nvSpPr>
            <p:spPr bwMode="auto">
              <a:xfrm>
                <a:off x="3720" y="2112"/>
                <a:ext cx="119" cy="126"/>
              </a:xfrm>
              <a:custGeom>
                <a:avLst/>
                <a:gdLst>
                  <a:gd name="T0" fmla="*/ 25 w 50"/>
                  <a:gd name="T1" fmla="*/ 53 h 53"/>
                  <a:gd name="T2" fmla="*/ 7 w 50"/>
                  <a:gd name="T3" fmla="*/ 45 h 53"/>
                  <a:gd name="T4" fmla="*/ 4 w 50"/>
                  <a:gd name="T5" fmla="*/ 42 h 53"/>
                  <a:gd name="T6" fmla="*/ 1 w 50"/>
                  <a:gd name="T7" fmla="*/ 37 h 53"/>
                  <a:gd name="T8" fmla="*/ 0 w 50"/>
                  <a:gd name="T9" fmla="*/ 33 h 53"/>
                  <a:gd name="T10" fmla="*/ 0 w 50"/>
                  <a:gd name="T11" fmla="*/ 27 h 53"/>
                  <a:gd name="T12" fmla="*/ 7 w 50"/>
                  <a:gd name="T13" fmla="*/ 10 h 53"/>
                  <a:gd name="T14" fmla="*/ 35 w 50"/>
                  <a:gd name="T15" fmla="*/ 4 h 53"/>
                  <a:gd name="T16" fmla="*/ 43 w 50"/>
                  <a:gd name="T17" fmla="*/ 10 h 53"/>
                  <a:gd name="T18" fmla="*/ 48 w 50"/>
                  <a:gd name="T19" fmla="*/ 18 h 53"/>
                  <a:gd name="T20" fmla="*/ 50 w 50"/>
                  <a:gd name="T21" fmla="*/ 27 h 53"/>
                  <a:gd name="T22" fmla="*/ 50 w 50"/>
                  <a:gd name="T23" fmla="*/ 33 h 53"/>
                  <a:gd name="T24" fmla="*/ 48 w 50"/>
                  <a:gd name="T25" fmla="*/ 37 h 53"/>
                  <a:gd name="T26" fmla="*/ 46 w 50"/>
                  <a:gd name="T27" fmla="*/ 42 h 53"/>
                  <a:gd name="T28" fmla="*/ 43 w 50"/>
                  <a:gd name="T29" fmla="*/ 45 h 53"/>
                  <a:gd name="T30" fmla="*/ 25 w 50"/>
                  <a:gd name="T3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3">
                    <a:moveTo>
                      <a:pt x="25" y="53"/>
                    </a:moveTo>
                    <a:cubicBezTo>
                      <a:pt x="18" y="53"/>
                      <a:pt x="12" y="50"/>
                      <a:pt x="7" y="45"/>
                    </a:cubicBezTo>
                    <a:cubicBezTo>
                      <a:pt x="6" y="44"/>
                      <a:pt x="5" y="43"/>
                      <a:pt x="4" y="42"/>
                    </a:cubicBezTo>
                    <a:cubicBezTo>
                      <a:pt x="3" y="40"/>
                      <a:pt x="2" y="39"/>
                      <a:pt x="1" y="37"/>
                    </a:cubicBezTo>
                    <a:cubicBezTo>
                      <a:pt x="1" y="36"/>
                      <a:pt x="0" y="34"/>
                      <a:pt x="0" y="33"/>
                    </a:cubicBezTo>
                    <a:cubicBezTo>
                      <a:pt x="0" y="31"/>
                      <a:pt x="0" y="29"/>
                      <a:pt x="0" y="27"/>
                    </a:cubicBezTo>
                    <a:cubicBezTo>
                      <a:pt x="0" y="21"/>
                      <a:pt x="2" y="14"/>
                      <a:pt x="7" y="10"/>
                    </a:cubicBezTo>
                    <a:cubicBezTo>
                      <a:pt x="14" y="2"/>
                      <a:pt x="25" y="0"/>
                      <a:pt x="35" y="4"/>
                    </a:cubicBezTo>
                    <a:cubicBezTo>
                      <a:pt x="38" y="5"/>
                      <a:pt x="40" y="7"/>
                      <a:pt x="43" y="10"/>
                    </a:cubicBezTo>
                    <a:cubicBezTo>
                      <a:pt x="45" y="12"/>
                      <a:pt x="47" y="15"/>
                      <a:pt x="48" y="18"/>
                    </a:cubicBezTo>
                    <a:cubicBezTo>
                      <a:pt x="49" y="21"/>
                      <a:pt x="50" y="24"/>
                      <a:pt x="50" y="27"/>
                    </a:cubicBezTo>
                    <a:cubicBezTo>
                      <a:pt x="50" y="29"/>
                      <a:pt x="50" y="31"/>
                      <a:pt x="50" y="33"/>
                    </a:cubicBezTo>
                    <a:cubicBezTo>
                      <a:pt x="49" y="34"/>
                      <a:pt x="49" y="36"/>
                      <a:pt x="48" y="37"/>
                    </a:cubicBezTo>
                    <a:cubicBezTo>
                      <a:pt x="48" y="39"/>
                      <a:pt x="47" y="40"/>
                      <a:pt x="46" y="42"/>
                    </a:cubicBezTo>
                    <a:cubicBezTo>
                      <a:pt x="45" y="43"/>
                      <a:pt x="44" y="44"/>
                      <a:pt x="43" y="45"/>
                    </a:cubicBezTo>
                    <a:cubicBezTo>
                      <a:pt x="38" y="50"/>
                      <a:pt x="32" y="53"/>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47" name="Freeform 28">
                <a:extLst>
                  <a:ext uri="{FF2B5EF4-FFF2-40B4-BE49-F238E27FC236}">
                    <a16:creationId xmlns="" xmlns:a16="http://schemas.microsoft.com/office/drawing/2014/main" id="{C135367C-9B98-45B5-9E6A-DE4F25730D07}"/>
                  </a:ext>
                </a:extLst>
              </p:cNvPr>
              <p:cNvSpPr>
                <a:spLocks/>
              </p:cNvSpPr>
              <p:nvPr/>
            </p:nvSpPr>
            <p:spPr bwMode="auto">
              <a:xfrm>
                <a:off x="3219" y="2117"/>
                <a:ext cx="119" cy="121"/>
              </a:xfrm>
              <a:custGeom>
                <a:avLst/>
                <a:gdLst>
                  <a:gd name="T0" fmla="*/ 25 w 50"/>
                  <a:gd name="T1" fmla="*/ 51 h 51"/>
                  <a:gd name="T2" fmla="*/ 20 w 50"/>
                  <a:gd name="T3" fmla="*/ 50 h 51"/>
                  <a:gd name="T4" fmla="*/ 15 w 50"/>
                  <a:gd name="T5" fmla="*/ 49 h 51"/>
                  <a:gd name="T6" fmla="*/ 11 w 50"/>
                  <a:gd name="T7" fmla="*/ 47 h 51"/>
                  <a:gd name="T8" fmla="*/ 7 w 50"/>
                  <a:gd name="T9" fmla="*/ 43 h 51"/>
                  <a:gd name="T10" fmla="*/ 4 w 50"/>
                  <a:gd name="T11" fmla="*/ 40 h 51"/>
                  <a:gd name="T12" fmla="*/ 2 w 50"/>
                  <a:gd name="T13" fmla="*/ 35 h 51"/>
                  <a:gd name="T14" fmla="*/ 0 w 50"/>
                  <a:gd name="T15" fmla="*/ 31 h 51"/>
                  <a:gd name="T16" fmla="*/ 0 w 50"/>
                  <a:gd name="T17" fmla="*/ 25 h 51"/>
                  <a:gd name="T18" fmla="*/ 7 w 50"/>
                  <a:gd name="T19" fmla="*/ 8 h 51"/>
                  <a:gd name="T20" fmla="*/ 15 w 50"/>
                  <a:gd name="T21" fmla="*/ 2 h 51"/>
                  <a:gd name="T22" fmla="*/ 35 w 50"/>
                  <a:gd name="T23" fmla="*/ 2 h 51"/>
                  <a:gd name="T24" fmla="*/ 43 w 50"/>
                  <a:gd name="T25" fmla="*/ 8 h 51"/>
                  <a:gd name="T26" fmla="*/ 46 w 50"/>
                  <a:gd name="T27" fmla="*/ 11 h 51"/>
                  <a:gd name="T28" fmla="*/ 49 w 50"/>
                  <a:gd name="T29" fmla="*/ 16 h 51"/>
                  <a:gd name="T30" fmla="*/ 50 w 50"/>
                  <a:gd name="T31" fmla="*/ 25 h 51"/>
                  <a:gd name="T32" fmla="*/ 50 w 50"/>
                  <a:gd name="T33" fmla="*/ 31 h 51"/>
                  <a:gd name="T34" fmla="*/ 49 w 50"/>
                  <a:gd name="T35" fmla="*/ 35 h 51"/>
                  <a:gd name="T36" fmla="*/ 46 w 50"/>
                  <a:gd name="T37" fmla="*/ 40 h 51"/>
                  <a:gd name="T38" fmla="*/ 43 w 50"/>
                  <a:gd name="T39" fmla="*/ 43 h 51"/>
                  <a:gd name="T40" fmla="*/ 35 w 50"/>
                  <a:gd name="T41" fmla="*/ 49 h 51"/>
                  <a:gd name="T42" fmla="*/ 25 w 50"/>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1">
                    <a:moveTo>
                      <a:pt x="25" y="51"/>
                    </a:moveTo>
                    <a:cubicBezTo>
                      <a:pt x="24" y="51"/>
                      <a:pt x="22" y="51"/>
                      <a:pt x="20" y="50"/>
                    </a:cubicBezTo>
                    <a:cubicBezTo>
                      <a:pt x="19" y="50"/>
                      <a:pt x="17" y="50"/>
                      <a:pt x="15" y="49"/>
                    </a:cubicBezTo>
                    <a:cubicBezTo>
                      <a:pt x="14" y="48"/>
                      <a:pt x="13" y="47"/>
                      <a:pt x="11" y="47"/>
                    </a:cubicBezTo>
                    <a:cubicBezTo>
                      <a:pt x="10" y="46"/>
                      <a:pt x="8" y="45"/>
                      <a:pt x="7" y="43"/>
                    </a:cubicBezTo>
                    <a:cubicBezTo>
                      <a:pt x="6" y="42"/>
                      <a:pt x="5" y="41"/>
                      <a:pt x="4" y="40"/>
                    </a:cubicBezTo>
                    <a:cubicBezTo>
                      <a:pt x="3" y="38"/>
                      <a:pt x="2" y="37"/>
                      <a:pt x="2" y="35"/>
                    </a:cubicBezTo>
                    <a:cubicBezTo>
                      <a:pt x="1" y="34"/>
                      <a:pt x="1" y="32"/>
                      <a:pt x="0" y="31"/>
                    </a:cubicBezTo>
                    <a:cubicBezTo>
                      <a:pt x="0" y="29"/>
                      <a:pt x="0" y="27"/>
                      <a:pt x="0" y="25"/>
                    </a:cubicBezTo>
                    <a:cubicBezTo>
                      <a:pt x="0" y="19"/>
                      <a:pt x="3" y="12"/>
                      <a:pt x="7" y="8"/>
                    </a:cubicBezTo>
                    <a:cubicBezTo>
                      <a:pt x="10" y="5"/>
                      <a:pt x="12" y="3"/>
                      <a:pt x="15" y="2"/>
                    </a:cubicBezTo>
                    <a:cubicBezTo>
                      <a:pt x="22" y="0"/>
                      <a:pt x="29" y="0"/>
                      <a:pt x="35" y="2"/>
                    </a:cubicBezTo>
                    <a:cubicBezTo>
                      <a:pt x="38" y="3"/>
                      <a:pt x="41" y="5"/>
                      <a:pt x="43" y="8"/>
                    </a:cubicBezTo>
                    <a:cubicBezTo>
                      <a:pt x="44" y="9"/>
                      <a:pt x="45" y="10"/>
                      <a:pt x="46" y="11"/>
                    </a:cubicBezTo>
                    <a:cubicBezTo>
                      <a:pt x="47" y="13"/>
                      <a:pt x="48" y="14"/>
                      <a:pt x="49" y="16"/>
                    </a:cubicBezTo>
                    <a:cubicBezTo>
                      <a:pt x="50" y="19"/>
                      <a:pt x="50" y="22"/>
                      <a:pt x="50" y="25"/>
                    </a:cubicBezTo>
                    <a:cubicBezTo>
                      <a:pt x="50" y="27"/>
                      <a:pt x="50" y="29"/>
                      <a:pt x="50" y="31"/>
                    </a:cubicBezTo>
                    <a:cubicBezTo>
                      <a:pt x="50" y="32"/>
                      <a:pt x="49" y="34"/>
                      <a:pt x="49" y="35"/>
                    </a:cubicBezTo>
                    <a:cubicBezTo>
                      <a:pt x="48" y="37"/>
                      <a:pt x="47" y="38"/>
                      <a:pt x="46" y="40"/>
                    </a:cubicBezTo>
                    <a:cubicBezTo>
                      <a:pt x="45" y="41"/>
                      <a:pt x="44" y="42"/>
                      <a:pt x="43" y="43"/>
                    </a:cubicBezTo>
                    <a:cubicBezTo>
                      <a:pt x="41" y="46"/>
                      <a:pt x="38" y="48"/>
                      <a:pt x="35" y="49"/>
                    </a:cubicBezTo>
                    <a:cubicBezTo>
                      <a:pt x="32" y="50"/>
                      <a:pt x="29" y="51"/>
                      <a:pt x="2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grpSp>
        <p:sp>
          <p:nvSpPr>
            <p:cNvPr id="126" name="타원 125">
              <a:extLst>
                <a:ext uri="{FF2B5EF4-FFF2-40B4-BE49-F238E27FC236}">
                  <a16:creationId xmlns="" xmlns:a16="http://schemas.microsoft.com/office/drawing/2014/main" id="{1C08807B-ACF3-4759-B6EF-46A23ABE9CF8}"/>
                </a:ext>
              </a:extLst>
            </p:cNvPr>
            <p:cNvSpPr/>
            <p:nvPr/>
          </p:nvSpPr>
          <p:spPr>
            <a:xfrm flipH="1">
              <a:off x="8762338" y="4090862"/>
              <a:ext cx="849796" cy="849796"/>
            </a:xfrm>
            <a:prstGeom prst="ellipse">
              <a:avLst/>
            </a:prstGeom>
            <a:solidFill>
              <a:schemeClr val="bg1"/>
            </a:solidFill>
            <a:ln w="41275" cap="rnd">
              <a:solidFill>
                <a:schemeClr val="bg1"/>
              </a:solidFill>
              <a:round/>
            </a:ln>
            <a:effectLst>
              <a:outerShdw blurRad="50800" dist="38100" dir="5400000" algn="t"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ltLang="en-US" sz="3200" dirty="0">
                <a:latin typeface="Times New Roman" panose="02020603050405020304" pitchFamily="18" charset="0"/>
                <a:cs typeface="Times New Roman" panose="02020603050405020304" pitchFamily="18" charset="0"/>
              </a:endParaRPr>
            </a:p>
          </p:txBody>
        </p:sp>
        <p:grpSp>
          <p:nvGrpSpPr>
            <p:cNvPr id="127" name="Group 31">
              <a:extLst>
                <a:ext uri="{FF2B5EF4-FFF2-40B4-BE49-F238E27FC236}">
                  <a16:creationId xmlns="" xmlns:a16="http://schemas.microsoft.com/office/drawing/2014/main" id="{86ACB4B4-AA06-412F-BF56-83D84A8A46FE}"/>
                </a:ext>
              </a:extLst>
            </p:cNvPr>
            <p:cNvGrpSpPr>
              <a:grpSpLocks noChangeAspect="1"/>
            </p:cNvGrpSpPr>
            <p:nvPr/>
          </p:nvGrpSpPr>
          <p:grpSpPr bwMode="auto">
            <a:xfrm>
              <a:off x="8940131" y="4258182"/>
              <a:ext cx="494209" cy="515153"/>
              <a:chOff x="2140" y="387"/>
              <a:chExt cx="3398" cy="3542"/>
            </a:xfrm>
          </p:grpSpPr>
          <p:sp>
            <p:nvSpPr>
              <p:cNvPr id="128" name="Freeform 32">
                <a:extLst>
                  <a:ext uri="{FF2B5EF4-FFF2-40B4-BE49-F238E27FC236}">
                    <a16:creationId xmlns="" xmlns:a16="http://schemas.microsoft.com/office/drawing/2014/main" id="{4652D01F-74D0-48FE-A1DC-1B9FB5F2EF43}"/>
                  </a:ext>
                </a:extLst>
              </p:cNvPr>
              <p:cNvSpPr>
                <a:spLocks/>
              </p:cNvSpPr>
              <p:nvPr/>
            </p:nvSpPr>
            <p:spPr bwMode="auto">
              <a:xfrm>
                <a:off x="3140" y="2741"/>
                <a:ext cx="1395" cy="651"/>
              </a:xfrm>
              <a:custGeom>
                <a:avLst/>
                <a:gdLst>
                  <a:gd name="T0" fmla="*/ 560 w 587"/>
                  <a:gd name="T1" fmla="*/ 273 h 274"/>
                  <a:gd name="T2" fmla="*/ 535 w 587"/>
                  <a:gd name="T3" fmla="*/ 251 h 274"/>
                  <a:gd name="T4" fmla="*/ 524 w 587"/>
                  <a:gd name="T5" fmla="*/ 170 h 274"/>
                  <a:gd name="T6" fmla="*/ 386 w 587"/>
                  <a:gd name="T7" fmla="*/ 51 h 274"/>
                  <a:gd name="T8" fmla="*/ 202 w 587"/>
                  <a:gd name="T9" fmla="*/ 51 h 274"/>
                  <a:gd name="T10" fmla="*/ 64 w 587"/>
                  <a:gd name="T11" fmla="*/ 170 h 274"/>
                  <a:gd name="T12" fmla="*/ 52 w 587"/>
                  <a:gd name="T13" fmla="*/ 251 h 274"/>
                  <a:gd name="T14" fmla="*/ 24 w 587"/>
                  <a:gd name="T15" fmla="*/ 272 h 274"/>
                  <a:gd name="T16" fmla="*/ 2 w 587"/>
                  <a:gd name="T17" fmla="*/ 244 h 274"/>
                  <a:gd name="T18" fmla="*/ 14 w 587"/>
                  <a:gd name="T19" fmla="*/ 163 h 274"/>
                  <a:gd name="T20" fmla="*/ 202 w 587"/>
                  <a:gd name="T21" fmla="*/ 0 h 274"/>
                  <a:gd name="T22" fmla="*/ 386 w 587"/>
                  <a:gd name="T23" fmla="*/ 0 h 274"/>
                  <a:gd name="T24" fmla="*/ 574 w 587"/>
                  <a:gd name="T25" fmla="*/ 163 h 274"/>
                  <a:gd name="T26" fmla="*/ 585 w 587"/>
                  <a:gd name="T27" fmla="*/ 244 h 274"/>
                  <a:gd name="T28" fmla="*/ 564 w 587"/>
                  <a:gd name="T29" fmla="*/ 272 h 274"/>
                  <a:gd name="T30" fmla="*/ 560 w 587"/>
                  <a:gd name="T31" fmla="*/ 27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7" h="274">
                    <a:moveTo>
                      <a:pt x="560" y="273"/>
                    </a:moveTo>
                    <a:cubicBezTo>
                      <a:pt x="548" y="273"/>
                      <a:pt x="537" y="263"/>
                      <a:pt x="535" y="251"/>
                    </a:cubicBezTo>
                    <a:cubicBezTo>
                      <a:pt x="524" y="170"/>
                      <a:pt x="524" y="170"/>
                      <a:pt x="524" y="170"/>
                    </a:cubicBezTo>
                    <a:cubicBezTo>
                      <a:pt x="514" y="102"/>
                      <a:pt x="455" y="51"/>
                      <a:pt x="386" y="51"/>
                    </a:cubicBezTo>
                    <a:cubicBezTo>
                      <a:pt x="202" y="51"/>
                      <a:pt x="202" y="51"/>
                      <a:pt x="202" y="51"/>
                    </a:cubicBezTo>
                    <a:cubicBezTo>
                      <a:pt x="133" y="51"/>
                      <a:pt x="74" y="102"/>
                      <a:pt x="64" y="170"/>
                    </a:cubicBezTo>
                    <a:cubicBezTo>
                      <a:pt x="52" y="251"/>
                      <a:pt x="52" y="251"/>
                      <a:pt x="52" y="251"/>
                    </a:cubicBezTo>
                    <a:cubicBezTo>
                      <a:pt x="50" y="265"/>
                      <a:pt x="38" y="274"/>
                      <a:pt x="24" y="272"/>
                    </a:cubicBezTo>
                    <a:cubicBezTo>
                      <a:pt x="10" y="270"/>
                      <a:pt x="0" y="257"/>
                      <a:pt x="2" y="244"/>
                    </a:cubicBezTo>
                    <a:cubicBezTo>
                      <a:pt x="14" y="163"/>
                      <a:pt x="14" y="163"/>
                      <a:pt x="14" y="163"/>
                    </a:cubicBezTo>
                    <a:cubicBezTo>
                      <a:pt x="27" y="70"/>
                      <a:pt x="108" y="0"/>
                      <a:pt x="202" y="0"/>
                    </a:cubicBezTo>
                    <a:cubicBezTo>
                      <a:pt x="386" y="0"/>
                      <a:pt x="386" y="0"/>
                      <a:pt x="386" y="0"/>
                    </a:cubicBezTo>
                    <a:cubicBezTo>
                      <a:pt x="480" y="0"/>
                      <a:pt x="560" y="70"/>
                      <a:pt x="574" y="163"/>
                    </a:cubicBezTo>
                    <a:cubicBezTo>
                      <a:pt x="585" y="244"/>
                      <a:pt x="585" y="244"/>
                      <a:pt x="585" y="244"/>
                    </a:cubicBezTo>
                    <a:cubicBezTo>
                      <a:pt x="587" y="257"/>
                      <a:pt x="578" y="270"/>
                      <a:pt x="564" y="272"/>
                    </a:cubicBezTo>
                    <a:cubicBezTo>
                      <a:pt x="563" y="272"/>
                      <a:pt x="562" y="273"/>
                      <a:pt x="560" y="273"/>
                    </a:cubicBezTo>
                    <a:close/>
                  </a:path>
                </a:pathLst>
              </a:custGeom>
              <a:solidFill>
                <a:srgbClr val="00A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29" name="Freeform 33">
                <a:extLst>
                  <a:ext uri="{FF2B5EF4-FFF2-40B4-BE49-F238E27FC236}">
                    <a16:creationId xmlns="" xmlns:a16="http://schemas.microsoft.com/office/drawing/2014/main" id="{D2A1BD04-6186-44F7-B362-60309E5A8B1F}"/>
                  </a:ext>
                </a:extLst>
              </p:cNvPr>
              <p:cNvSpPr>
                <a:spLocks noEditPoints="1"/>
              </p:cNvSpPr>
              <p:nvPr/>
            </p:nvSpPr>
            <p:spPr bwMode="auto">
              <a:xfrm>
                <a:off x="3506" y="2199"/>
                <a:ext cx="663" cy="663"/>
              </a:xfrm>
              <a:custGeom>
                <a:avLst/>
                <a:gdLst>
                  <a:gd name="T0" fmla="*/ 140 w 279"/>
                  <a:gd name="T1" fmla="*/ 279 h 279"/>
                  <a:gd name="T2" fmla="*/ 0 w 279"/>
                  <a:gd name="T3" fmla="*/ 139 h 279"/>
                  <a:gd name="T4" fmla="*/ 140 w 279"/>
                  <a:gd name="T5" fmla="*/ 0 h 279"/>
                  <a:gd name="T6" fmla="*/ 279 w 279"/>
                  <a:gd name="T7" fmla="*/ 139 h 279"/>
                  <a:gd name="T8" fmla="*/ 140 w 279"/>
                  <a:gd name="T9" fmla="*/ 279 h 279"/>
                  <a:gd name="T10" fmla="*/ 140 w 279"/>
                  <a:gd name="T11" fmla="*/ 50 h 279"/>
                  <a:gd name="T12" fmla="*/ 51 w 279"/>
                  <a:gd name="T13" fmla="*/ 139 h 279"/>
                  <a:gd name="T14" fmla="*/ 140 w 279"/>
                  <a:gd name="T15" fmla="*/ 228 h 279"/>
                  <a:gd name="T16" fmla="*/ 229 w 279"/>
                  <a:gd name="T17" fmla="*/ 139 h 279"/>
                  <a:gd name="T18" fmla="*/ 140 w 279"/>
                  <a:gd name="T19" fmla="*/ 5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 h="279">
                    <a:moveTo>
                      <a:pt x="140" y="279"/>
                    </a:moveTo>
                    <a:cubicBezTo>
                      <a:pt x="63" y="279"/>
                      <a:pt x="0" y="216"/>
                      <a:pt x="0" y="139"/>
                    </a:cubicBezTo>
                    <a:cubicBezTo>
                      <a:pt x="0" y="62"/>
                      <a:pt x="63" y="0"/>
                      <a:pt x="140" y="0"/>
                    </a:cubicBezTo>
                    <a:cubicBezTo>
                      <a:pt x="217" y="0"/>
                      <a:pt x="279" y="62"/>
                      <a:pt x="279" y="139"/>
                    </a:cubicBezTo>
                    <a:cubicBezTo>
                      <a:pt x="279" y="216"/>
                      <a:pt x="217" y="279"/>
                      <a:pt x="140" y="279"/>
                    </a:cubicBezTo>
                    <a:close/>
                    <a:moveTo>
                      <a:pt x="140" y="50"/>
                    </a:moveTo>
                    <a:cubicBezTo>
                      <a:pt x="91" y="50"/>
                      <a:pt x="51" y="90"/>
                      <a:pt x="51" y="139"/>
                    </a:cubicBezTo>
                    <a:cubicBezTo>
                      <a:pt x="51" y="188"/>
                      <a:pt x="91" y="228"/>
                      <a:pt x="140" y="228"/>
                    </a:cubicBezTo>
                    <a:cubicBezTo>
                      <a:pt x="189" y="228"/>
                      <a:pt x="229" y="188"/>
                      <a:pt x="229" y="139"/>
                    </a:cubicBezTo>
                    <a:cubicBezTo>
                      <a:pt x="229" y="90"/>
                      <a:pt x="189" y="50"/>
                      <a:pt x="140" y="50"/>
                    </a:cubicBezTo>
                    <a:close/>
                  </a:path>
                </a:pathLst>
              </a:custGeom>
              <a:solidFill>
                <a:srgbClr val="00A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30" name="Freeform 34">
                <a:extLst>
                  <a:ext uri="{FF2B5EF4-FFF2-40B4-BE49-F238E27FC236}">
                    <a16:creationId xmlns="" xmlns:a16="http://schemas.microsoft.com/office/drawing/2014/main" id="{568ED7DA-8670-4C2B-9B2B-28B1BB51C7A3}"/>
                  </a:ext>
                </a:extLst>
              </p:cNvPr>
              <p:cNvSpPr>
                <a:spLocks/>
              </p:cNvSpPr>
              <p:nvPr/>
            </p:nvSpPr>
            <p:spPr bwMode="auto">
              <a:xfrm>
                <a:off x="2140" y="2836"/>
                <a:ext cx="1302" cy="1093"/>
              </a:xfrm>
              <a:custGeom>
                <a:avLst/>
                <a:gdLst>
                  <a:gd name="T0" fmla="*/ 458 w 548"/>
                  <a:gd name="T1" fmla="*/ 460 h 460"/>
                  <a:gd name="T2" fmla="*/ 233 w 548"/>
                  <a:gd name="T3" fmla="*/ 460 h 460"/>
                  <a:gd name="T4" fmla="*/ 158 w 548"/>
                  <a:gd name="T5" fmla="*/ 403 h 460"/>
                  <a:gd name="T6" fmla="*/ 132 w 548"/>
                  <a:gd name="T7" fmla="*/ 306 h 460"/>
                  <a:gd name="T8" fmla="*/ 150 w 548"/>
                  <a:gd name="T9" fmla="*/ 275 h 460"/>
                  <a:gd name="T10" fmla="*/ 181 w 548"/>
                  <a:gd name="T11" fmla="*/ 293 h 460"/>
                  <a:gd name="T12" fmla="*/ 207 w 548"/>
                  <a:gd name="T13" fmla="*/ 389 h 460"/>
                  <a:gd name="T14" fmla="*/ 233 w 548"/>
                  <a:gd name="T15" fmla="*/ 409 h 460"/>
                  <a:gd name="T16" fmla="*/ 458 w 548"/>
                  <a:gd name="T17" fmla="*/ 409 h 460"/>
                  <a:gd name="T18" fmla="*/ 498 w 548"/>
                  <a:gd name="T19" fmla="*/ 370 h 460"/>
                  <a:gd name="T20" fmla="*/ 458 w 548"/>
                  <a:gd name="T21" fmla="*/ 330 h 460"/>
                  <a:gd name="T22" fmla="*/ 311 w 548"/>
                  <a:gd name="T23" fmla="*/ 330 h 460"/>
                  <a:gd name="T24" fmla="*/ 286 w 548"/>
                  <a:gd name="T25" fmla="*/ 311 h 460"/>
                  <a:gd name="T26" fmla="*/ 244 w 548"/>
                  <a:gd name="T27" fmla="*/ 127 h 460"/>
                  <a:gd name="T28" fmla="*/ 149 w 548"/>
                  <a:gd name="T29" fmla="*/ 51 h 460"/>
                  <a:gd name="T30" fmla="*/ 129 w 548"/>
                  <a:gd name="T31" fmla="*/ 51 h 460"/>
                  <a:gd name="T32" fmla="*/ 51 w 548"/>
                  <a:gd name="T33" fmla="*/ 128 h 460"/>
                  <a:gd name="T34" fmla="*/ 51 w 548"/>
                  <a:gd name="T35" fmla="*/ 434 h 460"/>
                  <a:gd name="T36" fmla="*/ 25 w 548"/>
                  <a:gd name="T37" fmla="*/ 460 h 460"/>
                  <a:gd name="T38" fmla="*/ 0 w 548"/>
                  <a:gd name="T39" fmla="*/ 434 h 460"/>
                  <a:gd name="T40" fmla="*/ 0 w 548"/>
                  <a:gd name="T41" fmla="*/ 128 h 460"/>
                  <a:gd name="T42" fmla="*/ 129 w 548"/>
                  <a:gd name="T43" fmla="*/ 0 h 460"/>
                  <a:gd name="T44" fmla="*/ 149 w 548"/>
                  <a:gd name="T45" fmla="*/ 0 h 460"/>
                  <a:gd name="T46" fmla="*/ 294 w 548"/>
                  <a:gd name="T47" fmla="*/ 115 h 460"/>
                  <a:gd name="T48" fmla="*/ 331 w 548"/>
                  <a:gd name="T49" fmla="*/ 280 h 460"/>
                  <a:gd name="T50" fmla="*/ 458 w 548"/>
                  <a:gd name="T51" fmla="*/ 280 h 460"/>
                  <a:gd name="T52" fmla="*/ 548 w 548"/>
                  <a:gd name="T53" fmla="*/ 370 h 460"/>
                  <a:gd name="T54" fmla="*/ 458 w 548"/>
                  <a:gd name="T55"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8" h="460">
                    <a:moveTo>
                      <a:pt x="458" y="460"/>
                    </a:moveTo>
                    <a:cubicBezTo>
                      <a:pt x="233" y="460"/>
                      <a:pt x="233" y="460"/>
                      <a:pt x="233" y="460"/>
                    </a:cubicBezTo>
                    <a:cubicBezTo>
                      <a:pt x="198" y="460"/>
                      <a:pt x="167" y="436"/>
                      <a:pt x="158" y="403"/>
                    </a:cubicBezTo>
                    <a:cubicBezTo>
                      <a:pt x="132" y="306"/>
                      <a:pt x="132" y="306"/>
                      <a:pt x="132" y="306"/>
                    </a:cubicBezTo>
                    <a:cubicBezTo>
                      <a:pt x="128" y="293"/>
                      <a:pt x="136" y="279"/>
                      <a:pt x="150" y="275"/>
                    </a:cubicBezTo>
                    <a:cubicBezTo>
                      <a:pt x="163" y="272"/>
                      <a:pt x="177" y="280"/>
                      <a:pt x="181" y="293"/>
                    </a:cubicBezTo>
                    <a:cubicBezTo>
                      <a:pt x="207" y="389"/>
                      <a:pt x="207" y="389"/>
                      <a:pt x="207" y="389"/>
                    </a:cubicBezTo>
                    <a:cubicBezTo>
                      <a:pt x="210" y="401"/>
                      <a:pt x="221" y="409"/>
                      <a:pt x="233" y="409"/>
                    </a:cubicBezTo>
                    <a:cubicBezTo>
                      <a:pt x="458" y="409"/>
                      <a:pt x="458" y="409"/>
                      <a:pt x="458" y="409"/>
                    </a:cubicBezTo>
                    <a:cubicBezTo>
                      <a:pt x="480" y="409"/>
                      <a:pt x="498" y="391"/>
                      <a:pt x="498" y="370"/>
                    </a:cubicBezTo>
                    <a:cubicBezTo>
                      <a:pt x="498" y="348"/>
                      <a:pt x="480" y="330"/>
                      <a:pt x="458" y="330"/>
                    </a:cubicBezTo>
                    <a:cubicBezTo>
                      <a:pt x="311" y="330"/>
                      <a:pt x="311" y="330"/>
                      <a:pt x="311" y="330"/>
                    </a:cubicBezTo>
                    <a:cubicBezTo>
                      <a:pt x="299" y="330"/>
                      <a:pt x="289" y="322"/>
                      <a:pt x="286" y="311"/>
                    </a:cubicBezTo>
                    <a:cubicBezTo>
                      <a:pt x="244" y="127"/>
                      <a:pt x="244" y="127"/>
                      <a:pt x="244" y="127"/>
                    </a:cubicBezTo>
                    <a:cubicBezTo>
                      <a:pt x="234" y="82"/>
                      <a:pt x="195" y="51"/>
                      <a:pt x="149" y="51"/>
                    </a:cubicBezTo>
                    <a:cubicBezTo>
                      <a:pt x="129" y="51"/>
                      <a:pt x="129" y="51"/>
                      <a:pt x="129" y="51"/>
                    </a:cubicBezTo>
                    <a:cubicBezTo>
                      <a:pt x="86" y="51"/>
                      <a:pt x="51" y="86"/>
                      <a:pt x="51" y="128"/>
                    </a:cubicBezTo>
                    <a:cubicBezTo>
                      <a:pt x="51" y="434"/>
                      <a:pt x="51" y="434"/>
                      <a:pt x="51" y="434"/>
                    </a:cubicBezTo>
                    <a:cubicBezTo>
                      <a:pt x="51" y="448"/>
                      <a:pt x="39" y="460"/>
                      <a:pt x="25" y="460"/>
                    </a:cubicBezTo>
                    <a:cubicBezTo>
                      <a:pt x="11" y="460"/>
                      <a:pt x="0" y="448"/>
                      <a:pt x="0" y="434"/>
                    </a:cubicBezTo>
                    <a:cubicBezTo>
                      <a:pt x="0" y="128"/>
                      <a:pt x="0" y="128"/>
                      <a:pt x="0" y="128"/>
                    </a:cubicBezTo>
                    <a:cubicBezTo>
                      <a:pt x="0" y="58"/>
                      <a:pt x="58" y="0"/>
                      <a:pt x="129" y="0"/>
                    </a:cubicBezTo>
                    <a:cubicBezTo>
                      <a:pt x="149" y="0"/>
                      <a:pt x="149" y="0"/>
                      <a:pt x="149" y="0"/>
                    </a:cubicBezTo>
                    <a:cubicBezTo>
                      <a:pt x="218" y="0"/>
                      <a:pt x="278" y="47"/>
                      <a:pt x="294" y="115"/>
                    </a:cubicBezTo>
                    <a:cubicBezTo>
                      <a:pt x="331" y="280"/>
                      <a:pt x="331" y="280"/>
                      <a:pt x="331" y="280"/>
                    </a:cubicBezTo>
                    <a:cubicBezTo>
                      <a:pt x="458" y="280"/>
                      <a:pt x="458" y="280"/>
                      <a:pt x="458" y="280"/>
                    </a:cubicBezTo>
                    <a:cubicBezTo>
                      <a:pt x="508" y="280"/>
                      <a:pt x="548" y="320"/>
                      <a:pt x="548" y="370"/>
                    </a:cubicBezTo>
                    <a:cubicBezTo>
                      <a:pt x="548" y="419"/>
                      <a:pt x="508" y="460"/>
                      <a:pt x="458" y="460"/>
                    </a:cubicBezTo>
                    <a:close/>
                  </a:path>
                </a:pathLst>
              </a:custGeom>
              <a:solidFill>
                <a:srgbClr val="00A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31" name="Freeform 35">
                <a:extLst>
                  <a:ext uri="{FF2B5EF4-FFF2-40B4-BE49-F238E27FC236}">
                    <a16:creationId xmlns="" xmlns:a16="http://schemas.microsoft.com/office/drawing/2014/main" id="{0CEAD532-C3F0-471D-B839-B1BC893937FB}"/>
                  </a:ext>
                </a:extLst>
              </p:cNvPr>
              <p:cNvSpPr>
                <a:spLocks noEditPoints="1"/>
              </p:cNvSpPr>
              <p:nvPr/>
            </p:nvSpPr>
            <p:spPr bwMode="auto">
              <a:xfrm>
                <a:off x="2142" y="2282"/>
                <a:ext cx="675" cy="675"/>
              </a:xfrm>
              <a:custGeom>
                <a:avLst/>
                <a:gdLst>
                  <a:gd name="T0" fmla="*/ 142 w 284"/>
                  <a:gd name="T1" fmla="*/ 284 h 284"/>
                  <a:gd name="T2" fmla="*/ 0 w 284"/>
                  <a:gd name="T3" fmla="*/ 142 h 284"/>
                  <a:gd name="T4" fmla="*/ 142 w 284"/>
                  <a:gd name="T5" fmla="*/ 0 h 284"/>
                  <a:gd name="T6" fmla="*/ 284 w 284"/>
                  <a:gd name="T7" fmla="*/ 142 h 284"/>
                  <a:gd name="T8" fmla="*/ 142 w 284"/>
                  <a:gd name="T9" fmla="*/ 284 h 284"/>
                  <a:gd name="T10" fmla="*/ 142 w 284"/>
                  <a:gd name="T11" fmla="*/ 51 h 284"/>
                  <a:gd name="T12" fmla="*/ 51 w 284"/>
                  <a:gd name="T13" fmla="*/ 142 h 284"/>
                  <a:gd name="T14" fmla="*/ 142 w 284"/>
                  <a:gd name="T15" fmla="*/ 233 h 284"/>
                  <a:gd name="T16" fmla="*/ 233 w 284"/>
                  <a:gd name="T17" fmla="*/ 142 h 284"/>
                  <a:gd name="T18" fmla="*/ 142 w 284"/>
                  <a:gd name="T19" fmla="*/ 5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84">
                    <a:moveTo>
                      <a:pt x="142" y="284"/>
                    </a:moveTo>
                    <a:cubicBezTo>
                      <a:pt x="64" y="284"/>
                      <a:pt x="0" y="220"/>
                      <a:pt x="0" y="142"/>
                    </a:cubicBezTo>
                    <a:cubicBezTo>
                      <a:pt x="0" y="64"/>
                      <a:pt x="64" y="0"/>
                      <a:pt x="142" y="0"/>
                    </a:cubicBezTo>
                    <a:cubicBezTo>
                      <a:pt x="221" y="0"/>
                      <a:pt x="284" y="64"/>
                      <a:pt x="284" y="142"/>
                    </a:cubicBezTo>
                    <a:cubicBezTo>
                      <a:pt x="284" y="220"/>
                      <a:pt x="221" y="284"/>
                      <a:pt x="142" y="284"/>
                    </a:cubicBezTo>
                    <a:close/>
                    <a:moveTo>
                      <a:pt x="142" y="51"/>
                    </a:moveTo>
                    <a:cubicBezTo>
                      <a:pt x="92" y="51"/>
                      <a:pt x="51" y="91"/>
                      <a:pt x="51" y="142"/>
                    </a:cubicBezTo>
                    <a:cubicBezTo>
                      <a:pt x="51" y="192"/>
                      <a:pt x="92" y="233"/>
                      <a:pt x="142" y="233"/>
                    </a:cubicBezTo>
                    <a:cubicBezTo>
                      <a:pt x="193" y="233"/>
                      <a:pt x="233" y="192"/>
                      <a:pt x="233" y="142"/>
                    </a:cubicBezTo>
                    <a:cubicBezTo>
                      <a:pt x="233" y="91"/>
                      <a:pt x="193" y="51"/>
                      <a:pt x="142" y="51"/>
                    </a:cubicBezTo>
                    <a:close/>
                  </a:path>
                </a:pathLst>
              </a:custGeom>
              <a:solidFill>
                <a:srgbClr val="00A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32" name="Freeform 36">
                <a:extLst>
                  <a:ext uri="{FF2B5EF4-FFF2-40B4-BE49-F238E27FC236}">
                    <a16:creationId xmlns="" xmlns:a16="http://schemas.microsoft.com/office/drawing/2014/main" id="{29D0EC02-CCA9-4309-B0A4-4A2B4B726A1E}"/>
                  </a:ext>
                </a:extLst>
              </p:cNvPr>
              <p:cNvSpPr>
                <a:spLocks/>
              </p:cNvSpPr>
              <p:nvPr/>
            </p:nvSpPr>
            <p:spPr bwMode="auto">
              <a:xfrm>
                <a:off x="4233" y="2836"/>
                <a:ext cx="1305" cy="1093"/>
              </a:xfrm>
              <a:custGeom>
                <a:avLst/>
                <a:gdLst>
                  <a:gd name="T0" fmla="*/ 523 w 549"/>
                  <a:gd name="T1" fmla="*/ 460 h 460"/>
                  <a:gd name="T2" fmla="*/ 498 w 549"/>
                  <a:gd name="T3" fmla="*/ 434 h 460"/>
                  <a:gd name="T4" fmla="*/ 498 w 549"/>
                  <a:gd name="T5" fmla="*/ 128 h 460"/>
                  <a:gd name="T6" fmla="*/ 420 w 549"/>
                  <a:gd name="T7" fmla="*/ 51 h 460"/>
                  <a:gd name="T8" fmla="*/ 400 w 549"/>
                  <a:gd name="T9" fmla="*/ 51 h 460"/>
                  <a:gd name="T10" fmla="*/ 304 w 549"/>
                  <a:gd name="T11" fmla="*/ 127 h 460"/>
                  <a:gd name="T12" fmla="*/ 262 w 549"/>
                  <a:gd name="T13" fmla="*/ 311 h 460"/>
                  <a:gd name="T14" fmla="*/ 238 w 549"/>
                  <a:gd name="T15" fmla="*/ 330 h 460"/>
                  <a:gd name="T16" fmla="*/ 90 w 549"/>
                  <a:gd name="T17" fmla="*/ 330 h 460"/>
                  <a:gd name="T18" fmla="*/ 51 w 549"/>
                  <a:gd name="T19" fmla="*/ 370 h 460"/>
                  <a:gd name="T20" fmla="*/ 90 w 549"/>
                  <a:gd name="T21" fmla="*/ 409 h 460"/>
                  <a:gd name="T22" fmla="*/ 316 w 549"/>
                  <a:gd name="T23" fmla="*/ 409 h 460"/>
                  <a:gd name="T24" fmla="*/ 342 w 549"/>
                  <a:gd name="T25" fmla="*/ 389 h 460"/>
                  <a:gd name="T26" fmla="*/ 368 w 549"/>
                  <a:gd name="T27" fmla="*/ 293 h 460"/>
                  <a:gd name="T28" fmla="*/ 399 w 549"/>
                  <a:gd name="T29" fmla="*/ 275 h 460"/>
                  <a:gd name="T30" fmla="*/ 417 w 549"/>
                  <a:gd name="T31" fmla="*/ 306 h 460"/>
                  <a:gd name="T32" fmla="*/ 391 w 549"/>
                  <a:gd name="T33" fmla="*/ 403 h 460"/>
                  <a:gd name="T34" fmla="*/ 316 w 549"/>
                  <a:gd name="T35" fmla="*/ 460 h 460"/>
                  <a:gd name="T36" fmla="*/ 90 w 549"/>
                  <a:gd name="T37" fmla="*/ 460 h 460"/>
                  <a:gd name="T38" fmla="*/ 0 w 549"/>
                  <a:gd name="T39" fmla="*/ 370 h 460"/>
                  <a:gd name="T40" fmla="*/ 90 w 549"/>
                  <a:gd name="T41" fmla="*/ 280 h 460"/>
                  <a:gd name="T42" fmla="*/ 217 w 549"/>
                  <a:gd name="T43" fmla="*/ 280 h 460"/>
                  <a:gd name="T44" fmla="*/ 255 w 549"/>
                  <a:gd name="T45" fmla="*/ 115 h 460"/>
                  <a:gd name="T46" fmla="*/ 400 w 549"/>
                  <a:gd name="T47" fmla="*/ 0 h 460"/>
                  <a:gd name="T48" fmla="*/ 420 w 549"/>
                  <a:gd name="T49" fmla="*/ 0 h 460"/>
                  <a:gd name="T50" fmla="*/ 549 w 549"/>
                  <a:gd name="T51" fmla="*/ 128 h 460"/>
                  <a:gd name="T52" fmla="*/ 549 w 549"/>
                  <a:gd name="T53" fmla="*/ 434 h 460"/>
                  <a:gd name="T54" fmla="*/ 523 w 549"/>
                  <a:gd name="T55"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9" h="460">
                    <a:moveTo>
                      <a:pt x="523" y="460"/>
                    </a:moveTo>
                    <a:cubicBezTo>
                      <a:pt x="509" y="460"/>
                      <a:pt x="498" y="448"/>
                      <a:pt x="498" y="434"/>
                    </a:cubicBezTo>
                    <a:cubicBezTo>
                      <a:pt x="498" y="128"/>
                      <a:pt x="498" y="128"/>
                      <a:pt x="498" y="128"/>
                    </a:cubicBezTo>
                    <a:cubicBezTo>
                      <a:pt x="498" y="86"/>
                      <a:pt x="463" y="51"/>
                      <a:pt x="420" y="51"/>
                    </a:cubicBezTo>
                    <a:cubicBezTo>
                      <a:pt x="400" y="51"/>
                      <a:pt x="400" y="51"/>
                      <a:pt x="400" y="51"/>
                    </a:cubicBezTo>
                    <a:cubicBezTo>
                      <a:pt x="354" y="51"/>
                      <a:pt x="315" y="82"/>
                      <a:pt x="304" y="127"/>
                    </a:cubicBezTo>
                    <a:cubicBezTo>
                      <a:pt x="262" y="311"/>
                      <a:pt x="262" y="311"/>
                      <a:pt x="262" y="311"/>
                    </a:cubicBezTo>
                    <a:cubicBezTo>
                      <a:pt x="260" y="322"/>
                      <a:pt x="249" y="330"/>
                      <a:pt x="238" y="330"/>
                    </a:cubicBezTo>
                    <a:cubicBezTo>
                      <a:pt x="90" y="330"/>
                      <a:pt x="90" y="330"/>
                      <a:pt x="90" y="330"/>
                    </a:cubicBezTo>
                    <a:cubicBezTo>
                      <a:pt x="69" y="330"/>
                      <a:pt x="51" y="348"/>
                      <a:pt x="51" y="370"/>
                    </a:cubicBezTo>
                    <a:cubicBezTo>
                      <a:pt x="51" y="391"/>
                      <a:pt x="69" y="409"/>
                      <a:pt x="90" y="409"/>
                    </a:cubicBezTo>
                    <a:cubicBezTo>
                      <a:pt x="316" y="409"/>
                      <a:pt x="316" y="409"/>
                      <a:pt x="316" y="409"/>
                    </a:cubicBezTo>
                    <a:cubicBezTo>
                      <a:pt x="328" y="409"/>
                      <a:pt x="339" y="401"/>
                      <a:pt x="342" y="389"/>
                    </a:cubicBezTo>
                    <a:cubicBezTo>
                      <a:pt x="368" y="293"/>
                      <a:pt x="368" y="293"/>
                      <a:pt x="368" y="293"/>
                    </a:cubicBezTo>
                    <a:cubicBezTo>
                      <a:pt x="371" y="280"/>
                      <a:pt x="385" y="272"/>
                      <a:pt x="399" y="275"/>
                    </a:cubicBezTo>
                    <a:cubicBezTo>
                      <a:pt x="412" y="279"/>
                      <a:pt x="420" y="293"/>
                      <a:pt x="417" y="306"/>
                    </a:cubicBezTo>
                    <a:cubicBezTo>
                      <a:pt x="391" y="403"/>
                      <a:pt x="391" y="403"/>
                      <a:pt x="391" y="403"/>
                    </a:cubicBezTo>
                    <a:cubicBezTo>
                      <a:pt x="382" y="436"/>
                      <a:pt x="351" y="460"/>
                      <a:pt x="316" y="460"/>
                    </a:cubicBezTo>
                    <a:cubicBezTo>
                      <a:pt x="90" y="460"/>
                      <a:pt x="90" y="460"/>
                      <a:pt x="90" y="460"/>
                    </a:cubicBezTo>
                    <a:cubicBezTo>
                      <a:pt x="41" y="460"/>
                      <a:pt x="0" y="419"/>
                      <a:pt x="0" y="370"/>
                    </a:cubicBezTo>
                    <a:cubicBezTo>
                      <a:pt x="0" y="320"/>
                      <a:pt x="41" y="280"/>
                      <a:pt x="90" y="280"/>
                    </a:cubicBezTo>
                    <a:cubicBezTo>
                      <a:pt x="217" y="280"/>
                      <a:pt x="217" y="280"/>
                      <a:pt x="217" y="280"/>
                    </a:cubicBezTo>
                    <a:cubicBezTo>
                      <a:pt x="255" y="115"/>
                      <a:pt x="255" y="115"/>
                      <a:pt x="255" y="115"/>
                    </a:cubicBezTo>
                    <a:cubicBezTo>
                      <a:pt x="271" y="47"/>
                      <a:pt x="330" y="0"/>
                      <a:pt x="400" y="0"/>
                    </a:cubicBezTo>
                    <a:cubicBezTo>
                      <a:pt x="420" y="0"/>
                      <a:pt x="420" y="0"/>
                      <a:pt x="420" y="0"/>
                    </a:cubicBezTo>
                    <a:cubicBezTo>
                      <a:pt x="491" y="0"/>
                      <a:pt x="549" y="58"/>
                      <a:pt x="549" y="128"/>
                    </a:cubicBezTo>
                    <a:cubicBezTo>
                      <a:pt x="549" y="434"/>
                      <a:pt x="549" y="434"/>
                      <a:pt x="549" y="434"/>
                    </a:cubicBezTo>
                    <a:cubicBezTo>
                      <a:pt x="549" y="448"/>
                      <a:pt x="537" y="460"/>
                      <a:pt x="523" y="460"/>
                    </a:cubicBezTo>
                    <a:close/>
                  </a:path>
                </a:pathLst>
              </a:custGeom>
              <a:solidFill>
                <a:srgbClr val="00A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33" name="Freeform 37">
                <a:extLst>
                  <a:ext uri="{FF2B5EF4-FFF2-40B4-BE49-F238E27FC236}">
                    <a16:creationId xmlns="" xmlns:a16="http://schemas.microsoft.com/office/drawing/2014/main" id="{FFB87BC5-28ED-4FAC-B9BF-5DE656ADF06D}"/>
                  </a:ext>
                </a:extLst>
              </p:cNvPr>
              <p:cNvSpPr>
                <a:spLocks noEditPoints="1"/>
              </p:cNvSpPr>
              <p:nvPr/>
            </p:nvSpPr>
            <p:spPr bwMode="auto">
              <a:xfrm>
                <a:off x="4861" y="2282"/>
                <a:ext cx="672" cy="675"/>
              </a:xfrm>
              <a:custGeom>
                <a:avLst/>
                <a:gdLst>
                  <a:gd name="T0" fmla="*/ 141 w 283"/>
                  <a:gd name="T1" fmla="*/ 284 h 284"/>
                  <a:gd name="T2" fmla="*/ 0 w 283"/>
                  <a:gd name="T3" fmla="*/ 142 h 284"/>
                  <a:gd name="T4" fmla="*/ 141 w 283"/>
                  <a:gd name="T5" fmla="*/ 0 h 284"/>
                  <a:gd name="T6" fmla="*/ 283 w 283"/>
                  <a:gd name="T7" fmla="*/ 142 h 284"/>
                  <a:gd name="T8" fmla="*/ 141 w 283"/>
                  <a:gd name="T9" fmla="*/ 284 h 284"/>
                  <a:gd name="T10" fmla="*/ 141 w 283"/>
                  <a:gd name="T11" fmla="*/ 51 h 284"/>
                  <a:gd name="T12" fmla="*/ 50 w 283"/>
                  <a:gd name="T13" fmla="*/ 142 h 284"/>
                  <a:gd name="T14" fmla="*/ 141 w 283"/>
                  <a:gd name="T15" fmla="*/ 233 h 284"/>
                  <a:gd name="T16" fmla="*/ 233 w 283"/>
                  <a:gd name="T17" fmla="*/ 142 h 284"/>
                  <a:gd name="T18" fmla="*/ 141 w 283"/>
                  <a:gd name="T19" fmla="*/ 5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84">
                    <a:moveTo>
                      <a:pt x="141" y="284"/>
                    </a:moveTo>
                    <a:cubicBezTo>
                      <a:pt x="63" y="284"/>
                      <a:pt x="0" y="220"/>
                      <a:pt x="0" y="142"/>
                    </a:cubicBezTo>
                    <a:cubicBezTo>
                      <a:pt x="0" y="64"/>
                      <a:pt x="63" y="0"/>
                      <a:pt x="141" y="0"/>
                    </a:cubicBezTo>
                    <a:cubicBezTo>
                      <a:pt x="220" y="0"/>
                      <a:pt x="283" y="64"/>
                      <a:pt x="283" y="142"/>
                    </a:cubicBezTo>
                    <a:cubicBezTo>
                      <a:pt x="283" y="220"/>
                      <a:pt x="220" y="284"/>
                      <a:pt x="141" y="284"/>
                    </a:cubicBezTo>
                    <a:close/>
                    <a:moveTo>
                      <a:pt x="141" y="51"/>
                    </a:moveTo>
                    <a:cubicBezTo>
                      <a:pt x="91" y="51"/>
                      <a:pt x="50" y="91"/>
                      <a:pt x="50" y="142"/>
                    </a:cubicBezTo>
                    <a:cubicBezTo>
                      <a:pt x="50" y="192"/>
                      <a:pt x="91" y="233"/>
                      <a:pt x="141" y="233"/>
                    </a:cubicBezTo>
                    <a:cubicBezTo>
                      <a:pt x="192" y="233"/>
                      <a:pt x="233" y="192"/>
                      <a:pt x="233" y="142"/>
                    </a:cubicBezTo>
                    <a:cubicBezTo>
                      <a:pt x="233" y="91"/>
                      <a:pt x="192" y="51"/>
                      <a:pt x="141" y="51"/>
                    </a:cubicBezTo>
                    <a:close/>
                  </a:path>
                </a:pathLst>
              </a:custGeom>
              <a:solidFill>
                <a:srgbClr val="00A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34" name="Freeform 38">
                <a:extLst>
                  <a:ext uri="{FF2B5EF4-FFF2-40B4-BE49-F238E27FC236}">
                    <a16:creationId xmlns="" xmlns:a16="http://schemas.microsoft.com/office/drawing/2014/main" id="{7E20831B-8860-4144-8AB2-970F04B19094}"/>
                  </a:ext>
                </a:extLst>
              </p:cNvPr>
              <p:cNvSpPr>
                <a:spLocks/>
              </p:cNvSpPr>
              <p:nvPr/>
            </p:nvSpPr>
            <p:spPr bwMode="auto">
              <a:xfrm>
                <a:off x="3169" y="3807"/>
                <a:ext cx="1368" cy="122"/>
              </a:xfrm>
              <a:custGeom>
                <a:avLst/>
                <a:gdLst>
                  <a:gd name="T0" fmla="*/ 550 w 576"/>
                  <a:gd name="T1" fmla="*/ 51 h 51"/>
                  <a:gd name="T2" fmla="*/ 25 w 576"/>
                  <a:gd name="T3" fmla="*/ 51 h 51"/>
                  <a:gd name="T4" fmla="*/ 0 w 576"/>
                  <a:gd name="T5" fmla="*/ 25 h 51"/>
                  <a:gd name="T6" fmla="*/ 25 w 576"/>
                  <a:gd name="T7" fmla="*/ 0 h 51"/>
                  <a:gd name="T8" fmla="*/ 550 w 576"/>
                  <a:gd name="T9" fmla="*/ 0 h 51"/>
                  <a:gd name="T10" fmla="*/ 576 w 576"/>
                  <a:gd name="T11" fmla="*/ 25 h 51"/>
                  <a:gd name="T12" fmla="*/ 550 w 576"/>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76" h="51">
                    <a:moveTo>
                      <a:pt x="550" y="51"/>
                    </a:moveTo>
                    <a:cubicBezTo>
                      <a:pt x="25" y="51"/>
                      <a:pt x="25" y="51"/>
                      <a:pt x="25" y="51"/>
                    </a:cubicBezTo>
                    <a:cubicBezTo>
                      <a:pt x="11" y="51"/>
                      <a:pt x="0" y="39"/>
                      <a:pt x="0" y="25"/>
                    </a:cubicBezTo>
                    <a:cubicBezTo>
                      <a:pt x="0" y="11"/>
                      <a:pt x="11" y="0"/>
                      <a:pt x="25" y="0"/>
                    </a:cubicBezTo>
                    <a:cubicBezTo>
                      <a:pt x="550" y="0"/>
                      <a:pt x="550" y="0"/>
                      <a:pt x="550" y="0"/>
                    </a:cubicBezTo>
                    <a:cubicBezTo>
                      <a:pt x="564" y="0"/>
                      <a:pt x="576" y="11"/>
                      <a:pt x="576" y="25"/>
                    </a:cubicBezTo>
                    <a:cubicBezTo>
                      <a:pt x="576" y="39"/>
                      <a:pt x="564" y="51"/>
                      <a:pt x="550" y="51"/>
                    </a:cubicBezTo>
                    <a:close/>
                  </a:path>
                </a:pathLst>
              </a:custGeom>
              <a:solidFill>
                <a:srgbClr val="00A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35" name="Freeform 39">
                <a:extLst>
                  <a:ext uri="{FF2B5EF4-FFF2-40B4-BE49-F238E27FC236}">
                    <a16:creationId xmlns="" xmlns:a16="http://schemas.microsoft.com/office/drawing/2014/main" id="{1E7FDE04-04DD-4D7A-B89B-E1E47FCD2DF9}"/>
                  </a:ext>
                </a:extLst>
              </p:cNvPr>
              <p:cNvSpPr>
                <a:spLocks noEditPoints="1"/>
              </p:cNvSpPr>
              <p:nvPr/>
            </p:nvSpPr>
            <p:spPr bwMode="auto">
              <a:xfrm>
                <a:off x="2496" y="755"/>
                <a:ext cx="1357" cy="1152"/>
              </a:xfrm>
              <a:custGeom>
                <a:avLst/>
                <a:gdLst>
                  <a:gd name="T0" fmla="*/ 117 w 571"/>
                  <a:gd name="T1" fmla="*/ 485 h 485"/>
                  <a:gd name="T2" fmla="*/ 99 w 571"/>
                  <a:gd name="T3" fmla="*/ 481 h 485"/>
                  <a:gd name="T4" fmla="*/ 74 w 571"/>
                  <a:gd name="T5" fmla="*/ 442 h 485"/>
                  <a:gd name="T6" fmla="*/ 74 w 571"/>
                  <a:gd name="T7" fmla="*/ 410 h 485"/>
                  <a:gd name="T8" fmla="*/ 0 w 571"/>
                  <a:gd name="T9" fmla="*/ 333 h 485"/>
                  <a:gd name="T10" fmla="*/ 0 w 571"/>
                  <a:gd name="T11" fmla="*/ 77 h 485"/>
                  <a:gd name="T12" fmla="*/ 78 w 571"/>
                  <a:gd name="T13" fmla="*/ 0 h 485"/>
                  <a:gd name="T14" fmla="*/ 493 w 571"/>
                  <a:gd name="T15" fmla="*/ 0 h 485"/>
                  <a:gd name="T16" fmla="*/ 571 w 571"/>
                  <a:gd name="T17" fmla="*/ 77 h 485"/>
                  <a:gd name="T18" fmla="*/ 571 w 571"/>
                  <a:gd name="T19" fmla="*/ 333 h 485"/>
                  <a:gd name="T20" fmla="*/ 493 w 571"/>
                  <a:gd name="T21" fmla="*/ 411 h 485"/>
                  <a:gd name="T22" fmla="*/ 223 w 571"/>
                  <a:gd name="T23" fmla="*/ 411 h 485"/>
                  <a:gd name="T24" fmla="*/ 144 w 571"/>
                  <a:gd name="T25" fmla="*/ 475 h 485"/>
                  <a:gd name="T26" fmla="*/ 117 w 571"/>
                  <a:gd name="T27" fmla="*/ 485 h 485"/>
                  <a:gd name="T28" fmla="*/ 78 w 571"/>
                  <a:gd name="T29" fmla="*/ 51 h 485"/>
                  <a:gd name="T30" fmla="*/ 51 w 571"/>
                  <a:gd name="T31" fmla="*/ 77 h 485"/>
                  <a:gd name="T32" fmla="*/ 51 w 571"/>
                  <a:gd name="T33" fmla="*/ 333 h 485"/>
                  <a:gd name="T34" fmla="*/ 78 w 571"/>
                  <a:gd name="T35" fmla="*/ 360 h 485"/>
                  <a:gd name="T36" fmla="*/ 100 w 571"/>
                  <a:gd name="T37" fmla="*/ 360 h 485"/>
                  <a:gd name="T38" fmla="*/ 125 w 571"/>
                  <a:gd name="T39" fmla="*/ 385 h 485"/>
                  <a:gd name="T40" fmla="*/ 125 w 571"/>
                  <a:gd name="T41" fmla="*/ 426 h 485"/>
                  <a:gd name="T42" fmla="*/ 198 w 571"/>
                  <a:gd name="T43" fmla="*/ 366 h 485"/>
                  <a:gd name="T44" fmla="*/ 214 w 571"/>
                  <a:gd name="T45" fmla="*/ 360 h 485"/>
                  <a:gd name="T46" fmla="*/ 493 w 571"/>
                  <a:gd name="T47" fmla="*/ 360 h 485"/>
                  <a:gd name="T48" fmla="*/ 520 w 571"/>
                  <a:gd name="T49" fmla="*/ 333 h 485"/>
                  <a:gd name="T50" fmla="*/ 520 w 571"/>
                  <a:gd name="T51" fmla="*/ 77 h 485"/>
                  <a:gd name="T52" fmla="*/ 493 w 571"/>
                  <a:gd name="T53" fmla="*/ 51 h 485"/>
                  <a:gd name="T54" fmla="*/ 78 w 571"/>
                  <a:gd name="T55" fmla="*/ 5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1" h="485">
                    <a:moveTo>
                      <a:pt x="117" y="485"/>
                    </a:moveTo>
                    <a:cubicBezTo>
                      <a:pt x="111" y="485"/>
                      <a:pt x="105" y="484"/>
                      <a:pt x="99" y="481"/>
                    </a:cubicBezTo>
                    <a:cubicBezTo>
                      <a:pt x="84" y="474"/>
                      <a:pt x="74" y="459"/>
                      <a:pt x="74" y="442"/>
                    </a:cubicBezTo>
                    <a:cubicBezTo>
                      <a:pt x="74" y="410"/>
                      <a:pt x="74" y="410"/>
                      <a:pt x="74" y="410"/>
                    </a:cubicBezTo>
                    <a:cubicBezTo>
                      <a:pt x="33" y="409"/>
                      <a:pt x="0" y="375"/>
                      <a:pt x="0" y="333"/>
                    </a:cubicBezTo>
                    <a:cubicBezTo>
                      <a:pt x="0" y="77"/>
                      <a:pt x="0" y="77"/>
                      <a:pt x="0" y="77"/>
                    </a:cubicBezTo>
                    <a:cubicBezTo>
                      <a:pt x="0" y="35"/>
                      <a:pt x="35" y="0"/>
                      <a:pt x="78" y="0"/>
                    </a:cubicBezTo>
                    <a:cubicBezTo>
                      <a:pt x="493" y="0"/>
                      <a:pt x="493" y="0"/>
                      <a:pt x="493" y="0"/>
                    </a:cubicBezTo>
                    <a:cubicBezTo>
                      <a:pt x="536" y="0"/>
                      <a:pt x="571" y="35"/>
                      <a:pt x="571" y="77"/>
                    </a:cubicBezTo>
                    <a:cubicBezTo>
                      <a:pt x="571" y="333"/>
                      <a:pt x="571" y="333"/>
                      <a:pt x="571" y="333"/>
                    </a:cubicBezTo>
                    <a:cubicBezTo>
                      <a:pt x="571" y="376"/>
                      <a:pt x="536" y="411"/>
                      <a:pt x="493" y="411"/>
                    </a:cubicBezTo>
                    <a:cubicBezTo>
                      <a:pt x="223" y="411"/>
                      <a:pt x="223" y="411"/>
                      <a:pt x="223" y="411"/>
                    </a:cubicBezTo>
                    <a:cubicBezTo>
                      <a:pt x="144" y="475"/>
                      <a:pt x="144" y="475"/>
                      <a:pt x="144" y="475"/>
                    </a:cubicBezTo>
                    <a:cubicBezTo>
                      <a:pt x="136" y="482"/>
                      <a:pt x="127" y="485"/>
                      <a:pt x="117" y="485"/>
                    </a:cubicBezTo>
                    <a:close/>
                    <a:moveTo>
                      <a:pt x="78" y="51"/>
                    </a:moveTo>
                    <a:cubicBezTo>
                      <a:pt x="63" y="51"/>
                      <a:pt x="51" y="63"/>
                      <a:pt x="51" y="77"/>
                    </a:cubicBezTo>
                    <a:cubicBezTo>
                      <a:pt x="51" y="333"/>
                      <a:pt x="51" y="333"/>
                      <a:pt x="51" y="333"/>
                    </a:cubicBezTo>
                    <a:cubicBezTo>
                      <a:pt x="51" y="348"/>
                      <a:pt x="63" y="360"/>
                      <a:pt x="78" y="360"/>
                    </a:cubicBezTo>
                    <a:cubicBezTo>
                      <a:pt x="100" y="360"/>
                      <a:pt x="100" y="360"/>
                      <a:pt x="100" y="360"/>
                    </a:cubicBezTo>
                    <a:cubicBezTo>
                      <a:pt x="114" y="360"/>
                      <a:pt x="125" y="371"/>
                      <a:pt x="125" y="385"/>
                    </a:cubicBezTo>
                    <a:cubicBezTo>
                      <a:pt x="125" y="426"/>
                      <a:pt x="125" y="426"/>
                      <a:pt x="125" y="426"/>
                    </a:cubicBezTo>
                    <a:cubicBezTo>
                      <a:pt x="198" y="366"/>
                      <a:pt x="198" y="366"/>
                      <a:pt x="198" y="366"/>
                    </a:cubicBezTo>
                    <a:cubicBezTo>
                      <a:pt x="203" y="362"/>
                      <a:pt x="208" y="360"/>
                      <a:pt x="214" y="360"/>
                    </a:cubicBezTo>
                    <a:cubicBezTo>
                      <a:pt x="493" y="360"/>
                      <a:pt x="493" y="360"/>
                      <a:pt x="493" y="360"/>
                    </a:cubicBezTo>
                    <a:cubicBezTo>
                      <a:pt x="508" y="360"/>
                      <a:pt x="520" y="348"/>
                      <a:pt x="520" y="333"/>
                    </a:cubicBezTo>
                    <a:cubicBezTo>
                      <a:pt x="520" y="77"/>
                      <a:pt x="520" y="77"/>
                      <a:pt x="520" y="77"/>
                    </a:cubicBezTo>
                    <a:cubicBezTo>
                      <a:pt x="520" y="63"/>
                      <a:pt x="508" y="51"/>
                      <a:pt x="493" y="51"/>
                    </a:cubicBezTo>
                    <a:lnTo>
                      <a:pt x="78" y="51"/>
                    </a:lnTo>
                    <a:close/>
                  </a:path>
                </a:pathLst>
              </a:custGeom>
              <a:solidFill>
                <a:srgbClr val="007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36" name="Freeform 40">
                <a:extLst>
                  <a:ext uri="{FF2B5EF4-FFF2-40B4-BE49-F238E27FC236}">
                    <a16:creationId xmlns="" xmlns:a16="http://schemas.microsoft.com/office/drawing/2014/main" id="{DA760F0A-061B-4223-95C3-C094B6D26C8B}"/>
                  </a:ext>
                </a:extLst>
              </p:cNvPr>
              <p:cNvSpPr>
                <a:spLocks/>
              </p:cNvSpPr>
              <p:nvPr/>
            </p:nvSpPr>
            <p:spPr bwMode="auto">
              <a:xfrm>
                <a:off x="3323" y="387"/>
                <a:ext cx="1355" cy="615"/>
              </a:xfrm>
              <a:custGeom>
                <a:avLst/>
                <a:gdLst>
                  <a:gd name="T0" fmla="*/ 545 w 570"/>
                  <a:gd name="T1" fmla="*/ 259 h 259"/>
                  <a:gd name="T2" fmla="*/ 520 w 570"/>
                  <a:gd name="T3" fmla="*/ 233 h 259"/>
                  <a:gd name="T4" fmla="*/ 520 w 570"/>
                  <a:gd name="T5" fmla="*/ 77 h 259"/>
                  <a:gd name="T6" fmla="*/ 493 w 570"/>
                  <a:gd name="T7" fmla="*/ 50 h 259"/>
                  <a:gd name="T8" fmla="*/ 77 w 570"/>
                  <a:gd name="T9" fmla="*/ 50 h 259"/>
                  <a:gd name="T10" fmla="*/ 50 w 570"/>
                  <a:gd name="T11" fmla="*/ 77 h 259"/>
                  <a:gd name="T12" fmla="*/ 50 w 570"/>
                  <a:gd name="T13" fmla="*/ 94 h 259"/>
                  <a:gd name="T14" fmla="*/ 25 w 570"/>
                  <a:gd name="T15" fmla="*/ 120 h 259"/>
                  <a:gd name="T16" fmla="*/ 0 w 570"/>
                  <a:gd name="T17" fmla="*/ 94 h 259"/>
                  <a:gd name="T18" fmla="*/ 0 w 570"/>
                  <a:gd name="T19" fmla="*/ 77 h 259"/>
                  <a:gd name="T20" fmla="*/ 77 w 570"/>
                  <a:gd name="T21" fmla="*/ 0 h 259"/>
                  <a:gd name="T22" fmla="*/ 493 w 570"/>
                  <a:gd name="T23" fmla="*/ 0 h 259"/>
                  <a:gd name="T24" fmla="*/ 570 w 570"/>
                  <a:gd name="T25" fmla="*/ 77 h 259"/>
                  <a:gd name="T26" fmla="*/ 570 w 570"/>
                  <a:gd name="T27" fmla="*/ 233 h 259"/>
                  <a:gd name="T28" fmla="*/ 545 w 570"/>
                  <a:gd name="T29"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0" h="259">
                    <a:moveTo>
                      <a:pt x="545" y="259"/>
                    </a:moveTo>
                    <a:cubicBezTo>
                      <a:pt x="531" y="259"/>
                      <a:pt x="520" y="247"/>
                      <a:pt x="520" y="233"/>
                    </a:cubicBezTo>
                    <a:cubicBezTo>
                      <a:pt x="520" y="77"/>
                      <a:pt x="520" y="77"/>
                      <a:pt x="520" y="77"/>
                    </a:cubicBezTo>
                    <a:cubicBezTo>
                      <a:pt x="520" y="63"/>
                      <a:pt x="507" y="50"/>
                      <a:pt x="493" y="50"/>
                    </a:cubicBezTo>
                    <a:cubicBezTo>
                      <a:pt x="77" y="50"/>
                      <a:pt x="77" y="50"/>
                      <a:pt x="77" y="50"/>
                    </a:cubicBezTo>
                    <a:cubicBezTo>
                      <a:pt x="62" y="50"/>
                      <a:pt x="50" y="63"/>
                      <a:pt x="50" y="77"/>
                    </a:cubicBezTo>
                    <a:cubicBezTo>
                      <a:pt x="50" y="94"/>
                      <a:pt x="50" y="94"/>
                      <a:pt x="50" y="94"/>
                    </a:cubicBezTo>
                    <a:cubicBezTo>
                      <a:pt x="50" y="108"/>
                      <a:pt x="39" y="120"/>
                      <a:pt x="25" y="120"/>
                    </a:cubicBezTo>
                    <a:cubicBezTo>
                      <a:pt x="11" y="120"/>
                      <a:pt x="0" y="108"/>
                      <a:pt x="0" y="94"/>
                    </a:cubicBezTo>
                    <a:cubicBezTo>
                      <a:pt x="0" y="77"/>
                      <a:pt x="0" y="77"/>
                      <a:pt x="0" y="77"/>
                    </a:cubicBezTo>
                    <a:cubicBezTo>
                      <a:pt x="0" y="35"/>
                      <a:pt x="34" y="0"/>
                      <a:pt x="77" y="0"/>
                    </a:cubicBezTo>
                    <a:cubicBezTo>
                      <a:pt x="493" y="0"/>
                      <a:pt x="493" y="0"/>
                      <a:pt x="493" y="0"/>
                    </a:cubicBezTo>
                    <a:cubicBezTo>
                      <a:pt x="535" y="0"/>
                      <a:pt x="570" y="35"/>
                      <a:pt x="570" y="77"/>
                    </a:cubicBezTo>
                    <a:cubicBezTo>
                      <a:pt x="570" y="233"/>
                      <a:pt x="570" y="233"/>
                      <a:pt x="570" y="233"/>
                    </a:cubicBezTo>
                    <a:cubicBezTo>
                      <a:pt x="570" y="247"/>
                      <a:pt x="559" y="259"/>
                      <a:pt x="545" y="259"/>
                    </a:cubicBezTo>
                    <a:close/>
                  </a:path>
                </a:pathLst>
              </a:custGeom>
              <a:solidFill>
                <a:srgbClr val="007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sp>
            <p:nvSpPr>
              <p:cNvPr id="137" name="Freeform 41">
                <a:extLst>
                  <a:ext uri="{FF2B5EF4-FFF2-40B4-BE49-F238E27FC236}">
                    <a16:creationId xmlns="" xmlns:a16="http://schemas.microsoft.com/office/drawing/2014/main" id="{9AB2FCED-D7F4-4CD7-B84F-E97503DB849F}"/>
                  </a:ext>
                </a:extLst>
              </p:cNvPr>
              <p:cNvSpPr>
                <a:spLocks/>
              </p:cNvSpPr>
              <p:nvPr/>
            </p:nvSpPr>
            <p:spPr bwMode="auto">
              <a:xfrm>
                <a:off x="3725" y="1113"/>
                <a:ext cx="1357" cy="1153"/>
              </a:xfrm>
              <a:custGeom>
                <a:avLst/>
                <a:gdLst>
                  <a:gd name="T0" fmla="*/ 454 w 571"/>
                  <a:gd name="T1" fmla="*/ 485 h 485"/>
                  <a:gd name="T2" fmla="*/ 427 w 571"/>
                  <a:gd name="T3" fmla="*/ 475 h 485"/>
                  <a:gd name="T4" fmla="*/ 348 w 571"/>
                  <a:gd name="T5" fmla="*/ 411 h 485"/>
                  <a:gd name="T6" fmla="*/ 78 w 571"/>
                  <a:gd name="T7" fmla="*/ 411 h 485"/>
                  <a:gd name="T8" fmla="*/ 0 w 571"/>
                  <a:gd name="T9" fmla="*/ 333 h 485"/>
                  <a:gd name="T10" fmla="*/ 25 w 571"/>
                  <a:gd name="T11" fmla="*/ 308 h 485"/>
                  <a:gd name="T12" fmla="*/ 51 w 571"/>
                  <a:gd name="T13" fmla="*/ 333 h 485"/>
                  <a:gd name="T14" fmla="*/ 78 w 571"/>
                  <a:gd name="T15" fmla="*/ 360 h 485"/>
                  <a:gd name="T16" fmla="*/ 357 w 571"/>
                  <a:gd name="T17" fmla="*/ 360 h 485"/>
                  <a:gd name="T18" fmla="*/ 373 w 571"/>
                  <a:gd name="T19" fmla="*/ 366 h 485"/>
                  <a:gd name="T20" fmla="*/ 446 w 571"/>
                  <a:gd name="T21" fmla="*/ 426 h 485"/>
                  <a:gd name="T22" fmla="*/ 446 w 571"/>
                  <a:gd name="T23" fmla="*/ 385 h 485"/>
                  <a:gd name="T24" fmla="*/ 471 w 571"/>
                  <a:gd name="T25" fmla="*/ 360 h 485"/>
                  <a:gd name="T26" fmla="*/ 493 w 571"/>
                  <a:gd name="T27" fmla="*/ 360 h 485"/>
                  <a:gd name="T28" fmla="*/ 520 w 571"/>
                  <a:gd name="T29" fmla="*/ 333 h 485"/>
                  <a:gd name="T30" fmla="*/ 520 w 571"/>
                  <a:gd name="T31" fmla="*/ 78 h 485"/>
                  <a:gd name="T32" fmla="*/ 493 w 571"/>
                  <a:gd name="T33" fmla="*/ 51 h 485"/>
                  <a:gd name="T34" fmla="*/ 140 w 571"/>
                  <a:gd name="T35" fmla="*/ 51 h 485"/>
                  <a:gd name="T36" fmla="*/ 114 w 571"/>
                  <a:gd name="T37" fmla="*/ 25 h 485"/>
                  <a:gd name="T38" fmla="*/ 140 w 571"/>
                  <a:gd name="T39" fmla="*/ 0 h 485"/>
                  <a:gd name="T40" fmla="*/ 493 w 571"/>
                  <a:gd name="T41" fmla="*/ 0 h 485"/>
                  <a:gd name="T42" fmla="*/ 571 w 571"/>
                  <a:gd name="T43" fmla="*/ 78 h 485"/>
                  <a:gd name="T44" fmla="*/ 571 w 571"/>
                  <a:gd name="T45" fmla="*/ 333 h 485"/>
                  <a:gd name="T46" fmla="*/ 497 w 571"/>
                  <a:gd name="T47" fmla="*/ 411 h 485"/>
                  <a:gd name="T48" fmla="*/ 497 w 571"/>
                  <a:gd name="T49" fmla="*/ 442 h 485"/>
                  <a:gd name="T50" fmla="*/ 472 w 571"/>
                  <a:gd name="T51" fmla="*/ 481 h 485"/>
                  <a:gd name="T52" fmla="*/ 454 w 571"/>
                  <a:gd name="T53"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1" h="485">
                    <a:moveTo>
                      <a:pt x="454" y="485"/>
                    </a:moveTo>
                    <a:cubicBezTo>
                      <a:pt x="444" y="485"/>
                      <a:pt x="435" y="482"/>
                      <a:pt x="427" y="475"/>
                    </a:cubicBezTo>
                    <a:cubicBezTo>
                      <a:pt x="348" y="411"/>
                      <a:pt x="348" y="411"/>
                      <a:pt x="348" y="411"/>
                    </a:cubicBezTo>
                    <a:cubicBezTo>
                      <a:pt x="78" y="411"/>
                      <a:pt x="78" y="411"/>
                      <a:pt x="78" y="411"/>
                    </a:cubicBezTo>
                    <a:cubicBezTo>
                      <a:pt x="35" y="411"/>
                      <a:pt x="0" y="376"/>
                      <a:pt x="0" y="333"/>
                    </a:cubicBezTo>
                    <a:cubicBezTo>
                      <a:pt x="0" y="319"/>
                      <a:pt x="11" y="308"/>
                      <a:pt x="25" y="308"/>
                    </a:cubicBezTo>
                    <a:cubicBezTo>
                      <a:pt x="39" y="308"/>
                      <a:pt x="51" y="319"/>
                      <a:pt x="51" y="333"/>
                    </a:cubicBezTo>
                    <a:cubicBezTo>
                      <a:pt x="51" y="348"/>
                      <a:pt x="63" y="360"/>
                      <a:pt x="78" y="360"/>
                    </a:cubicBezTo>
                    <a:cubicBezTo>
                      <a:pt x="357" y="360"/>
                      <a:pt x="357" y="360"/>
                      <a:pt x="357" y="360"/>
                    </a:cubicBezTo>
                    <a:cubicBezTo>
                      <a:pt x="362" y="360"/>
                      <a:pt x="368" y="362"/>
                      <a:pt x="373" y="366"/>
                    </a:cubicBezTo>
                    <a:cubicBezTo>
                      <a:pt x="446" y="426"/>
                      <a:pt x="446" y="426"/>
                      <a:pt x="446" y="426"/>
                    </a:cubicBezTo>
                    <a:cubicBezTo>
                      <a:pt x="446" y="385"/>
                      <a:pt x="446" y="385"/>
                      <a:pt x="446" y="385"/>
                    </a:cubicBezTo>
                    <a:cubicBezTo>
                      <a:pt x="446" y="371"/>
                      <a:pt x="457" y="360"/>
                      <a:pt x="471" y="360"/>
                    </a:cubicBezTo>
                    <a:cubicBezTo>
                      <a:pt x="493" y="360"/>
                      <a:pt x="493" y="360"/>
                      <a:pt x="493" y="360"/>
                    </a:cubicBezTo>
                    <a:cubicBezTo>
                      <a:pt x="508" y="360"/>
                      <a:pt x="520" y="348"/>
                      <a:pt x="520" y="333"/>
                    </a:cubicBezTo>
                    <a:cubicBezTo>
                      <a:pt x="520" y="78"/>
                      <a:pt x="520" y="78"/>
                      <a:pt x="520" y="78"/>
                    </a:cubicBezTo>
                    <a:cubicBezTo>
                      <a:pt x="520" y="63"/>
                      <a:pt x="508" y="51"/>
                      <a:pt x="493" y="51"/>
                    </a:cubicBezTo>
                    <a:cubicBezTo>
                      <a:pt x="140" y="51"/>
                      <a:pt x="140" y="51"/>
                      <a:pt x="140" y="51"/>
                    </a:cubicBezTo>
                    <a:cubicBezTo>
                      <a:pt x="126" y="51"/>
                      <a:pt x="114" y="39"/>
                      <a:pt x="114" y="25"/>
                    </a:cubicBezTo>
                    <a:cubicBezTo>
                      <a:pt x="114" y="11"/>
                      <a:pt x="126" y="0"/>
                      <a:pt x="140" y="0"/>
                    </a:cubicBezTo>
                    <a:cubicBezTo>
                      <a:pt x="493" y="0"/>
                      <a:pt x="493" y="0"/>
                      <a:pt x="493" y="0"/>
                    </a:cubicBezTo>
                    <a:cubicBezTo>
                      <a:pt x="536" y="0"/>
                      <a:pt x="571" y="35"/>
                      <a:pt x="571" y="78"/>
                    </a:cubicBezTo>
                    <a:cubicBezTo>
                      <a:pt x="571" y="333"/>
                      <a:pt x="571" y="333"/>
                      <a:pt x="571" y="333"/>
                    </a:cubicBezTo>
                    <a:cubicBezTo>
                      <a:pt x="571" y="375"/>
                      <a:pt x="538" y="409"/>
                      <a:pt x="497" y="411"/>
                    </a:cubicBezTo>
                    <a:cubicBezTo>
                      <a:pt x="497" y="442"/>
                      <a:pt x="497" y="442"/>
                      <a:pt x="497" y="442"/>
                    </a:cubicBezTo>
                    <a:cubicBezTo>
                      <a:pt x="497" y="459"/>
                      <a:pt x="487" y="474"/>
                      <a:pt x="472" y="481"/>
                    </a:cubicBezTo>
                    <a:cubicBezTo>
                      <a:pt x="466" y="484"/>
                      <a:pt x="460" y="485"/>
                      <a:pt x="454" y="485"/>
                    </a:cubicBezTo>
                    <a:close/>
                  </a:path>
                </a:pathLst>
              </a:custGeom>
              <a:solidFill>
                <a:srgbClr val="007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3200" dirty="0">
                  <a:latin typeface="Times New Roman" panose="02020603050405020304" pitchFamily="18" charset="0"/>
                  <a:cs typeface="Times New Roman" panose="02020603050405020304" pitchFamily="18" charset="0"/>
                </a:endParaRPr>
              </a:p>
            </p:txBody>
          </p:sp>
        </p:grpSp>
      </p:grpSp>
      <p:sp>
        <p:nvSpPr>
          <p:cNvPr id="80" name="타원 79">
            <a:extLst>
              <a:ext uri="{FF2B5EF4-FFF2-40B4-BE49-F238E27FC236}">
                <a16:creationId xmlns="" xmlns:a16="http://schemas.microsoft.com/office/drawing/2014/main" id="{697F4D31-BF76-4276-900B-5D39DAD6C772}"/>
              </a:ext>
            </a:extLst>
          </p:cNvPr>
          <p:cNvSpPr/>
          <p:nvPr/>
        </p:nvSpPr>
        <p:spPr>
          <a:xfrm>
            <a:off x="7379490" y="1456654"/>
            <a:ext cx="1629671" cy="1629671"/>
          </a:xfrm>
          <a:prstGeom prst="ellipse">
            <a:avLst/>
          </a:prstGeom>
          <a:solidFill>
            <a:schemeClr val="bg1"/>
          </a:solidFill>
          <a:ln w="34925">
            <a:solidFill>
              <a:srgbClr val="0055DE"/>
            </a:solidFill>
          </a:ln>
          <a:effectLst>
            <a:outerShdw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chemeClr val="tx1"/>
              </a:solidFill>
              <a:latin typeface="Times New Roman" panose="02020603050405020304" pitchFamily="18" charset="0"/>
              <a:cs typeface="Times New Roman" panose="02020603050405020304" pitchFamily="18" charset="0"/>
            </a:endParaRPr>
          </a:p>
        </p:txBody>
      </p:sp>
      <p:sp>
        <p:nvSpPr>
          <p:cNvPr id="81" name="타원 80">
            <a:extLst>
              <a:ext uri="{FF2B5EF4-FFF2-40B4-BE49-F238E27FC236}">
                <a16:creationId xmlns="" xmlns:a16="http://schemas.microsoft.com/office/drawing/2014/main" id="{5BC2FD2C-34AB-4683-8A84-F6C373F5D944}"/>
              </a:ext>
            </a:extLst>
          </p:cNvPr>
          <p:cNvSpPr/>
          <p:nvPr/>
        </p:nvSpPr>
        <p:spPr>
          <a:xfrm>
            <a:off x="9183472" y="226939"/>
            <a:ext cx="1845958" cy="1845958"/>
          </a:xfrm>
          <a:prstGeom prst="ellipse">
            <a:avLst/>
          </a:prstGeom>
          <a:solidFill>
            <a:schemeClr val="bg1"/>
          </a:solidFill>
          <a:ln w="34925">
            <a:solidFill>
              <a:srgbClr val="0055DE"/>
            </a:solidFill>
          </a:ln>
          <a:effectLst>
            <a:outerShdw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chemeClr val="tx1"/>
              </a:solidFill>
              <a:latin typeface="Times New Roman" panose="02020603050405020304" pitchFamily="18" charset="0"/>
              <a:cs typeface="Times New Roman" panose="02020603050405020304" pitchFamily="18" charset="0"/>
            </a:endParaRPr>
          </a:p>
        </p:txBody>
      </p:sp>
      <p:sp>
        <p:nvSpPr>
          <p:cNvPr id="82" name="타원 81">
            <a:extLst>
              <a:ext uri="{FF2B5EF4-FFF2-40B4-BE49-F238E27FC236}">
                <a16:creationId xmlns="" xmlns:a16="http://schemas.microsoft.com/office/drawing/2014/main" id="{ED7AAE3B-C590-4B4E-8D9D-1484C657F8E6}"/>
              </a:ext>
            </a:extLst>
          </p:cNvPr>
          <p:cNvSpPr/>
          <p:nvPr/>
        </p:nvSpPr>
        <p:spPr>
          <a:xfrm>
            <a:off x="9882378" y="2287734"/>
            <a:ext cx="1657192" cy="1657192"/>
          </a:xfrm>
          <a:prstGeom prst="ellipse">
            <a:avLst/>
          </a:prstGeom>
          <a:solidFill>
            <a:schemeClr val="bg1"/>
          </a:solidFill>
          <a:ln w="34925">
            <a:solidFill>
              <a:srgbClr val="0055DE"/>
            </a:solidFill>
          </a:ln>
          <a:effectLst>
            <a:outerShdw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chemeClr val="tx1"/>
              </a:solidFill>
              <a:latin typeface="Times New Roman" panose="02020603050405020304" pitchFamily="18" charset="0"/>
              <a:cs typeface="Times New Roman" panose="02020603050405020304" pitchFamily="18" charset="0"/>
            </a:endParaRPr>
          </a:p>
        </p:txBody>
      </p:sp>
      <p:pic>
        <p:nvPicPr>
          <p:cNvPr id="83" name="그림 82" descr="스크린샷, 디자인이(가) 표시된 사진&#10;&#10;자동 생성된 설명">
            <a:extLst>
              <a:ext uri="{FF2B5EF4-FFF2-40B4-BE49-F238E27FC236}">
                <a16:creationId xmlns="" xmlns:a16="http://schemas.microsoft.com/office/drawing/2014/main" id="{D6CCAB79-E22B-4182-A5D1-7F5165F879B8}"/>
              </a:ext>
            </a:extLst>
          </p:cNvPr>
          <p:cNvPicPr>
            <a:picLocks noChangeAspect="1"/>
          </p:cNvPicPr>
          <p:nvPr/>
        </p:nvPicPr>
        <p:blipFill>
          <a:blip r:embed="rId9">
            <a:duotone>
              <a:schemeClr val="bg2">
                <a:shade val="45000"/>
                <a:satMod val="135000"/>
              </a:schemeClr>
              <a:prstClr val="white"/>
            </a:duotone>
          </a:blip>
          <a:stretch>
            <a:fillRect/>
          </a:stretch>
        </p:blipFill>
        <p:spPr>
          <a:xfrm>
            <a:off x="7586409" y="1552268"/>
            <a:ext cx="1335419" cy="1388919"/>
          </a:xfrm>
          <a:prstGeom prst="rect">
            <a:avLst/>
          </a:prstGeom>
        </p:spPr>
      </p:pic>
      <p:sp>
        <p:nvSpPr>
          <p:cNvPr id="84" name="TextBox 83">
            <a:extLst>
              <a:ext uri="{FF2B5EF4-FFF2-40B4-BE49-F238E27FC236}">
                <a16:creationId xmlns="" xmlns:a16="http://schemas.microsoft.com/office/drawing/2014/main" id="{28511B62-1042-43DF-96DF-D5E333C2279D}"/>
              </a:ext>
            </a:extLst>
          </p:cNvPr>
          <p:cNvSpPr txBox="1"/>
          <p:nvPr/>
        </p:nvSpPr>
        <p:spPr>
          <a:xfrm>
            <a:off x="7659790" y="1815840"/>
            <a:ext cx="1069070" cy="861774"/>
          </a:xfrm>
          <a:prstGeom prst="rect">
            <a:avLst/>
          </a:prstGeom>
          <a:noFill/>
          <a:effectLst/>
        </p:spPr>
        <p:txBody>
          <a:bodyPr wrap="square" lIns="0" tIns="0" rIns="0" bIns="0" rtlCol="0">
            <a:spAutoFit/>
          </a:bodyPr>
          <a:lstStyle/>
          <a:p>
            <a:pPr algn="ctr" rtl="0"/>
            <a:r>
              <a:rPr lang="en-US" sz="1400" b="0" i="0" u="none" baseline="0" dirty="0">
                <a:effectLst>
                  <a:glow rad="127000">
                    <a:schemeClr val="bg1"/>
                  </a:glow>
                </a:effectLst>
                <a:latin typeface="Times New Roman" panose="02020603050405020304" pitchFamily="18" charset="0"/>
                <a:ea typeface="Pretendard ExtraBold" panose="02000903000000020004" pitchFamily="2" charset="-127"/>
                <a:cs typeface="Times New Roman" panose="02020603050405020304" pitchFamily="18" charset="0"/>
              </a:rPr>
              <a:t>Day to Day/Administrative Information</a:t>
            </a:r>
            <a:endParaRPr lang="en-US" altLang="ko-KR" sz="1400" dirty="0">
              <a:effectLst>
                <a:glow rad="127000">
                  <a:schemeClr val="bg1"/>
                </a:glow>
              </a:effectLst>
              <a:latin typeface="Times New Roman" panose="02020603050405020304" pitchFamily="18" charset="0"/>
              <a:ea typeface="Pretendard ExtraBold" panose="02000903000000020004" pitchFamily="2" charset="-127"/>
              <a:cs typeface="Times New Roman" panose="02020603050405020304" pitchFamily="18" charset="0"/>
            </a:endParaRPr>
          </a:p>
        </p:txBody>
      </p:sp>
      <p:pic>
        <p:nvPicPr>
          <p:cNvPr id="85" name="그림 84" descr="스크린샷, 만화 영화, 디자인이(가) 표시된 사진&#10;&#10;자동 생성된 설명">
            <a:extLst>
              <a:ext uri="{FF2B5EF4-FFF2-40B4-BE49-F238E27FC236}">
                <a16:creationId xmlns="" xmlns:a16="http://schemas.microsoft.com/office/drawing/2014/main" id="{105C43DA-CE40-418C-9D58-ED2BF34F427C}"/>
              </a:ext>
            </a:extLst>
          </p:cNvPr>
          <p:cNvPicPr>
            <a:picLocks noChangeAspect="1"/>
          </p:cNvPicPr>
          <p:nvPr/>
        </p:nvPicPr>
        <p:blipFill>
          <a:blip r:embed="rId10">
            <a:duotone>
              <a:schemeClr val="accent3">
                <a:shade val="45000"/>
                <a:satMod val="135000"/>
              </a:schemeClr>
              <a:prstClr val="white"/>
            </a:duotone>
          </a:blip>
          <a:stretch>
            <a:fillRect/>
          </a:stretch>
        </p:blipFill>
        <p:spPr>
          <a:xfrm>
            <a:off x="10028511" y="2581428"/>
            <a:ext cx="1485900" cy="1132723"/>
          </a:xfrm>
          <a:prstGeom prst="rect">
            <a:avLst/>
          </a:prstGeom>
        </p:spPr>
      </p:pic>
      <p:sp>
        <p:nvSpPr>
          <p:cNvPr id="86" name="TextBox 85">
            <a:extLst>
              <a:ext uri="{FF2B5EF4-FFF2-40B4-BE49-F238E27FC236}">
                <a16:creationId xmlns="" xmlns:a16="http://schemas.microsoft.com/office/drawing/2014/main" id="{9D909A0B-6D0A-4048-AA43-626741121B8A}"/>
              </a:ext>
            </a:extLst>
          </p:cNvPr>
          <p:cNvSpPr txBox="1"/>
          <p:nvPr/>
        </p:nvSpPr>
        <p:spPr>
          <a:xfrm>
            <a:off x="10028251" y="2932346"/>
            <a:ext cx="1365440" cy="430887"/>
          </a:xfrm>
          <a:prstGeom prst="rect">
            <a:avLst/>
          </a:prstGeom>
          <a:noFill/>
        </p:spPr>
        <p:txBody>
          <a:bodyPr wrap="square" lIns="0" tIns="0" rIns="0" bIns="0" rtlCol="0">
            <a:spAutoFit/>
          </a:bodyPr>
          <a:lstStyle/>
          <a:p>
            <a:pPr algn="ctr" rtl="0"/>
            <a:r>
              <a:rPr lang="en-US" sz="1400" dirty="0">
                <a:effectLst>
                  <a:glow rad="127000">
                    <a:schemeClr val="bg1"/>
                  </a:glow>
                </a:effectLst>
                <a:latin typeface="Times New Roman" panose="02020603050405020304" pitchFamily="18" charset="0"/>
                <a:ea typeface="Pretendard ExtraBold" panose="02000903000000020004" pitchFamily="2" charset="-127"/>
                <a:cs typeface="Times New Roman" panose="02020603050405020304" pitchFamily="18" charset="0"/>
              </a:rPr>
              <a:t>Convenient </a:t>
            </a:r>
            <a:r>
              <a:rPr lang="en-US" sz="1400" i="0" u="none" baseline="0" dirty="0">
                <a:effectLst>
                  <a:glow rad="127000">
                    <a:schemeClr val="bg1"/>
                  </a:glow>
                </a:effectLst>
                <a:latin typeface="Times New Roman" panose="02020603050405020304" pitchFamily="18" charset="0"/>
                <a:ea typeface="Pretendard ExtraBold" panose="02000903000000020004" pitchFamily="2" charset="-127"/>
                <a:cs typeface="Times New Roman" panose="02020603050405020304" pitchFamily="18" charset="0"/>
              </a:rPr>
              <a:t/>
            </a:r>
            <a:br>
              <a:rPr lang="en-US" sz="1400" i="0" u="none" baseline="0" dirty="0">
                <a:effectLst>
                  <a:glow rad="127000">
                    <a:schemeClr val="bg1"/>
                  </a:glow>
                </a:effectLst>
                <a:latin typeface="Times New Roman" panose="02020603050405020304" pitchFamily="18" charset="0"/>
                <a:ea typeface="Pretendard ExtraBold" panose="02000903000000020004" pitchFamily="2" charset="-127"/>
                <a:cs typeface="Times New Roman" panose="02020603050405020304" pitchFamily="18" charset="0"/>
              </a:rPr>
            </a:br>
            <a:r>
              <a:rPr lang="en-US" sz="1400" b="1" i="0" u="none" baseline="0" dirty="0">
                <a:effectLst>
                  <a:glow rad="127000">
                    <a:schemeClr val="bg1"/>
                  </a:glow>
                </a:effectLst>
                <a:latin typeface="Times New Roman" panose="02020603050405020304" pitchFamily="18" charset="0"/>
                <a:ea typeface="Pretendard ExtraBold" panose="02000903000000020004" pitchFamily="2" charset="-127"/>
                <a:cs typeface="Times New Roman" panose="02020603050405020304" pitchFamily="18" charset="0"/>
              </a:rPr>
              <a:t>Mobile Services</a:t>
            </a:r>
            <a:endParaRPr lang="en-US" altLang="ko-KR" sz="1400" b="1" dirty="0">
              <a:effectLst>
                <a:glow rad="127000">
                  <a:schemeClr val="bg1"/>
                </a:glow>
              </a:effectLst>
              <a:latin typeface="Times New Roman" panose="02020603050405020304" pitchFamily="18" charset="0"/>
              <a:ea typeface="Pretendard ExtraBold" panose="02000903000000020004" pitchFamily="2" charset="-127"/>
              <a:cs typeface="Times New Roman" panose="02020603050405020304" pitchFamily="18" charset="0"/>
            </a:endParaRPr>
          </a:p>
        </p:txBody>
      </p:sp>
      <p:grpSp>
        <p:nvGrpSpPr>
          <p:cNvPr id="87" name="그룹 86">
            <a:extLst>
              <a:ext uri="{FF2B5EF4-FFF2-40B4-BE49-F238E27FC236}">
                <a16:creationId xmlns="" xmlns:a16="http://schemas.microsoft.com/office/drawing/2014/main" id="{F37F8EA4-5DF1-4CB0-9F00-B707D57404CC}"/>
              </a:ext>
            </a:extLst>
          </p:cNvPr>
          <p:cNvGrpSpPr/>
          <p:nvPr/>
        </p:nvGrpSpPr>
        <p:grpSpPr>
          <a:xfrm>
            <a:off x="9371568" y="665771"/>
            <a:ext cx="473857" cy="600527"/>
            <a:chOff x="9194260" y="2130557"/>
            <a:chExt cx="525405" cy="665854"/>
          </a:xfrm>
          <a:solidFill>
            <a:srgbClr val="EAEBEE"/>
          </a:solidFill>
        </p:grpSpPr>
        <p:sp>
          <p:nvSpPr>
            <p:cNvPr id="88" name="자유형: 도형 87">
              <a:extLst>
                <a:ext uri="{FF2B5EF4-FFF2-40B4-BE49-F238E27FC236}">
                  <a16:creationId xmlns="" xmlns:a16="http://schemas.microsoft.com/office/drawing/2014/main" id="{0F3CED60-3CF1-41CD-8CFA-2AEE05AFC6FE}"/>
                </a:ext>
              </a:extLst>
            </p:cNvPr>
            <p:cNvSpPr/>
            <p:nvPr/>
          </p:nvSpPr>
          <p:spPr>
            <a:xfrm>
              <a:off x="9278382" y="2130557"/>
              <a:ext cx="126800" cy="87504"/>
            </a:xfrm>
            <a:custGeom>
              <a:avLst/>
              <a:gdLst>
                <a:gd name="connsiteX0" fmla="*/ 63231 w 126800"/>
                <a:gd name="connsiteY0" fmla="*/ 61968 h 87504"/>
                <a:gd name="connsiteX1" fmla="*/ 126800 w 126800"/>
                <a:gd name="connsiteY1" fmla="*/ 55526 h 87504"/>
                <a:gd name="connsiteX2" fmla="*/ 125259 w 126800"/>
                <a:gd name="connsiteY2" fmla="*/ 47553 h 87504"/>
                <a:gd name="connsiteX3" fmla="*/ 47553 w 126800"/>
                <a:gd name="connsiteY3" fmla="*/ 2091 h 87504"/>
                <a:gd name="connsiteX4" fmla="*/ 2091 w 126800"/>
                <a:gd name="connsiteY4" fmla="*/ 79798 h 87504"/>
                <a:gd name="connsiteX5" fmla="*/ 4652 w 126800"/>
                <a:gd name="connsiteY5" fmla="*/ 87504 h 87504"/>
                <a:gd name="connsiteX6" fmla="*/ 63220 w 126800"/>
                <a:gd name="connsiteY6" fmla="*/ 61979 h 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00" h="87504">
                  <a:moveTo>
                    <a:pt x="63231" y="61968"/>
                  </a:moveTo>
                  <a:cubicBezTo>
                    <a:pt x="84188" y="56479"/>
                    <a:pt x="105500" y="54339"/>
                    <a:pt x="126800" y="55526"/>
                  </a:cubicBezTo>
                  <a:cubicBezTo>
                    <a:pt x="126457" y="52876"/>
                    <a:pt x="125958" y="50203"/>
                    <a:pt x="125259" y="47553"/>
                  </a:cubicBezTo>
                  <a:cubicBezTo>
                    <a:pt x="116355" y="13534"/>
                    <a:pt x="81571" y="-6813"/>
                    <a:pt x="47553" y="2091"/>
                  </a:cubicBezTo>
                  <a:cubicBezTo>
                    <a:pt x="13545" y="10995"/>
                    <a:pt x="-6813" y="45779"/>
                    <a:pt x="2091" y="79798"/>
                  </a:cubicBezTo>
                  <a:cubicBezTo>
                    <a:pt x="2789" y="82459"/>
                    <a:pt x="3654" y="85020"/>
                    <a:pt x="4652" y="87504"/>
                  </a:cubicBezTo>
                  <a:cubicBezTo>
                    <a:pt x="22648" y="76028"/>
                    <a:pt x="42274" y="67457"/>
                    <a:pt x="63220" y="61979"/>
                  </a:cubicBezTo>
                  <a:close/>
                </a:path>
              </a:pathLst>
            </a:custGeom>
            <a:grp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sp>
          <p:nvSpPr>
            <p:cNvPr id="89" name="자유형: 도형 88">
              <a:extLst>
                <a:ext uri="{FF2B5EF4-FFF2-40B4-BE49-F238E27FC236}">
                  <a16:creationId xmlns="" xmlns:a16="http://schemas.microsoft.com/office/drawing/2014/main" id="{AC29BC61-7395-4A66-A3D1-F5FCE9BE31CD}"/>
                </a:ext>
              </a:extLst>
            </p:cNvPr>
            <p:cNvSpPr/>
            <p:nvPr/>
          </p:nvSpPr>
          <p:spPr>
            <a:xfrm>
              <a:off x="9194260" y="2210654"/>
              <a:ext cx="525394" cy="531897"/>
            </a:xfrm>
            <a:custGeom>
              <a:avLst/>
              <a:gdLst>
                <a:gd name="connsiteX0" fmla="*/ 479137 w 525394"/>
                <a:gd name="connsiteY0" fmla="*/ 313986 h 531897"/>
                <a:gd name="connsiteX1" fmla="*/ 410766 w 525394"/>
                <a:gd name="connsiteY1" fmla="*/ 252591 h 531897"/>
                <a:gd name="connsiteX2" fmla="*/ 381072 w 525394"/>
                <a:gd name="connsiteY2" fmla="*/ 139135 h 531897"/>
                <a:gd name="connsiteX3" fmla="*/ 211732 w 525394"/>
                <a:gd name="connsiteY3" fmla="*/ 310 h 531897"/>
                <a:gd name="connsiteX4" fmla="*/ 211732 w 525394"/>
                <a:gd name="connsiteY4" fmla="*/ 310 h 531897"/>
                <a:gd name="connsiteX5" fmla="*/ 211732 w 525394"/>
                <a:gd name="connsiteY5" fmla="*/ 310 h 531897"/>
                <a:gd name="connsiteX6" fmla="*/ 197628 w 525394"/>
                <a:gd name="connsiteY6" fmla="*/ 33 h 531897"/>
                <a:gd name="connsiteX7" fmla="*/ 197229 w 525394"/>
                <a:gd name="connsiteY7" fmla="*/ 33 h 531897"/>
                <a:gd name="connsiteX8" fmla="*/ 194013 w 525394"/>
                <a:gd name="connsiteY8" fmla="*/ 122 h 531897"/>
                <a:gd name="connsiteX9" fmla="*/ 193303 w 525394"/>
                <a:gd name="connsiteY9" fmla="*/ 155 h 531897"/>
                <a:gd name="connsiteX10" fmla="*/ 183934 w 525394"/>
                <a:gd name="connsiteY10" fmla="*/ 787 h 531897"/>
                <a:gd name="connsiteX11" fmla="*/ 182603 w 525394"/>
                <a:gd name="connsiteY11" fmla="*/ 909 h 531897"/>
                <a:gd name="connsiteX12" fmla="*/ 180186 w 525394"/>
                <a:gd name="connsiteY12" fmla="*/ 1164 h 531897"/>
                <a:gd name="connsiteX13" fmla="*/ 178345 w 525394"/>
                <a:gd name="connsiteY13" fmla="*/ 1375 h 531897"/>
                <a:gd name="connsiteX14" fmla="*/ 176139 w 525394"/>
                <a:gd name="connsiteY14" fmla="*/ 1652 h 531897"/>
                <a:gd name="connsiteX15" fmla="*/ 173843 w 525394"/>
                <a:gd name="connsiteY15" fmla="*/ 1985 h 531897"/>
                <a:gd name="connsiteX16" fmla="*/ 172036 w 525394"/>
                <a:gd name="connsiteY16" fmla="*/ 2251 h 531897"/>
                <a:gd name="connsiteX17" fmla="*/ 168066 w 525394"/>
                <a:gd name="connsiteY17" fmla="*/ 2916 h 531897"/>
                <a:gd name="connsiteX18" fmla="*/ 166614 w 525394"/>
                <a:gd name="connsiteY18" fmla="*/ 3193 h 531897"/>
                <a:gd name="connsiteX19" fmla="*/ 163764 w 525394"/>
                <a:gd name="connsiteY19" fmla="*/ 3748 h 531897"/>
                <a:gd name="connsiteX20" fmla="*/ 162201 w 525394"/>
                <a:gd name="connsiteY20" fmla="*/ 4069 h 531897"/>
                <a:gd name="connsiteX21" fmla="*/ 159296 w 525394"/>
                <a:gd name="connsiteY21" fmla="*/ 4712 h 531897"/>
                <a:gd name="connsiteX22" fmla="*/ 157932 w 525394"/>
                <a:gd name="connsiteY22" fmla="*/ 5023 h 531897"/>
                <a:gd name="connsiteX23" fmla="*/ 153707 w 525394"/>
                <a:gd name="connsiteY23" fmla="*/ 6076 h 531897"/>
                <a:gd name="connsiteX24" fmla="*/ 153707 w 525394"/>
                <a:gd name="connsiteY24" fmla="*/ 6076 h 531897"/>
                <a:gd name="connsiteX25" fmla="*/ 149505 w 525394"/>
                <a:gd name="connsiteY25" fmla="*/ 7229 h 531897"/>
                <a:gd name="connsiteX26" fmla="*/ 148163 w 525394"/>
                <a:gd name="connsiteY26" fmla="*/ 7629 h 531897"/>
                <a:gd name="connsiteX27" fmla="*/ 145313 w 525394"/>
                <a:gd name="connsiteY27" fmla="*/ 8493 h 531897"/>
                <a:gd name="connsiteX28" fmla="*/ 143794 w 525394"/>
                <a:gd name="connsiteY28" fmla="*/ 8970 h 531897"/>
                <a:gd name="connsiteX29" fmla="*/ 141033 w 525394"/>
                <a:gd name="connsiteY29" fmla="*/ 9879 h 531897"/>
                <a:gd name="connsiteX30" fmla="*/ 139625 w 525394"/>
                <a:gd name="connsiteY30" fmla="*/ 10356 h 531897"/>
                <a:gd name="connsiteX31" fmla="*/ 135833 w 525394"/>
                <a:gd name="connsiteY31" fmla="*/ 11720 h 531897"/>
                <a:gd name="connsiteX32" fmla="*/ 134125 w 525394"/>
                <a:gd name="connsiteY32" fmla="*/ 12374 h 531897"/>
                <a:gd name="connsiteX33" fmla="*/ 131963 w 525394"/>
                <a:gd name="connsiteY33" fmla="*/ 13217 h 531897"/>
                <a:gd name="connsiteX34" fmla="*/ 129901 w 525394"/>
                <a:gd name="connsiteY34" fmla="*/ 14049 h 531897"/>
                <a:gd name="connsiteX35" fmla="*/ 128193 w 525394"/>
                <a:gd name="connsiteY35" fmla="*/ 14758 h 531897"/>
                <a:gd name="connsiteX36" fmla="*/ 125953 w 525394"/>
                <a:gd name="connsiteY36" fmla="*/ 15712 h 531897"/>
                <a:gd name="connsiteX37" fmla="*/ 124745 w 525394"/>
                <a:gd name="connsiteY37" fmla="*/ 16255 h 531897"/>
                <a:gd name="connsiteX38" fmla="*/ 116262 w 525394"/>
                <a:gd name="connsiteY38" fmla="*/ 20302 h 531897"/>
                <a:gd name="connsiteX39" fmla="*/ 115630 w 525394"/>
                <a:gd name="connsiteY39" fmla="*/ 20624 h 531897"/>
                <a:gd name="connsiteX40" fmla="*/ 112769 w 525394"/>
                <a:gd name="connsiteY40" fmla="*/ 22121 h 531897"/>
                <a:gd name="connsiteX41" fmla="*/ 112437 w 525394"/>
                <a:gd name="connsiteY41" fmla="*/ 22298 h 531897"/>
                <a:gd name="connsiteX42" fmla="*/ 20659 w 525394"/>
                <a:gd name="connsiteY42" fmla="*/ 233463 h 531897"/>
                <a:gd name="connsiteX43" fmla="*/ 50353 w 525394"/>
                <a:gd name="connsiteY43" fmla="*/ 346919 h 531897"/>
                <a:gd name="connsiteX44" fmla="*/ 20825 w 525394"/>
                <a:gd name="connsiteY44" fmla="*/ 433939 h 531897"/>
                <a:gd name="connsiteX45" fmla="*/ 1809 w 525394"/>
                <a:gd name="connsiteY45" fmla="*/ 490878 h 531897"/>
                <a:gd name="connsiteX46" fmla="*/ 1809 w 525394"/>
                <a:gd name="connsiteY46" fmla="*/ 490878 h 531897"/>
                <a:gd name="connsiteX47" fmla="*/ 68826 w 525394"/>
                <a:gd name="connsiteY47" fmla="*/ 530097 h 531897"/>
                <a:gd name="connsiteX48" fmla="*/ 484381 w 525394"/>
                <a:gd name="connsiteY48" fmla="*/ 421321 h 531897"/>
                <a:gd name="connsiteX49" fmla="*/ 523590 w 525394"/>
                <a:gd name="connsiteY49" fmla="*/ 354303 h 531897"/>
                <a:gd name="connsiteX50" fmla="*/ 523590 w 525394"/>
                <a:gd name="connsiteY50" fmla="*/ 354303 h 531897"/>
                <a:gd name="connsiteX51" fmla="*/ 479115 w 525394"/>
                <a:gd name="connsiteY51" fmla="*/ 313986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394" h="531897">
                  <a:moveTo>
                    <a:pt x="479137" y="313986"/>
                  </a:moveTo>
                  <a:cubicBezTo>
                    <a:pt x="447125" y="309196"/>
                    <a:pt x="419482" y="285889"/>
                    <a:pt x="410766" y="252591"/>
                  </a:cubicBezTo>
                  <a:lnTo>
                    <a:pt x="381072" y="139135"/>
                  </a:lnTo>
                  <a:cubicBezTo>
                    <a:pt x="360115" y="59067"/>
                    <a:pt x="290126" y="4879"/>
                    <a:pt x="211732" y="310"/>
                  </a:cubicBezTo>
                  <a:lnTo>
                    <a:pt x="211732" y="310"/>
                  </a:lnTo>
                  <a:cubicBezTo>
                    <a:pt x="211732" y="310"/>
                    <a:pt x="211732" y="310"/>
                    <a:pt x="211732" y="310"/>
                  </a:cubicBezTo>
                  <a:cubicBezTo>
                    <a:pt x="207053" y="33"/>
                    <a:pt x="202351" y="-56"/>
                    <a:pt x="197628" y="33"/>
                  </a:cubicBezTo>
                  <a:cubicBezTo>
                    <a:pt x="197495" y="33"/>
                    <a:pt x="197362" y="33"/>
                    <a:pt x="197229" y="33"/>
                  </a:cubicBezTo>
                  <a:cubicBezTo>
                    <a:pt x="196153" y="55"/>
                    <a:pt x="195089" y="89"/>
                    <a:pt x="194013" y="122"/>
                  </a:cubicBezTo>
                  <a:cubicBezTo>
                    <a:pt x="193780" y="122"/>
                    <a:pt x="193536" y="144"/>
                    <a:pt x="193303" y="155"/>
                  </a:cubicBezTo>
                  <a:cubicBezTo>
                    <a:pt x="190187" y="288"/>
                    <a:pt x="187061" y="499"/>
                    <a:pt x="183934" y="787"/>
                  </a:cubicBezTo>
                  <a:cubicBezTo>
                    <a:pt x="183490" y="831"/>
                    <a:pt x="183047" y="865"/>
                    <a:pt x="182603" y="909"/>
                  </a:cubicBezTo>
                  <a:cubicBezTo>
                    <a:pt x="181794" y="987"/>
                    <a:pt x="180995" y="1075"/>
                    <a:pt x="180186" y="1164"/>
                  </a:cubicBezTo>
                  <a:cubicBezTo>
                    <a:pt x="179576" y="1231"/>
                    <a:pt x="178955" y="1308"/>
                    <a:pt x="178345" y="1375"/>
                  </a:cubicBezTo>
                  <a:cubicBezTo>
                    <a:pt x="177613" y="1463"/>
                    <a:pt x="176870" y="1552"/>
                    <a:pt x="176139" y="1652"/>
                  </a:cubicBezTo>
                  <a:cubicBezTo>
                    <a:pt x="175374" y="1752"/>
                    <a:pt x="174608" y="1863"/>
                    <a:pt x="173843" y="1985"/>
                  </a:cubicBezTo>
                  <a:cubicBezTo>
                    <a:pt x="173245" y="2073"/>
                    <a:pt x="172635" y="2162"/>
                    <a:pt x="172036" y="2251"/>
                  </a:cubicBezTo>
                  <a:cubicBezTo>
                    <a:pt x="170716" y="2461"/>
                    <a:pt x="169386" y="2683"/>
                    <a:pt x="168066" y="2916"/>
                  </a:cubicBezTo>
                  <a:cubicBezTo>
                    <a:pt x="167579" y="3005"/>
                    <a:pt x="167091" y="3105"/>
                    <a:pt x="166614" y="3193"/>
                  </a:cubicBezTo>
                  <a:cubicBezTo>
                    <a:pt x="165660" y="3371"/>
                    <a:pt x="164718" y="3559"/>
                    <a:pt x="163764" y="3748"/>
                  </a:cubicBezTo>
                  <a:cubicBezTo>
                    <a:pt x="163243" y="3859"/>
                    <a:pt x="162722" y="3958"/>
                    <a:pt x="162201" y="4069"/>
                  </a:cubicBezTo>
                  <a:cubicBezTo>
                    <a:pt x="161236" y="4280"/>
                    <a:pt x="160260" y="4491"/>
                    <a:pt x="159296" y="4712"/>
                  </a:cubicBezTo>
                  <a:cubicBezTo>
                    <a:pt x="158841" y="4812"/>
                    <a:pt x="158386" y="4923"/>
                    <a:pt x="157932" y="5023"/>
                  </a:cubicBezTo>
                  <a:cubicBezTo>
                    <a:pt x="156524" y="5355"/>
                    <a:pt x="155115" y="5699"/>
                    <a:pt x="153707" y="6076"/>
                  </a:cubicBezTo>
                  <a:lnTo>
                    <a:pt x="153707" y="6076"/>
                  </a:lnTo>
                  <a:cubicBezTo>
                    <a:pt x="152299" y="6442"/>
                    <a:pt x="150902" y="6830"/>
                    <a:pt x="149505" y="7229"/>
                  </a:cubicBezTo>
                  <a:cubicBezTo>
                    <a:pt x="149061" y="7362"/>
                    <a:pt x="148606" y="7496"/>
                    <a:pt x="148163" y="7629"/>
                  </a:cubicBezTo>
                  <a:cubicBezTo>
                    <a:pt x="147209" y="7906"/>
                    <a:pt x="146256" y="8194"/>
                    <a:pt x="145313" y="8493"/>
                  </a:cubicBezTo>
                  <a:cubicBezTo>
                    <a:pt x="144803" y="8649"/>
                    <a:pt x="144293" y="8815"/>
                    <a:pt x="143794" y="8970"/>
                  </a:cubicBezTo>
                  <a:cubicBezTo>
                    <a:pt x="142874" y="9270"/>
                    <a:pt x="141954" y="9569"/>
                    <a:pt x="141033" y="9879"/>
                  </a:cubicBezTo>
                  <a:cubicBezTo>
                    <a:pt x="140567" y="10035"/>
                    <a:pt x="140091" y="10190"/>
                    <a:pt x="139625" y="10356"/>
                  </a:cubicBezTo>
                  <a:cubicBezTo>
                    <a:pt x="138350" y="10800"/>
                    <a:pt x="137097" y="11254"/>
                    <a:pt x="135833" y="11720"/>
                  </a:cubicBezTo>
                  <a:cubicBezTo>
                    <a:pt x="135256" y="11931"/>
                    <a:pt x="134691" y="12153"/>
                    <a:pt x="134125" y="12374"/>
                  </a:cubicBezTo>
                  <a:cubicBezTo>
                    <a:pt x="133404" y="12652"/>
                    <a:pt x="132684" y="12929"/>
                    <a:pt x="131963" y="13217"/>
                  </a:cubicBezTo>
                  <a:cubicBezTo>
                    <a:pt x="131276" y="13494"/>
                    <a:pt x="130588" y="13771"/>
                    <a:pt x="129901" y="14049"/>
                  </a:cubicBezTo>
                  <a:cubicBezTo>
                    <a:pt x="129324" y="14282"/>
                    <a:pt x="128758" y="14525"/>
                    <a:pt x="128193" y="14758"/>
                  </a:cubicBezTo>
                  <a:cubicBezTo>
                    <a:pt x="127450" y="15069"/>
                    <a:pt x="126696" y="15390"/>
                    <a:pt x="125953" y="15712"/>
                  </a:cubicBezTo>
                  <a:cubicBezTo>
                    <a:pt x="125554" y="15889"/>
                    <a:pt x="125144" y="16067"/>
                    <a:pt x="124745" y="16255"/>
                  </a:cubicBezTo>
                  <a:cubicBezTo>
                    <a:pt x="121873" y="17541"/>
                    <a:pt x="119045" y="18883"/>
                    <a:pt x="116262" y="20302"/>
                  </a:cubicBezTo>
                  <a:cubicBezTo>
                    <a:pt x="116051" y="20413"/>
                    <a:pt x="115841" y="20513"/>
                    <a:pt x="115630" y="20624"/>
                  </a:cubicBezTo>
                  <a:cubicBezTo>
                    <a:pt x="114676" y="21112"/>
                    <a:pt x="113723" y="21611"/>
                    <a:pt x="112769" y="22121"/>
                  </a:cubicBezTo>
                  <a:cubicBezTo>
                    <a:pt x="112658" y="22176"/>
                    <a:pt x="112547" y="22243"/>
                    <a:pt x="112437" y="22298"/>
                  </a:cubicBezTo>
                  <a:cubicBezTo>
                    <a:pt x="38478" y="62116"/>
                    <a:pt x="-1551" y="148616"/>
                    <a:pt x="20659" y="233463"/>
                  </a:cubicBezTo>
                  <a:lnTo>
                    <a:pt x="50353" y="346919"/>
                  </a:lnTo>
                  <a:cubicBezTo>
                    <a:pt x="59069" y="380217"/>
                    <a:pt x="46384" y="414080"/>
                    <a:pt x="20825" y="433939"/>
                  </a:cubicBezTo>
                  <a:cubicBezTo>
                    <a:pt x="3627" y="447301"/>
                    <a:pt x="-3713" y="469799"/>
                    <a:pt x="1809" y="490878"/>
                  </a:cubicBezTo>
                  <a:lnTo>
                    <a:pt x="1809" y="490878"/>
                  </a:lnTo>
                  <a:cubicBezTo>
                    <a:pt x="9493" y="520217"/>
                    <a:pt x="39498" y="537770"/>
                    <a:pt x="68826" y="530097"/>
                  </a:cubicBezTo>
                  <a:lnTo>
                    <a:pt x="484381" y="421321"/>
                  </a:lnTo>
                  <a:cubicBezTo>
                    <a:pt x="513721" y="413637"/>
                    <a:pt x="531274" y="383632"/>
                    <a:pt x="523590" y="354303"/>
                  </a:cubicBezTo>
                  <a:lnTo>
                    <a:pt x="523590" y="354303"/>
                  </a:lnTo>
                  <a:cubicBezTo>
                    <a:pt x="518079" y="333236"/>
                    <a:pt x="500659" y="317213"/>
                    <a:pt x="479115" y="313986"/>
                  </a:cubicBezTo>
                  <a:close/>
                </a:path>
              </a:pathLst>
            </a:custGeom>
            <a:grp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sp>
          <p:nvSpPr>
            <p:cNvPr id="90" name="자유형: 도형 89">
              <a:extLst>
                <a:ext uri="{FF2B5EF4-FFF2-40B4-BE49-F238E27FC236}">
                  <a16:creationId xmlns="" xmlns:a16="http://schemas.microsoft.com/office/drawing/2014/main" id="{47E8ACF2-E74E-4D26-B565-928A1510B3F7}"/>
                </a:ext>
              </a:extLst>
            </p:cNvPr>
            <p:cNvSpPr/>
            <p:nvPr/>
          </p:nvSpPr>
          <p:spPr>
            <a:xfrm>
              <a:off x="9382496" y="2683979"/>
              <a:ext cx="200444" cy="112432"/>
            </a:xfrm>
            <a:custGeom>
              <a:avLst/>
              <a:gdLst>
                <a:gd name="connsiteX0" fmla="*/ 121771 w 200444"/>
                <a:gd name="connsiteY0" fmla="*/ 108964 h 112432"/>
                <a:gd name="connsiteX1" fmla="*/ 200199 w 200444"/>
                <a:gd name="connsiteY1" fmla="*/ 0 h 112432"/>
                <a:gd name="connsiteX2" fmla="*/ 0 w 200444"/>
                <a:gd name="connsiteY2" fmla="*/ 52403 h 112432"/>
                <a:gd name="connsiteX3" fmla="*/ 121760 w 200444"/>
                <a:gd name="connsiteY3" fmla="*/ 108976 h 112432"/>
              </a:gdLst>
              <a:ahLst/>
              <a:cxnLst>
                <a:cxn ang="0">
                  <a:pos x="connsiteX0" y="connsiteY0"/>
                </a:cxn>
                <a:cxn ang="0">
                  <a:pos x="connsiteX1" y="connsiteY1"/>
                </a:cxn>
                <a:cxn ang="0">
                  <a:pos x="connsiteX2" y="connsiteY2"/>
                </a:cxn>
                <a:cxn ang="0">
                  <a:pos x="connsiteX3" y="connsiteY3"/>
                </a:cxn>
              </a:cxnLst>
              <a:rect l="l" t="t" r="r" b="b"/>
              <a:pathLst>
                <a:path w="200444" h="112432">
                  <a:moveTo>
                    <a:pt x="121771" y="108964"/>
                  </a:moveTo>
                  <a:cubicBezTo>
                    <a:pt x="171513" y="95947"/>
                    <a:pt x="203592" y="49465"/>
                    <a:pt x="200199" y="0"/>
                  </a:cubicBezTo>
                  <a:lnTo>
                    <a:pt x="0" y="52403"/>
                  </a:lnTo>
                  <a:cubicBezTo>
                    <a:pt x="21289" y="97189"/>
                    <a:pt x="72029" y="121993"/>
                    <a:pt x="121760" y="108976"/>
                  </a:cubicBezTo>
                  <a:close/>
                </a:path>
              </a:pathLst>
            </a:custGeom>
            <a:grp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sp>
          <p:nvSpPr>
            <p:cNvPr id="91" name="자유형: 도형 90">
              <a:extLst>
                <a:ext uri="{FF2B5EF4-FFF2-40B4-BE49-F238E27FC236}">
                  <a16:creationId xmlns="" xmlns:a16="http://schemas.microsoft.com/office/drawing/2014/main" id="{A580E4D8-BBB2-4A54-BBFF-4C9E33A3D72E}"/>
                </a:ext>
              </a:extLst>
            </p:cNvPr>
            <p:cNvSpPr/>
            <p:nvPr/>
          </p:nvSpPr>
          <p:spPr>
            <a:xfrm>
              <a:off x="9426272" y="2213282"/>
              <a:ext cx="293393" cy="460262"/>
            </a:xfrm>
            <a:custGeom>
              <a:avLst/>
              <a:gdLst>
                <a:gd name="connsiteX0" fmla="*/ 247124 w 293393"/>
                <a:gd name="connsiteY0" fmla="*/ 311359 h 460262"/>
                <a:gd name="connsiteX1" fmla="*/ 178754 w 293393"/>
                <a:gd name="connsiteY1" fmla="*/ 249963 h 460262"/>
                <a:gd name="connsiteX2" fmla="*/ 149060 w 293393"/>
                <a:gd name="connsiteY2" fmla="*/ 136508 h 460262"/>
                <a:gd name="connsiteX3" fmla="*/ 0 w 293393"/>
                <a:gd name="connsiteY3" fmla="*/ 0 h 460262"/>
                <a:gd name="connsiteX4" fmla="*/ 116538 w 293393"/>
                <a:gd name="connsiteY4" fmla="*/ 193391 h 460262"/>
                <a:gd name="connsiteX5" fmla="*/ 93563 w 293393"/>
                <a:gd name="connsiteY5" fmla="*/ 460263 h 460262"/>
                <a:gd name="connsiteX6" fmla="*/ 252380 w 293393"/>
                <a:gd name="connsiteY6" fmla="*/ 418693 h 460262"/>
                <a:gd name="connsiteX7" fmla="*/ 291588 w 293393"/>
                <a:gd name="connsiteY7" fmla="*/ 351676 h 460262"/>
                <a:gd name="connsiteX8" fmla="*/ 291588 w 293393"/>
                <a:gd name="connsiteY8" fmla="*/ 351676 h 460262"/>
                <a:gd name="connsiteX9" fmla="*/ 247113 w 293393"/>
                <a:gd name="connsiteY9" fmla="*/ 311359 h 46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93" h="460262">
                  <a:moveTo>
                    <a:pt x="247124" y="311359"/>
                  </a:moveTo>
                  <a:cubicBezTo>
                    <a:pt x="215112" y="306568"/>
                    <a:pt x="187469" y="283261"/>
                    <a:pt x="178754" y="249963"/>
                  </a:cubicBezTo>
                  <a:lnTo>
                    <a:pt x="149060" y="136508"/>
                  </a:lnTo>
                  <a:cubicBezTo>
                    <a:pt x="129932" y="63414"/>
                    <a:pt x="69934" y="11898"/>
                    <a:pt x="0" y="0"/>
                  </a:cubicBezTo>
                  <a:cubicBezTo>
                    <a:pt x="54831" y="50152"/>
                    <a:pt x="96324" y="116161"/>
                    <a:pt x="116538" y="193391"/>
                  </a:cubicBezTo>
                  <a:cubicBezTo>
                    <a:pt x="140777" y="285989"/>
                    <a:pt x="130454" y="379496"/>
                    <a:pt x="93563" y="460263"/>
                  </a:cubicBezTo>
                  <a:lnTo>
                    <a:pt x="252380" y="418693"/>
                  </a:lnTo>
                  <a:cubicBezTo>
                    <a:pt x="281720" y="411009"/>
                    <a:pt x="299272" y="381004"/>
                    <a:pt x="291588" y="351676"/>
                  </a:cubicBezTo>
                  <a:lnTo>
                    <a:pt x="291588" y="351676"/>
                  </a:lnTo>
                  <a:cubicBezTo>
                    <a:pt x="286077" y="330608"/>
                    <a:pt x="268658" y="314585"/>
                    <a:pt x="247113" y="311359"/>
                  </a:cubicBezTo>
                  <a:close/>
                </a:path>
              </a:pathLst>
            </a:custGeom>
            <a:solidFill>
              <a:srgbClr val="DBDDE1"/>
            </a:solid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grpSp>
      <p:sp>
        <p:nvSpPr>
          <p:cNvPr id="92" name="그래픽 38">
            <a:extLst>
              <a:ext uri="{FF2B5EF4-FFF2-40B4-BE49-F238E27FC236}">
                <a16:creationId xmlns="" xmlns:a16="http://schemas.microsoft.com/office/drawing/2014/main" id="{4E251B8A-87DC-4BB1-842D-3FC57E1F6F70}"/>
              </a:ext>
            </a:extLst>
          </p:cNvPr>
          <p:cNvSpPr/>
          <p:nvPr/>
        </p:nvSpPr>
        <p:spPr>
          <a:xfrm rot="900000">
            <a:off x="10356947" y="695337"/>
            <a:ext cx="568307" cy="500869"/>
          </a:xfrm>
          <a:custGeom>
            <a:avLst/>
            <a:gdLst>
              <a:gd name="connsiteX0" fmla="*/ 2581561 w 2807779"/>
              <a:gd name="connsiteY0" fmla="*/ 916210 h 2474594"/>
              <a:gd name="connsiteX1" fmla="*/ 2490121 w 2807779"/>
              <a:gd name="connsiteY1" fmla="*/ 915734 h 2474594"/>
              <a:gd name="connsiteX2" fmla="*/ 1403033 w 2807779"/>
              <a:gd name="connsiteY2" fmla="*/ 0 h 2474594"/>
              <a:gd name="connsiteX3" fmla="*/ 316040 w 2807779"/>
              <a:gd name="connsiteY3" fmla="*/ 915638 h 2474594"/>
              <a:gd name="connsiteX4" fmla="*/ 226314 w 2807779"/>
              <a:gd name="connsiteY4" fmla="*/ 916115 h 2474594"/>
              <a:gd name="connsiteX5" fmla="*/ 0 w 2807779"/>
              <a:gd name="connsiteY5" fmla="*/ 1143762 h 2474594"/>
              <a:gd name="connsiteX6" fmla="*/ 0 w 2807779"/>
              <a:gd name="connsiteY6" fmla="*/ 1524953 h 2474594"/>
              <a:gd name="connsiteX7" fmla="*/ 67151 w 2807779"/>
              <a:gd name="connsiteY7" fmla="*/ 1686306 h 2474594"/>
              <a:gd name="connsiteX8" fmla="*/ 227648 w 2807779"/>
              <a:gd name="connsiteY8" fmla="*/ 1752505 h 2474594"/>
              <a:gd name="connsiteX9" fmla="*/ 228981 w 2807779"/>
              <a:gd name="connsiteY9" fmla="*/ 1752505 h 2474594"/>
              <a:gd name="connsiteX10" fmla="*/ 433197 w 2807779"/>
              <a:gd name="connsiteY10" fmla="*/ 1751362 h 2474594"/>
              <a:gd name="connsiteX11" fmla="*/ 538925 w 2807779"/>
              <a:gd name="connsiteY11" fmla="*/ 1644968 h 2474594"/>
              <a:gd name="connsiteX12" fmla="*/ 538925 w 2807779"/>
              <a:gd name="connsiteY12" fmla="*/ 1102233 h 2474594"/>
              <a:gd name="connsiteX13" fmla="*/ 1403128 w 2807779"/>
              <a:gd name="connsiteY13" fmla="*/ 240030 h 2474594"/>
              <a:gd name="connsiteX14" fmla="*/ 2267426 w 2807779"/>
              <a:gd name="connsiteY14" fmla="*/ 1104424 h 2474594"/>
              <a:gd name="connsiteX15" fmla="*/ 2267426 w 2807779"/>
              <a:gd name="connsiteY15" fmla="*/ 1845374 h 2474594"/>
              <a:gd name="connsiteX16" fmla="*/ 1913668 w 2807779"/>
              <a:gd name="connsiteY16" fmla="*/ 2199037 h 2474594"/>
              <a:gd name="connsiteX17" fmla="*/ 1717167 w 2807779"/>
              <a:gd name="connsiteY17" fmla="*/ 2199037 h 2474594"/>
              <a:gd name="connsiteX18" fmla="*/ 1582007 w 2807779"/>
              <a:gd name="connsiteY18" fmla="*/ 2091500 h 2474594"/>
              <a:gd name="connsiteX19" fmla="*/ 1224248 w 2807779"/>
              <a:gd name="connsiteY19" fmla="*/ 2091500 h 2474594"/>
              <a:gd name="connsiteX20" fmla="*/ 1082040 w 2807779"/>
              <a:gd name="connsiteY20" fmla="*/ 2233708 h 2474594"/>
              <a:gd name="connsiteX21" fmla="*/ 1082040 w 2807779"/>
              <a:gd name="connsiteY21" fmla="*/ 2332387 h 2474594"/>
              <a:gd name="connsiteX22" fmla="*/ 1224248 w 2807779"/>
              <a:gd name="connsiteY22" fmla="*/ 2474595 h 2474594"/>
              <a:gd name="connsiteX23" fmla="*/ 1582007 w 2807779"/>
              <a:gd name="connsiteY23" fmla="*/ 2474595 h 2474594"/>
              <a:gd name="connsiteX24" fmla="*/ 1717167 w 2807779"/>
              <a:gd name="connsiteY24" fmla="*/ 2367058 h 2474594"/>
              <a:gd name="connsiteX25" fmla="*/ 1913668 w 2807779"/>
              <a:gd name="connsiteY25" fmla="*/ 2367058 h 2474594"/>
              <a:gd name="connsiteX26" fmla="*/ 2435352 w 2807779"/>
              <a:gd name="connsiteY26" fmla="*/ 1845374 h 2474594"/>
              <a:gd name="connsiteX27" fmla="*/ 2435352 w 2807779"/>
              <a:gd name="connsiteY27" fmla="*/ 1751648 h 2474594"/>
              <a:gd name="connsiteX28" fmla="*/ 2578894 w 2807779"/>
              <a:gd name="connsiteY28" fmla="*/ 1752505 h 2474594"/>
              <a:gd name="connsiteX29" fmla="*/ 2580228 w 2807779"/>
              <a:gd name="connsiteY29" fmla="*/ 1752505 h 2474594"/>
              <a:gd name="connsiteX30" fmla="*/ 2740628 w 2807779"/>
              <a:gd name="connsiteY30" fmla="*/ 1686306 h 2474594"/>
              <a:gd name="connsiteX31" fmla="*/ 2807780 w 2807779"/>
              <a:gd name="connsiteY31" fmla="*/ 1524953 h 2474594"/>
              <a:gd name="connsiteX32" fmla="*/ 2807780 w 2807779"/>
              <a:gd name="connsiteY32" fmla="*/ 1143762 h 2474594"/>
              <a:gd name="connsiteX33" fmla="*/ 2581466 w 2807779"/>
              <a:gd name="connsiteY33" fmla="*/ 916115 h 24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07779" h="2474594">
                <a:moveTo>
                  <a:pt x="2581561" y="916210"/>
                </a:moveTo>
                <a:lnTo>
                  <a:pt x="2490121" y="915734"/>
                </a:lnTo>
                <a:cubicBezTo>
                  <a:pt x="2400205" y="396526"/>
                  <a:pt x="1947577" y="0"/>
                  <a:pt x="1403033" y="0"/>
                </a:cubicBezTo>
                <a:cubicBezTo>
                  <a:pt x="858488" y="0"/>
                  <a:pt x="405956" y="396526"/>
                  <a:pt x="316040" y="915638"/>
                </a:cubicBezTo>
                <a:lnTo>
                  <a:pt x="226314" y="916115"/>
                </a:lnTo>
                <a:cubicBezTo>
                  <a:pt x="101537" y="916877"/>
                  <a:pt x="0" y="1018985"/>
                  <a:pt x="0" y="1143762"/>
                </a:cubicBezTo>
                <a:lnTo>
                  <a:pt x="0" y="1524953"/>
                </a:lnTo>
                <a:cubicBezTo>
                  <a:pt x="0" y="1586008"/>
                  <a:pt x="23813" y="1643253"/>
                  <a:pt x="67151" y="1686306"/>
                </a:cubicBezTo>
                <a:cubicBezTo>
                  <a:pt x="110109" y="1729073"/>
                  <a:pt x="167069" y="1752505"/>
                  <a:pt x="227648" y="1752505"/>
                </a:cubicBezTo>
                <a:lnTo>
                  <a:pt x="228981" y="1752505"/>
                </a:lnTo>
                <a:lnTo>
                  <a:pt x="433197" y="1751362"/>
                </a:lnTo>
                <a:cubicBezTo>
                  <a:pt x="491490" y="1750981"/>
                  <a:pt x="538925" y="1703261"/>
                  <a:pt x="538925" y="1644968"/>
                </a:cubicBezTo>
                <a:lnTo>
                  <a:pt x="538925" y="1102233"/>
                </a:lnTo>
                <a:cubicBezTo>
                  <a:pt x="540163" y="626650"/>
                  <a:pt x="927259" y="240030"/>
                  <a:pt x="1403128" y="240030"/>
                </a:cubicBezTo>
                <a:cubicBezTo>
                  <a:pt x="1878997" y="240030"/>
                  <a:pt x="2267426" y="627793"/>
                  <a:pt x="2267426" y="1104424"/>
                </a:cubicBezTo>
                <a:lnTo>
                  <a:pt x="2267426" y="1845374"/>
                </a:lnTo>
                <a:cubicBezTo>
                  <a:pt x="2267426" y="2040446"/>
                  <a:pt x="2108740" y="2199037"/>
                  <a:pt x="1913668" y="2199037"/>
                </a:cubicBezTo>
                <a:lnTo>
                  <a:pt x="1717167" y="2199037"/>
                </a:lnTo>
                <a:cubicBezTo>
                  <a:pt x="1701356" y="2137791"/>
                  <a:pt x="1648206" y="2091500"/>
                  <a:pt x="1582007" y="2091500"/>
                </a:cubicBezTo>
                <a:lnTo>
                  <a:pt x="1224248" y="2091500"/>
                </a:lnTo>
                <a:cubicBezTo>
                  <a:pt x="1145762" y="2091500"/>
                  <a:pt x="1082040" y="2155127"/>
                  <a:pt x="1082040" y="2233708"/>
                </a:cubicBezTo>
                <a:lnTo>
                  <a:pt x="1082040" y="2332387"/>
                </a:lnTo>
                <a:cubicBezTo>
                  <a:pt x="1082040" y="2410873"/>
                  <a:pt x="1145667" y="2474595"/>
                  <a:pt x="1224248" y="2474595"/>
                </a:cubicBezTo>
                <a:lnTo>
                  <a:pt x="1582007" y="2474595"/>
                </a:lnTo>
                <a:cubicBezTo>
                  <a:pt x="1648206" y="2474595"/>
                  <a:pt x="1701356" y="2428399"/>
                  <a:pt x="1717167" y="2367058"/>
                </a:cubicBezTo>
                <a:lnTo>
                  <a:pt x="1913668" y="2367058"/>
                </a:lnTo>
                <a:cubicBezTo>
                  <a:pt x="2201323" y="2367058"/>
                  <a:pt x="2435352" y="2133029"/>
                  <a:pt x="2435352" y="1845374"/>
                </a:cubicBezTo>
                <a:lnTo>
                  <a:pt x="2435352" y="1751648"/>
                </a:lnTo>
                <a:lnTo>
                  <a:pt x="2578894" y="1752505"/>
                </a:lnTo>
                <a:lnTo>
                  <a:pt x="2580228" y="1752505"/>
                </a:lnTo>
                <a:cubicBezTo>
                  <a:pt x="2640711" y="1752505"/>
                  <a:pt x="2697671" y="1729073"/>
                  <a:pt x="2740628" y="1686306"/>
                </a:cubicBezTo>
                <a:cubicBezTo>
                  <a:pt x="2783872" y="1643253"/>
                  <a:pt x="2807780" y="1586008"/>
                  <a:pt x="2807780" y="1524953"/>
                </a:cubicBezTo>
                <a:lnTo>
                  <a:pt x="2807780" y="1143762"/>
                </a:lnTo>
                <a:cubicBezTo>
                  <a:pt x="2807780" y="1018985"/>
                  <a:pt x="2706243" y="916877"/>
                  <a:pt x="2581466" y="916115"/>
                </a:cubicBezTo>
                <a:close/>
              </a:path>
            </a:pathLst>
          </a:custGeom>
          <a:solidFill>
            <a:srgbClr val="EAEBEE"/>
          </a:solid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pic>
        <p:nvPicPr>
          <p:cNvPr id="93" name="그림 92">
            <a:extLst>
              <a:ext uri="{FF2B5EF4-FFF2-40B4-BE49-F238E27FC236}">
                <a16:creationId xmlns="" xmlns:a16="http://schemas.microsoft.com/office/drawing/2014/main" id="{344E9E03-0C73-4B88-946D-C9E46F780F8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7161" t="10246" r="28148" b="47005"/>
          <a:stretch/>
        </p:blipFill>
        <p:spPr>
          <a:xfrm>
            <a:off x="9572688" y="1078093"/>
            <a:ext cx="1051211" cy="1005509"/>
          </a:xfrm>
          <a:custGeom>
            <a:avLst/>
            <a:gdLst>
              <a:gd name="connsiteX0" fmla="*/ 0 w 1506338"/>
              <a:gd name="connsiteY0" fmla="*/ 0 h 1440850"/>
              <a:gd name="connsiteX1" fmla="*/ 1506338 w 1506338"/>
              <a:gd name="connsiteY1" fmla="*/ 0 h 1440850"/>
              <a:gd name="connsiteX2" fmla="*/ 1506338 w 1506338"/>
              <a:gd name="connsiteY2" fmla="*/ 1166002 h 1440850"/>
              <a:gd name="connsiteX3" fmla="*/ 1495575 w 1506338"/>
              <a:gd name="connsiteY3" fmla="*/ 1175784 h 1440850"/>
              <a:gd name="connsiteX4" fmla="*/ 757211 w 1506338"/>
              <a:gd name="connsiteY4" fmla="*/ 1440850 h 1440850"/>
              <a:gd name="connsiteX5" fmla="*/ 18847 w 1506338"/>
              <a:gd name="connsiteY5" fmla="*/ 1175784 h 1440850"/>
              <a:gd name="connsiteX6" fmla="*/ 0 w 1506338"/>
              <a:gd name="connsiteY6" fmla="*/ 1158655 h 14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338" h="1440850">
                <a:moveTo>
                  <a:pt x="0" y="0"/>
                </a:moveTo>
                <a:lnTo>
                  <a:pt x="1506338" y="0"/>
                </a:lnTo>
                <a:lnTo>
                  <a:pt x="1506338" y="1166002"/>
                </a:lnTo>
                <a:lnTo>
                  <a:pt x="1495575" y="1175784"/>
                </a:lnTo>
                <a:cubicBezTo>
                  <a:pt x="1294924" y="1341376"/>
                  <a:pt x="1037684" y="1440850"/>
                  <a:pt x="757211" y="1440850"/>
                </a:cubicBezTo>
                <a:cubicBezTo>
                  <a:pt x="476738" y="1440850"/>
                  <a:pt x="219498" y="1341376"/>
                  <a:pt x="18847" y="1175784"/>
                </a:cubicBezTo>
                <a:lnTo>
                  <a:pt x="0" y="1158655"/>
                </a:lnTo>
                <a:close/>
              </a:path>
            </a:pathLst>
          </a:custGeom>
        </p:spPr>
      </p:pic>
      <p:sp>
        <p:nvSpPr>
          <p:cNvPr id="94" name="TextBox 93">
            <a:extLst>
              <a:ext uri="{FF2B5EF4-FFF2-40B4-BE49-F238E27FC236}">
                <a16:creationId xmlns="" xmlns:a16="http://schemas.microsoft.com/office/drawing/2014/main" id="{9A17FE5C-E18D-4C6B-B820-E22F0B7BF8AB}"/>
              </a:ext>
            </a:extLst>
          </p:cNvPr>
          <p:cNvSpPr txBox="1"/>
          <p:nvPr/>
        </p:nvSpPr>
        <p:spPr>
          <a:xfrm>
            <a:off x="9608495" y="1342905"/>
            <a:ext cx="995916" cy="646331"/>
          </a:xfrm>
          <a:prstGeom prst="rect">
            <a:avLst/>
          </a:prstGeom>
          <a:noFill/>
        </p:spPr>
        <p:txBody>
          <a:bodyPr wrap="square" lIns="0" tIns="0" rIns="0" bIns="0" rtlCol="0">
            <a:spAutoFit/>
          </a:bodyPr>
          <a:lstStyle/>
          <a:p>
            <a:pPr algn="ctr" rtl="0"/>
            <a:r>
              <a:rPr lang="en-US" sz="1400" b="0" i="0" u="none" spc="-20" dirty="0">
                <a:latin typeface="Times New Roman" panose="02020603050405020304" pitchFamily="18" charset="0"/>
                <a:ea typeface="Pretendard ExtraBold" panose="02000903000000020004" pitchFamily="2" charset="-127"/>
                <a:cs typeface="Times New Roman" panose="02020603050405020304" pitchFamily="18" charset="0"/>
              </a:rPr>
              <a:t>App of </a:t>
            </a:r>
            <a:br>
              <a:rPr lang="en-US" sz="1400" b="0" i="0" u="none" spc="-20" dirty="0">
                <a:latin typeface="Times New Roman" panose="02020603050405020304" pitchFamily="18" charset="0"/>
                <a:ea typeface="Pretendard ExtraBold" panose="02000903000000020004" pitchFamily="2" charset="-127"/>
                <a:cs typeface="Times New Roman" panose="02020603050405020304" pitchFamily="18" charset="0"/>
              </a:rPr>
            </a:br>
            <a:r>
              <a:rPr lang="en-US" sz="1400" b="0" i="0" u="none" spc="-20" dirty="0">
                <a:latin typeface="Times New Roman" panose="02020603050405020304" pitchFamily="18" charset="0"/>
                <a:ea typeface="Pretendard ExtraBold" panose="02000903000000020004" pitchFamily="2" charset="-127"/>
                <a:cs typeface="Times New Roman" panose="02020603050405020304" pitchFamily="18" charset="0"/>
              </a:rPr>
              <a:t>Your </a:t>
            </a:r>
            <a:br>
              <a:rPr lang="en-US" sz="1400" b="0" i="0" u="none" spc="-20" dirty="0">
                <a:latin typeface="Times New Roman" panose="02020603050405020304" pitchFamily="18" charset="0"/>
                <a:ea typeface="Pretendard ExtraBold" panose="02000903000000020004" pitchFamily="2" charset="-127"/>
                <a:cs typeface="Times New Roman" panose="02020603050405020304" pitchFamily="18" charset="0"/>
              </a:rPr>
            </a:br>
            <a:r>
              <a:rPr lang="en-US" sz="1400" b="0" i="0" u="none" spc="-20" dirty="0">
                <a:latin typeface="Times New Roman" panose="02020603050405020304" pitchFamily="18" charset="0"/>
                <a:ea typeface="Pretendard ExtraBold" panose="02000903000000020004" pitchFamily="2" charset="-127"/>
                <a:cs typeface="Times New Roman" panose="02020603050405020304" pitchFamily="18" charset="0"/>
              </a:rPr>
              <a:t>Choice</a:t>
            </a:r>
            <a:endParaRPr lang="en-US" altLang="ko-KR" sz="1400" spc="-20" dirty="0">
              <a:latin typeface="Times New Roman" panose="02020603050405020304" pitchFamily="18" charset="0"/>
              <a:ea typeface="Pretendard ExtraBold" panose="02000903000000020004" pitchFamily="2" charset="-127"/>
              <a:cs typeface="Times New Roman" panose="02020603050405020304" pitchFamily="18" charset="0"/>
            </a:endParaRPr>
          </a:p>
        </p:txBody>
      </p:sp>
      <p:grpSp>
        <p:nvGrpSpPr>
          <p:cNvPr id="95" name="그룹 94">
            <a:extLst>
              <a:ext uri="{FF2B5EF4-FFF2-40B4-BE49-F238E27FC236}">
                <a16:creationId xmlns="" xmlns:a16="http://schemas.microsoft.com/office/drawing/2014/main" id="{2B48F02D-5329-4550-B8ED-B1C22B649CD1}"/>
              </a:ext>
            </a:extLst>
          </p:cNvPr>
          <p:cNvGrpSpPr/>
          <p:nvPr/>
        </p:nvGrpSpPr>
        <p:grpSpPr>
          <a:xfrm>
            <a:off x="9779799" y="383721"/>
            <a:ext cx="636989" cy="430385"/>
            <a:chOff x="6809952" y="758428"/>
            <a:chExt cx="3267645" cy="2207799"/>
          </a:xfrm>
          <a:solidFill>
            <a:srgbClr val="EAEBEE"/>
          </a:solidFill>
        </p:grpSpPr>
        <p:sp>
          <p:nvSpPr>
            <p:cNvPr id="96" name="자유형: 도형 95">
              <a:extLst>
                <a:ext uri="{FF2B5EF4-FFF2-40B4-BE49-F238E27FC236}">
                  <a16:creationId xmlns="" xmlns:a16="http://schemas.microsoft.com/office/drawing/2014/main" id="{BB815F1E-0811-4513-836D-3158101468B7}"/>
                </a:ext>
              </a:extLst>
            </p:cNvPr>
            <p:cNvSpPr/>
            <p:nvPr/>
          </p:nvSpPr>
          <p:spPr>
            <a:xfrm>
              <a:off x="8099636" y="758428"/>
              <a:ext cx="1977961" cy="1623536"/>
            </a:xfrm>
            <a:custGeom>
              <a:avLst/>
              <a:gdLst>
                <a:gd name="connsiteX0" fmla="*/ 1858042 w 1977961"/>
                <a:gd name="connsiteY0" fmla="*/ 0 h 1623536"/>
                <a:gd name="connsiteX1" fmla="*/ 119825 w 1977961"/>
                <a:gd name="connsiteY1" fmla="*/ 0 h 1623536"/>
                <a:gd name="connsiteX2" fmla="*/ 0 w 1977961"/>
                <a:gd name="connsiteY2" fmla="*/ 119825 h 1623536"/>
                <a:gd name="connsiteX3" fmla="*/ 0 w 1977961"/>
                <a:gd name="connsiteY3" fmla="*/ 405765 h 1623536"/>
                <a:gd name="connsiteX4" fmla="*/ 568357 w 1977961"/>
                <a:gd name="connsiteY4" fmla="*/ 405765 h 1623536"/>
                <a:gd name="connsiteX5" fmla="*/ 866966 w 1977961"/>
                <a:gd name="connsiteY5" fmla="*/ 704374 h 1623536"/>
                <a:gd name="connsiteX6" fmla="*/ 866966 w 1977961"/>
                <a:gd name="connsiteY6" fmla="*/ 1251585 h 1623536"/>
                <a:gd name="connsiteX7" fmla="*/ 1076611 w 1977961"/>
                <a:gd name="connsiteY7" fmla="*/ 1251585 h 1623536"/>
                <a:gd name="connsiteX8" fmla="*/ 1270349 w 1977961"/>
                <a:gd name="connsiteY8" fmla="*/ 1578102 h 1623536"/>
                <a:gd name="connsiteX9" fmla="*/ 1430179 w 1977961"/>
                <a:gd name="connsiteY9" fmla="*/ 1578102 h 1623536"/>
                <a:gd name="connsiteX10" fmla="*/ 1623918 w 1977961"/>
                <a:gd name="connsiteY10" fmla="*/ 1251585 h 1623536"/>
                <a:gd name="connsiteX11" fmla="*/ 1858137 w 1977961"/>
                <a:gd name="connsiteY11" fmla="*/ 1251585 h 1623536"/>
                <a:gd name="connsiteX12" fmla="*/ 1977962 w 1977961"/>
                <a:gd name="connsiteY12" fmla="*/ 1131761 h 1623536"/>
                <a:gd name="connsiteX13" fmla="*/ 1977962 w 1977961"/>
                <a:gd name="connsiteY13" fmla="*/ 119825 h 1623536"/>
                <a:gd name="connsiteX14" fmla="*/ 1858137 w 1977961"/>
                <a:gd name="connsiteY14" fmla="*/ 0 h 162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7961" h="1623536">
                  <a:moveTo>
                    <a:pt x="1858042" y="0"/>
                  </a:moveTo>
                  <a:lnTo>
                    <a:pt x="119825" y="0"/>
                  </a:lnTo>
                  <a:cubicBezTo>
                    <a:pt x="53721" y="0"/>
                    <a:pt x="0" y="53626"/>
                    <a:pt x="0" y="119825"/>
                  </a:cubicBezTo>
                  <a:lnTo>
                    <a:pt x="0" y="405765"/>
                  </a:lnTo>
                  <a:lnTo>
                    <a:pt x="568357" y="405765"/>
                  </a:lnTo>
                  <a:cubicBezTo>
                    <a:pt x="733044" y="405765"/>
                    <a:pt x="866966" y="539591"/>
                    <a:pt x="866966" y="704374"/>
                  </a:cubicBezTo>
                  <a:lnTo>
                    <a:pt x="866966" y="1251585"/>
                  </a:lnTo>
                  <a:lnTo>
                    <a:pt x="1076611" y="1251585"/>
                  </a:lnTo>
                  <a:lnTo>
                    <a:pt x="1270349" y="1578102"/>
                  </a:lnTo>
                  <a:cubicBezTo>
                    <a:pt x="1306354" y="1638681"/>
                    <a:pt x="1394174" y="1638681"/>
                    <a:pt x="1430179" y="1578102"/>
                  </a:cubicBezTo>
                  <a:lnTo>
                    <a:pt x="1623918" y="1251585"/>
                  </a:lnTo>
                  <a:lnTo>
                    <a:pt x="1858137" y="1251585"/>
                  </a:lnTo>
                  <a:cubicBezTo>
                    <a:pt x="1924241" y="1251585"/>
                    <a:pt x="1977962" y="1197959"/>
                    <a:pt x="1977962" y="1131761"/>
                  </a:cubicBezTo>
                  <a:lnTo>
                    <a:pt x="1977962" y="119825"/>
                  </a:lnTo>
                  <a:cubicBezTo>
                    <a:pt x="1977962" y="53721"/>
                    <a:pt x="1924336" y="0"/>
                    <a:pt x="1858137" y="0"/>
                  </a:cubicBezTo>
                  <a:close/>
                </a:path>
              </a:pathLst>
            </a:custGeom>
            <a:grp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sp>
          <p:nvSpPr>
            <p:cNvPr id="97" name="자유형: 도형 96">
              <a:extLst>
                <a:ext uri="{FF2B5EF4-FFF2-40B4-BE49-F238E27FC236}">
                  <a16:creationId xmlns="" xmlns:a16="http://schemas.microsoft.com/office/drawing/2014/main" id="{098D026E-109A-4F81-958A-5EE4D024C905}"/>
                </a:ext>
              </a:extLst>
            </p:cNvPr>
            <p:cNvSpPr/>
            <p:nvPr/>
          </p:nvSpPr>
          <p:spPr>
            <a:xfrm>
              <a:off x="6809952" y="1342882"/>
              <a:ext cx="1977866" cy="1623345"/>
            </a:xfrm>
            <a:custGeom>
              <a:avLst/>
              <a:gdLst>
                <a:gd name="connsiteX0" fmla="*/ 1858042 w 1977866"/>
                <a:gd name="connsiteY0" fmla="*/ 0 h 1623345"/>
                <a:gd name="connsiteX1" fmla="*/ 119729 w 1977866"/>
                <a:gd name="connsiteY1" fmla="*/ 0 h 1623345"/>
                <a:gd name="connsiteX2" fmla="*/ 0 w 1977866"/>
                <a:gd name="connsiteY2" fmla="*/ 119729 h 1623345"/>
                <a:gd name="connsiteX3" fmla="*/ 0 w 1977866"/>
                <a:gd name="connsiteY3" fmla="*/ 1131760 h 1623345"/>
                <a:gd name="connsiteX4" fmla="*/ 119729 w 1977866"/>
                <a:gd name="connsiteY4" fmla="*/ 1251490 h 1623345"/>
                <a:gd name="connsiteX5" fmla="*/ 354044 w 1977866"/>
                <a:gd name="connsiteY5" fmla="*/ 1251490 h 1623345"/>
                <a:gd name="connsiteX6" fmla="*/ 547783 w 1977866"/>
                <a:gd name="connsiteY6" fmla="*/ 1577912 h 1623345"/>
                <a:gd name="connsiteX7" fmla="*/ 707517 w 1977866"/>
                <a:gd name="connsiteY7" fmla="*/ 1577912 h 1623345"/>
                <a:gd name="connsiteX8" fmla="*/ 901256 w 1977866"/>
                <a:gd name="connsiteY8" fmla="*/ 1251490 h 1623345"/>
                <a:gd name="connsiteX9" fmla="*/ 1858137 w 1977866"/>
                <a:gd name="connsiteY9" fmla="*/ 1251490 h 1623345"/>
                <a:gd name="connsiteX10" fmla="*/ 1977866 w 1977866"/>
                <a:gd name="connsiteY10" fmla="*/ 1131760 h 1623345"/>
                <a:gd name="connsiteX11" fmla="*/ 1977866 w 1977866"/>
                <a:gd name="connsiteY11" fmla="*/ 119729 h 1623345"/>
                <a:gd name="connsiteX12" fmla="*/ 1858137 w 1977866"/>
                <a:gd name="connsiteY12" fmla="*/ 0 h 1623345"/>
                <a:gd name="connsiteX13" fmla="*/ 487394 w 1977866"/>
                <a:gd name="connsiteY13" fmla="*/ 779335 h 1623345"/>
                <a:gd name="connsiteX14" fmla="*/ 333756 w 1977866"/>
                <a:gd name="connsiteY14" fmla="*/ 625697 h 1623345"/>
                <a:gd name="connsiteX15" fmla="*/ 487394 w 1977866"/>
                <a:gd name="connsiteY15" fmla="*/ 472059 h 1623345"/>
                <a:gd name="connsiteX16" fmla="*/ 640937 w 1977866"/>
                <a:gd name="connsiteY16" fmla="*/ 625697 h 1623345"/>
                <a:gd name="connsiteX17" fmla="*/ 487394 w 1977866"/>
                <a:gd name="connsiteY17" fmla="*/ 779335 h 1623345"/>
                <a:gd name="connsiteX18" fmla="*/ 988886 w 1977866"/>
                <a:gd name="connsiteY18" fmla="*/ 779335 h 1623345"/>
                <a:gd name="connsiteX19" fmla="*/ 835247 w 1977866"/>
                <a:gd name="connsiteY19" fmla="*/ 625697 h 1623345"/>
                <a:gd name="connsiteX20" fmla="*/ 988886 w 1977866"/>
                <a:gd name="connsiteY20" fmla="*/ 472059 h 1623345"/>
                <a:gd name="connsiteX21" fmla="*/ 1142524 w 1977866"/>
                <a:gd name="connsiteY21" fmla="*/ 625697 h 1623345"/>
                <a:gd name="connsiteX22" fmla="*/ 988886 w 1977866"/>
                <a:gd name="connsiteY22" fmla="*/ 779335 h 1623345"/>
                <a:gd name="connsiteX23" fmla="*/ 1490472 w 1977866"/>
                <a:gd name="connsiteY23" fmla="*/ 779335 h 1623345"/>
                <a:gd name="connsiteX24" fmla="*/ 1336929 w 1977866"/>
                <a:gd name="connsiteY24" fmla="*/ 625697 h 1623345"/>
                <a:gd name="connsiteX25" fmla="*/ 1490472 w 1977866"/>
                <a:gd name="connsiteY25" fmla="*/ 472059 h 1623345"/>
                <a:gd name="connsiteX26" fmla="*/ 1644110 w 1977866"/>
                <a:gd name="connsiteY26" fmla="*/ 625697 h 1623345"/>
                <a:gd name="connsiteX27" fmla="*/ 1490472 w 1977866"/>
                <a:gd name="connsiteY27" fmla="*/ 779335 h 162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7866" h="1623345">
                  <a:moveTo>
                    <a:pt x="1858042" y="0"/>
                  </a:moveTo>
                  <a:lnTo>
                    <a:pt x="119729" y="0"/>
                  </a:lnTo>
                  <a:cubicBezTo>
                    <a:pt x="53626" y="0"/>
                    <a:pt x="0" y="53626"/>
                    <a:pt x="0" y="119729"/>
                  </a:cubicBezTo>
                  <a:lnTo>
                    <a:pt x="0" y="1131760"/>
                  </a:lnTo>
                  <a:cubicBezTo>
                    <a:pt x="0" y="1197864"/>
                    <a:pt x="53626" y="1251490"/>
                    <a:pt x="119729" y="1251490"/>
                  </a:cubicBezTo>
                  <a:lnTo>
                    <a:pt x="354044" y="1251490"/>
                  </a:lnTo>
                  <a:lnTo>
                    <a:pt x="547783" y="1577912"/>
                  </a:lnTo>
                  <a:cubicBezTo>
                    <a:pt x="583787" y="1638491"/>
                    <a:pt x="671513" y="1638491"/>
                    <a:pt x="707517" y="1577912"/>
                  </a:cubicBezTo>
                  <a:lnTo>
                    <a:pt x="901256" y="1251490"/>
                  </a:lnTo>
                  <a:lnTo>
                    <a:pt x="1858137" y="1251490"/>
                  </a:lnTo>
                  <a:cubicBezTo>
                    <a:pt x="1924241" y="1251490"/>
                    <a:pt x="1977866" y="1197864"/>
                    <a:pt x="1977866" y="1131760"/>
                  </a:cubicBezTo>
                  <a:lnTo>
                    <a:pt x="1977866" y="119729"/>
                  </a:lnTo>
                  <a:cubicBezTo>
                    <a:pt x="1977866" y="53626"/>
                    <a:pt x="1924241" y="0"/>
                    <a:pt x="1858137" y="0"/>
                  </a:cubicBezTo>
                  <a:close/>
                  <a:moveTo>
                    <a:pt x="487394" y="779335"/>
                  </a:moveTo>
                  <a:cubicBezTo>
                    <a:pt x="402526" y="779335"/>
                    <a:pt x="333756" y="710565"/>
                    <a:pt x="333756" y="625697"/>
                  </a:cubicBezTo>
                  <a:cubicBezTo>
                    <a:pt x="333756" y="540830"/>
                    <a:pt x="402526" y="472059"/>
                    <a:pt x="487394" y="472059"/>
                  </a:cubicBezTo>
                  <a:cubicBezTo>
                    <a:pt x="572262" y="472059"/>
                    <a:pt x="640937" y="540830"/>
                    <a:pt x="640937" y="625697"/>
                  </a:cubicBezTo>
                  <a:cubicBezTo>
                    <a:pt x="640937" y="710565"/>
                    <a:pt x="572167" y="779335"/>
                    <a:pt x="487394" y="779335"/>
                  </a:cubicBezTo>
                  <a:close/>
                  <a:moveTo>
                    <a:pt x="988886" y="779335"/>
                  </a:moveTo>
                  <a:cubicBezTo>
                    <a:pt x="904018" y="779335"/>
                    <a:pt x="835247" y="710565"/>
                    <a:pt x="835247" y="625697"/>
                  </a:cubicBezTo>
                  <a:cubicBezTo>
                    <a:pt x="835247" y="540830"/>
                    <a:pt x="904018" y="472059"/>
                    <a:pt x="988886" y="472059"/>
                  </a:cubicBezTo>
                  <a:cubicBezTo>
                    <a:pt x="1073753" y="472059"/>
                    <a:pt x="1142524" y="540830"/>
                    <a:pt x="1142524" y="625697"/>
                  </a:cubicBezTo>
                  <a:cubicBezTo>
                    <a:pt x="1142524" y="710565"/>
                    <a:pt x="1073753" y="779335"/>
                    <a:pt x="988886" y="779335"/>
                  </a:cubicBezTo>
                  <a:close/>
                  <a:moveTo>
                    <a:pt x="1490472" y="779335"/>
                  </a:moveTo>
                  <a:cubicBezTo>
                    <a:pt x="1405700" y="779335"/>
                    <a:pt x="1336929" y="710565"/>
                    <a:pt x="1336929" y="625697"/>
                  </a:cubicBezTo>
                  <a:cubicBezTo>
                    <a:pt x="1336929" y="540830"/>
                    <a:pt x="1405700" y="472059"/>
                    <a:pt x="1490472" y="472059"/>
                  </a:cubicBezTo>
                  <a:cubicBezTo>
                    <a:pt x="1575245" y="472059"/>
                    <a:pt x="1644110" y="540830"/>
                    <a:pt x="1644110" y="625697"/>
                  </a:cubicBezTo>
                  <a:cubicBezTo>
                    <a:pt x="1644110" y="710565"/>
                    <a:pt x="1575340" y="779335"/>
                    <a:pt x="1490472" y="779335"/>
                  </a:cubicBezTo>
                  <a:close/>
                </a:path>
              </a:pathLst>
            </a:custGeom>
            <a:grpFill/>
            <a:ln w="0" cap="flat">
              <a:noFill/>
              <a:prstDash val="solid"/>
              <a:miter/>
            </a:ln>
          </p:spPr>
          <p:txBody>
            <a:bodyPr rtlCol="0" anchor="ctr"/>
            <a:lstStyle/>
            <a:p>
              <a:endParaRPr lang="en-US" altLang="en-US" sz="1463" dirty="0">
                <a:latin typeface="Times New Roman" panose="02020603050405020304" pitchFamily="18" charset="0"/>
                <a:cs typeface="Times New Roman" panose="02020603050405020304" pitchFamily="18" charset="0"/>
              </a:endParaRPr>
            </a:p>
          </p:txBody>
        </p:sp>
      </p:grpSp>
      <p:grpSp>
        <p:nvGrpSpPr>
          <p:cNvPr id="98" name="그룹 97">
            <a:extLst>
              <a:ext uri="{FF2B5EF4-FFF2-40B4-BE49-F238E27FC236}">
                <a16:creationId xmlns="" xmlns:a16="http://schemas.microsoft.com/office/drawing/2014/main" id="{F6A1106C-2BFC-46A4-9AF4-41BA73113B39}"/>
              </a:ext>
            </a:extLst>
          </p:cNvPr>
          <p:cNvGrpSpPr/>
          <p:nvPr/>
        </p:nvGrpSpPr>
        <p:grpSpPr>
          <a:xfrm>
            <a:off x="9302417" y="471564"/>
            <a:ext cx="1586633" cy="607030"/>
            <a:chOff x="9107598" y="1956487"/>
            <a:chExt cx="1952780" cy="747114"/>
          </a:xfrm>
        </p:grpSpPr>
        <p:grpSp>
          <p:nvGrpSpPr>
            <p:cNvPr id="99" name="그룹 98">
              <a:extLst>
                <a:ext uri="{FF2B5EF4-FFF2-40B4-BE49-F238E27FC236}">
                  <a16:creationId xmlns="" xmlns:a16="http://schemas.microsoft.com/office/drawing/2014/main" id="{768328B3-9FEB-49B2-B8E8-EB84D75903EE}"/>
                </a:ext>
              </a:extLst>
            </p:cNvPr>
            <p:cNvGrpSpPr/>
            <p:nvPr/>
          </p:nvGrpSpPr>
          <p:grpSpPr>
            <a:xfrm>
              <a:off x="9107598" y="2495900"/>
              <a:ext cx="1952780" cy="207701"/>
              <a:chOff x="9077157" y="2495900"/>
              <a:chExt cx="1952780" cy="207701"/>
            </a:xfrm>
          </p:grpSpPr>
          <p:sp>
            <p:nvSpPr>
              <p:cNvPr id="101" name="사각형: 둥근 모서리 100">
                <a:extLst>
                  <a:ext uri="{FF2B5EF4-FFF2-40B4-BE49-F238E27FC236}">
                    <a16:creationId xmlns="" xmlns:a16="http://schemas.microsoft.com/office/drawing/2014/main" id="{E61323E4-7D25-444B-845F-DEA4445857FD}"/>
                  </a:ext>
                </a:extLst>
              </p:cNvPr>
              <p:cNvSpPr/>
              <p:nvPr/>
            </p:nvSpPr>
            <p:spPr>
              <a:xfrm>
                <a:off x="9077157" y="2496515"/>
                <a:ext cx="693046" cy="207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en-US" sz="800" b="0" i="0" u="none"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Notifications</a:t>
                </a:r>
              </a:p>
            </p:txBody>
          </p:sp>
          <p:sp>
            <p:nvSpPr>
              <p:cNvPr id="102" name="사각형: 둥근 모서리 101">
                <a:extLst>
                  <a:ext uri="{FF2B5EF4-FFF2-40B4-BE49-F238E27FC236}">
                    <a16:creationId xmlns="" xmlns:a16="http://schemas.microsoft.com/office/drawing/2014/main" id="{8B4E88C5-1FA0-4B83-9E96-3AA7DCA68D81}"/>
                  </a:ext>
                </a:extLst>
              </p:cNvPr>
              <p:cNvSpPr/>
              <p:nvPr/>
            </p:nvSpPr>
            <p:spPr>
              <a:xfrm>
                <a:off x="10405401" y="2495900"/>
                <a:ext cx="624536" cy="207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en-US" sz="800" b="0" i="0" u="none"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Inquiry</a:t>
                </a:r>
              </a:p>
            </p:txBody>
          </p:sp>
        </p:grpSp>
        <p:sp>
          <p:nvSpPr>
            <p:cNvPr id="100" name="사각형: 둥근 모서리 99">
              <a:extLst>
                <a:ext uri="{FF2B5EF4-FFF2-40B4-BE49-F238E27FC236}">
                  <a16:creationId xmlns="" xmlns:a16="http://schemas.microsoft.com/office/drawing/2014/main" id="{E331AD56-EBE5-4BF0-B365-DE53133A6A0C}"/>
                </a:ext>
              </a:extLst>
            </p:cNvPr>
            <p:cNvSpPr/>
            <p:nvPr/>
          </p:nvSpPr>
          <p:spPr>
            <a:xfrm>
              <a:off x="9735285" y="1956487"/>
              <a:ext cx="785297" cy="2643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en-US" sz="800" b="0" i="0" u="none"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Electronic Notices</a:t>
              </a:r>
            </a:p>
          </p:txBody>
        </p:sp>
      </p:grpSp>
      <p:sp>
        <p:nvSpPr>
          <p:cNvPr id="104" name="타원 103">
            <a:extLst>
              <a:ext uri="{FF2B5EF4-FFF2-40B4-BE49-F238E27FC236}">
                <a16:creationId xmlns="" xmlns:a16="http://schemas.microsoft.com/office/drawing/2014/main" id="{D8A3C4DD-71B7-4A17-B289-D71F828F2185}"/>
              </a:ext>
            </a:extLst>
          </p:cNvPr>
          <p:cNvSpPr/>
          <p:nvPr/>
        </p:nvSpPr>
        <p:spPr>
          <a:xfrm>
            <a:off x="5231767" y="6368804"/>
            <a:ext cx="1162784" cy="412127"/>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latin typeface="Times New Roman" panose="02020603050405020304" pitchFamily="18" charset="0"/>
              <a:cs typeface="Times New Roman" panose="02020603050405020304" pitchFamily="18" charset="0"/>
            </a:endParaRPr>
          </a:p>
        </p:txBody>
      </p:sp>
      <p:sp>
        <p:nvSpPr>
          <p:cNvPr id="105" name="타원 104">
            <a:extLst>
              <a:ext uri="{FF2B5EF4-FFF2-40B4-BE49-F238E27FC236}">
                <a16:creationId xmlns="" xmlns:a16="http://schemas.microsoft.com/office/drawing/2014/main" id="{088DF571-3567-4909-871F-0331BE6E8F9E}"/>
              </a:ext>
            </a:extLst>
          </p:cNvPr>
          <p:cNvSpPr/>
          <p:nvPr/>
        </p:nvSpPr>
        <p:spPr>
          <a:xfrm>
            <a:off x="3850491" y="6385524"/>
            <a:ext cx="1162784" cy="412127"/>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latin typeface="Times New Roman" panose="02020603050405020304" pitchFamily="18" charset="0"/>
              <a:cs typeface="Times New Roman" panose="02020603050405020304" pitchFamily="18" charset="0"/>
            </a:endParaRPr>
          </a:p>
        </p:txBody>
      </p:sp>
      <p:sp>
        <p:nvSpPr>
          <p:cNvPr id="106" name="타원 105">
            <a:extLst>
              <a:ext uri="{FF2B5EF4-FFF2-40B4-BE49-F238E27FC236}">
                <a16:creationId xmlns="" xmlns:a16="http://schemas.microsoft.com/office/drawing/2014/main" id="{9EC163A5-CDFB-4360-A148-7EDCD03EE04C}"/>
              </a:ext>
            </a:extLst>
          </p:cNvPr>
          <p:cNvSpPr/>
          <p:nvPr/>
        </p:nvSpPr>
        <p:spPr>
          <a:xfrm>
            <a:off x="2557174" y="6373743"/>
            <a:ext cx="1162784" cy="412127"/>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latin typeface="Times New Roman" panose="02020603050405020304" pitchFamily="18" charset="0"/>
              <a:cs typeface="Times New Roman" panose="02020603050405020304" pitchFamily="18" charset="0"/>
            </a:endParaRPr>
          </a:p>
        </p:txBody>
      </p:sp>
      <p:sp>
        <p:nvSpPr>
          <p:cNvPr id="107" name="타원 106">
            <a:extLst>
              <a:ext uri="{FF2B5EF4-FFF2-40B4-BE49-F238E27FC236}">
                <a16:creationId xmlns="" xmlns:a16="http://schemas.microsoft.com/office/drawing/2014/main" id="{9A4D3A9D-FF32-4FBC-B52F-A169165408CA}"/>
              </a:ext>
            </a:extLst>
          </p:cNvPr>
          <p:cNvSpPr/>
          <p:nvPr/>
        </p:nvSpPr>
        <p:spPr>
          <a:xfrm>
            <a:off x="6693275" y="6364218"/>
            <a:ext cx="1162784" cy="412127"/>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latin typeface="Times New Roman" panose="02020603050405020304" pitchFamily="18" charset="0"/>
              <a:cs typeface="Times New Roman" panose="02020603050405020304" pitchFamily="18" charset="0"/>
            </a:endParaRPr>
          </a:p>
        </p:txBody>
      </p:sp>
      <p:sp>
        <p:nvSpPr>
          <p:cNvPr id="108" name="직사각형 107">
            <a:extLst>
              <a:ext uri="{FF2B5EF4-FFF2-40B4-BE49-F238E27FC236}">
                <a16:creationId xmlns="" xmlns:a16="http://schemas.microsoft.com/office/drawing/2014/main" id="{CD16A6FE-ACF7-4339-8F17-A47E7AD8B739}"/>
              </a:ext>
            </a:extLst>
          </p:cNvPr>
          <p:cNvSpPr/>
          <p:nvPr/>
        </p:nvSpPr>
        <p:spPr>
          <a:xfrm>
            <a:off x="1367199" y="6324376"/>
            <a:ext cx="8696310" cy="396598"/>
          </a:xfrm>
          <a:prstGeom prst="rect">
            <a:avLst/>
          </a:prstGeom>
          <a:gradFill>
            <a:gsLst>
              <a:gs pos="100000">
                <a:srgbClr val="3D74FF"/>
              </a:gs>
              <a:gs pos="0">
                <a:srgbClr val="0055DE"/>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latin typeface="Times New Roman" panose="02020603050405020304" pitchFamily="18" charset="0"/>
              <a:cs typeface="Times New Roman" panose="02020603050405020304" pitchFamily="18" charset="0"/>
            </a:endParaRPr>
          </a:p>
        </p:txBody>
      </p:sp>
      <p:sp>
        <p:nvSpPr>
          <p:cNvPr id="109" name="직사각형 108">
            <a:extLst>
              <a:ext uri="{FF2B5EF4-FFF2-40B4-BE49-F238E27FC236}">
                <a16:creationId xmlns="" xmlns:a16="http://schemas.microsoft.com/office/drawing/2014/main" id="{66E09847-70B2-4778-B101-BCADBB0F431A}"/>
              </a:ext>
            </a:extLst>
          </p:cNvPr>
          <p:cNvSpPr/>
          <p:nvPr/>
        </p:nvSpPr>
        <p:spPr>
          <a:xfrm>
            <a:off x="2655306" y="6324375"/>
            <a:ext cx="873942" cy="396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ts val="900"/>
              </a:lnSpc>
            </a:pPr>
            <a:r>
              <a:rPr lang="en-US" sz="900" b="1" i="0" u="none" spc="-57" baseline="0" dirty="0">
                <a:solidFill>
                  <a:srgbClr val="002060"/>
                </a:solidFill>
                <a:latin typeface="Times New Roman" panose="02020603050405020304" pitchFamily="18" charset="0"/>
                <a:ea typeface="Pretendard" panose="02000503000000020004" pitchFamily="2" charset="-127"/>
                <a:cs typeface="Times New Roman" panose="02020603050405020304" pitchFamily="18" charset="0"/>
              </a:rPr>
              <a:t>Notification/</a:t>
            </a:r>
            <a:br>
              <a:rPr lang="en-US" sz="900" b="1" i="0" u="none" spc="-57" baseline="0" dirty="0">
                <a:solidFill>
                  <a:srgbClr val="002060"/>
                </a:solidFill>
                <a:latin typeface="Times New Roman" panose="02020603050405020304" pitchFamily="18" charset="0"/>
                <a:ea typeface="Pretendard" panose="02000503000000020004" pitchFamily="2" charset="-127"/>
                <a:cs typeface="Times New Roman" panose="02020603050405020304" pitchFamily="18" charset="0"/>
              </a:rPr>
            </a:br>
            <a:r>
              <a:rPr lang="en-US" sz="900" b="1" i="0" u="none" spc="-57" baseline="0" dirty="0">
                <a:solidFill>
                  <a:srgbClr val="002060"/>
                </a:solidFill>
                <a:latin typeface="Times New Roman" panose="02020603050405020304" pitchFamily="18" charset="0"/>
                <a:ea typeface="Pretendard" panose="02000503000000020004" pitchFamily="2" charset="-127"/>
                <a:cs typeface="Times New Roman" panose="02020603050405020304" pitchFamily="18" charset="0"/>
              </a:rPr>
              <a:t>Inquiry</a:t>
            </a:r>
          </a:p>
        </p:txBody>
      </p:sp>
      <p:sp>
        <p:nvSpPr>
          <p:cNvPr id="110" name="직사각형 109">
            <a:extLst>
              <a:ext uri="{FF2B5EF4-FFF2-40B4-BE49-F238E27FC236}">
                <a16:creationId xmlns="" xmlns:a16="http://schemas.microsoft.com/office/drawing/2014/main" id="{04837166-6DCE-4281-9B04-76D8052F39F7}"/>
              </a:ext>
            </a:extLst>
          </p:cNvPr>
          <p:cNvSpPr/>
          <p:nvPr/>
        </p:nvSpPr>
        <p:spPr>
          <a:xfrm>
            <a:off x="3954721" y="6394281"/>
            <a:ext cx="873942" cy="256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900" b="1" spc="-57" dirty="0">
                <a:solidFill>
                  <a:srgbClr val="002060"/>
                </a:solidFill>
                <a:latin typeface="Times New Roman" panose="02020603050405020304" pitchFamily="18" charset="0"/>
                <a:ea typeface="Pretendard" panose="02000503000000020004" pitchFamily="2" charset="-127"/>
                <a:cs typeface="Times New Roman" panose="02020603050405020304" pitchFamily="18" charset="0"/>
              </a:rPr>
              <a:t>Electronic Notice</a:t>
            </a:r>
          </a:p>
        </p:txBody>
      </p:sp>
      <p:sp>
        <p:nvSpPr>
          <p:cNvPr id="111" name="직사각형 110">
            <a:extLst>
              <a:ext uri="{FF2B5EF4-FFF2-40B4-BE49-F238E27FC236}">
                <a16:creationId xmlns="" xmlns:a16="http://schemas.microsoft.com/office/drawing/2014/main" id="{0475F246-AA2B-446A-B1F9-25D2416EDA8B}"/>
              </a:ext>
            </a:extLst>
          </p:cNvPr>
          <p:cNvSpPr/>
          <p:nvPr/>
        </p:nvSpPr>
        <p:spPr>
          <a:xfrm>
            <a:off x="5130306" y="6324375"/>
            <a:ext cx="1290250" cy="396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900" b="1" spc="-57" dirty="0">
                <a:solidFill>
                  <a:srgbClr val="002060"/>
                </a:solidFill>
                <a:latin typeface="Times New Roman" panose="02020603050405020304" pitchFamily="18" charset="0"/>
                <a:ea typeface="Pretendard" panose="02000503000000020004" pitchFamily="2" charset="-127"/>
                <a:cs typeface="Times New Roman" panose="02020603050405020304" pitchFamily="18" charset="0"/>
              </a:rPr>
              <a:t>Convergent </a:t>
            </a:r>
            <a:br>
              <a:rPr lang="en-US" sz="900" b="1" spc="-57" dirty="0">
                <a:solidFill>
                  <a:srgbClr val="002060"/>
                </a:solidFill>
                <a:latin typeface="Times New Roman" panose="02020603050405020304" pitchFamily="18" charset="0"/>
                <a:ea typeface="Pretendard" panose="02000503000000020004" pitchFamily="2" charset="-127"/>
                <a:cs typeface="Times New Roman" panose="02020603050405020304" pitchFamily="18" charset="0"/>
              </a:rPr>
            </a:br>
            <a:r>
              <a:rPr lang="en-US" sz="900" b="1" spc="-57" dirty="0">
                <a:solidFill>
                  <a:srgbClr val="002060"/>
                </a:solidFill>
                <a:latin typeface="Times New Roman" panose="02020603050405020304" pitchFamily="18" charset="0"/>
                <a:ea typeface="Pretendard" panose="02000503000000020004" pitchFamily="2" charset="-127"/>
                <a:cs typeface="Times New Roman" panose="02020603050405020304" pitchFamily="18" charset="0"/>
              </a:rPr>
              <a:t>Services</a:t>
            </a:r>
          </a:p>
        </p:txBody>
      </p:sp>
      <p:grpSp>
        <p:nvGrpSpPr>
          <p:cNvPr id="112" name="그룹 111">
            <a:extLst>
              <a:ext uri="{FF2B5EF4-FFF2-40B4-BE49-F238E27FC236}">
                <a16:creationId xmlns="" xmlns:a16="http://schemas.microsoft.com/office/drawing/2014/main" id="{E42A8DB8-479C-4BDE-A319-3DB69C33ABBD}"/>
              </a:ext>
            </a:extLst>
          </p:cNvPr>
          <p:cNvGrpSpPr/>
          <p:nvPr/>
        </p:nvGrpSpPr>
        <p:grpSpPr>
          <a:xfrm>
            <a:off x="3627674" y="6403782"/>
            <a:ext cx="237785" cy="237785"/>
            <a:chOff x="3314553" y="5874793"/>
            <a:chExt cx="232320" cy="232320"/>
          </a:xfrm>
        </p:grpSpPr>
        <p:sp>
          <p:nvSpPr>
            <p:cNvPr id="113" name="타원 112">
              <a:extLst>
                <a:ext uri="{FF2B5EF4-FFF2-40B4-BE49-F238E27FC236}">
                  <a16:creationId xmlns="" xmlns:a16="http://schemas.microsoft.com/office/drawing/2014/main" id="{31247C20-CACB-4187-B56A-02255218162D}"/>
                </a:ext>
              </a:extLst>
            </p:cNvPr>
            <p:cNvSpPr/>
            <p:nvPr/>
          </p:nvSpPr>
          <p:spPr>
            <a:xfrm>
              <a:off x="3314553" y="5874793"/>
              <a:ext cx="232320" cy="232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solidFill>
                  <a:srgbClr val="FFFF00"/>
                </a:solidFill>
                <a:latin typeface="Times New Roman" panose="02020603050405020304" pitchFamily="18" charset="0"/>
                <a:cs typeface="Times New Roman" panose="02020603050405020304" pitchFamily="18" charset="0"/>
              </a:endParaRPr>
            </a:p>
          </p:txBody>
        </p:sp>
        <p:sp>
          <p:nvSpPr>
            <p:cNvPr id="114" name="더하기 기호 113">
              <a:extLst>
                <a:ext uri="{FF2B5EF4-FFF2-40B4-BE49-F238E27FC236}">
                  <a16:creationId xmlns="" xmlns:a16="http://schemas.microsoft.com/office/drawing/2014/main" id="{81B23BB8-7B29-4C61-8F97-FE2C7A4B4E50}"/>
                </a:ext>
              </a:extLst>
            </p:cNvPr>
            <p:cNvSpPr/>
            <p:nvPr/>
          </p:nvSpPr>
          <p:spPr>
            <a:xfrm>
              <a:off x="3340164" y="5900411"/>
              <a:ext cx="181099" cy="181099"/>
            </a:xfrm>
            <a:prstGeom prst="mathPlus">
              <a:avLst>
                <a:gd name="adj1" fmla="val 17492"/>
              </a:avLst>
            </a:prstGeom>
            <a:solidFill>
              <a:srgbClr val="0055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solidFill>
                  <a:srgbClr val="FFFF00"/>
                </a:solidFill>
                <a:latin typeface="Times New Roman" panose="02020603050405020304" pitchFamily="18" charset="0"/>
                <a:cs typeface="Times New Roman" panose="02020603050405020304" pitchFamily="18" charset="0"/>
              </a:endParaRPr>
            </a:p>
          </p:txBody>
        </p:sp>
      </p:grpSp>
      <p:grpSp>
        <p:nvGrpSpPr>
          <p:cNvPr id="115" name="그룹 114">
            <a:extLst>
              <a:ext uri="{FF2B5EF4-FFF2-40B4-BE49-F238E27FC236}">
                <a16:creationId xmlns="" xmlns:a16="http://schemas.microsoft.com/office/drawing/2014/main" id="{8B874254-52B8-49E7-9AF1-B15E84F26BBD}"/>
              </a:ext>
            </a:extLst>
          </p:cNvPr>
          <p:cNvGrpSpPr/>
          <p:nvPr/>
        </p:nvGrpSpPr>
        <p:grpSpPr>
          <a:xfrm>
            <a:off x="4923246" y="6403782"/>
            <a:ext cx="237785" cy="237785"/>
            <a:chOff x="3314553" y="5874793"/>
            <a:chExt cx="232320" cy="232320"/>
          </a:xfrm>
        </p:grpSpPr>
        <p:sp>
          <p:nvSpPr>
            <p:cNvPr id="116" name="타원 115">
              <a:extLst>
                <a:ext uri="{FF2B5EF4-FFF2-40B4-BE49-F238E27FC236}">
                  <a16:creationId xmlns="" xmlns:a16="http://schemas.microsoft.com/office/drawing/2014/main" id="{73579FD9-030E-4920-9C5B-73AABD082FA5}"/>
                </a:ext>
              </a:extLst>
            </p:cNvPr>
            <p:cNvSpPr/>
            <p:nvPr/>
          </p:nvSpPr>
          <p:spPr>
            <a:xfrm>
              <a:off x="3314553" y="5874793"/>
              <a:ext cx="232320" cy="232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solidFill>
                  <a:srgbClr val="FFFF00"/>
                </a:solidFill>
                <a:latin typeface="Times New Roman" panose="02020603050405020304" pitchFamily="18" charset="0"/>
                <a:cs typeface="Times New Roman" panose="02020603050405020304" pitchFamily="18" charset="0"/>
              </a:endParaRPr>
            </a:p>
          </p:txBody>
        </p:sp>
        <p:sp>
          <p:nvSpPr>
            <p:cNvPr id="117" name="더하기 기호 116">
              <a:extLst>
                <a:ext uri="{FF2B5EF4-FFF2-40B4-BE49-F238E27FC236}">
                  <a16:creationId xmlns="" xmlns:a16="http://schemas.microsoft.com/office/drawing/2014/main" id="{B643A693-684C-4C73-965C-5B75DD9F404E}"/>
                </a:ext>
              </a:extLst>
            </p:cNvPr>
            <p:cNvSpPr/>
            <p:nvPr/>
          </p:nvSpPr>
          <p:spPr>
            <a:xfrm>
              <a:off x="3340164" y="5900411"/>
              <a:ext cx="181099" cy="181099"/>
            </a:xfrm>
            <a:prstGeom prst="mathPlus">
              <a:avLst>
                <a:gd name="adj1" fmla="val 17492"/>
              </a:avLst>
            </a:prstGeom>
            <a:solidFill>
              <a:srgbClr val="0055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solidFill>
                  <a:srgbClr val="FFFF00"/>
                </a:solidFill>
                <a:latin typeface="Times New Roman" panose="02020603050405020304" pitchFamily="18" charset="0"/>
                <a:cs typeface="Times New Roman" panose="02020603050405020304" pitchFamily="18" charset="0"/>
              </a:endParaRPr>
            </a:p>
          </p:txBody>
        </p:sp>
      </p:grpSp>
      <p:grpSp>
        <p:nvGrpSpPr>
          <p:cNvPr id="118" name="그룹 117">
            <a:extLst>
              <a:ext uri="{FF2B5EF4-FFF2-40B4-BE49-F238E27FC236}">
                <a16:creationId xmlns="" xmlns:a16="http://schemas.microsoft.com/office/drawing/2014/main" id="{01842DB1-21AC-4E5F-96A4-3D9B23C91FCB}"/>
              </a:ext>
            </a:extLst>
          </p:cNvPr>
          <p:cNvGrpSpPr/>
          <p:nvPr/>
        </p:nvGrpSpPr>
        <p:grpSpPr>
          <a:xfrm>
            <a:off x="6390574" y="6403782"/>
            <a:ext cx="237785" cy="237785"/>
            <a:chOff x="3314553" y="5874793"/>
            <a:chExt cx="232320" cy="232320"/>
          </a:xfrm>
        </p:grpSpPr>
        <p:sp>
          <p:nvSpPr>
            <p:cNvPr id="119" name="타원 118">
              <a:extLst>
                <a:ext uri="{FF2B5EF4-FFF2-40B4-BE49-F238E27FC236}">
                  <a16:creationId xmlns="" xmlns:a16="http://schemas.microsoft.com/office/drawing/2014/main" id="{4433F1D0-E60B-4334-9A0D-DFFB3FF2C9AD}"/>
                </a:ext>
              </a:extLst>
            </p:cNvPr>
            <p:cNvSpPr/>
            <p:nvPr/>
          </p:nvSpPr>
          <p:spPr>
            <a:xfrm>
              <a:off x="3314553" y="5874793"/>
              <a:ext cx="232320" cy="232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solidFill>
                  <a:srgbClr val="FFFF00"/>
                </a:solidFill>
                <a:latin typeface="Times New Roman" panose="02020603050405020304" pitchFamily="18" charset="0"/>
                <a:cs typeface="Times New Roman" panose="02020603050405020304" pitchFamily="18" charset="0"/>
              </a:endParaRPr>
            </a:p>
          </p:txBody>
        </p:sp>
        <p:sp>
          <p:nvSpPr>
            <p:cNvPr id="120" name="더하기 기호 119">
              <a:extLst>
                <a:ext uri="{FF2B5EF4-FFF2-40B4-BE49-F238E27FC236}">
                  <a16:creationId xmlns="" xmlns:a16="http://schemas.microsoft.com/office/drawing/2014/main" id="{215C0C6B-C7F1-43C0-A314-219865D5CD37}"/>
                </a:ext>
              </a:extLst>
            </p:cNvPr>
            <p:cNvSpPr/>
            <p:nvPr/>
          </p:nvSpPr>
          <p:spPr>
            <a:xfrm>
              <a:off x="3340164" y="5900411"/>
              <a:ext cx="181099" cy="181099"/>
            </a:xfrm>
            <a:prstGeom prst="mathPlus">
              <a:avLst>
                <a:gd name="adj1" fmla="val 17492"/>
              </a:avLst>
            </a:prstGeom>
            <a:solidFill>
              <a:srgbClr val="0055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solidFill>
                  <a:srgbClr val="FFFF00"/>
                </a:solidFill>
                <a:latin typeface="Times New Roman" panose="02020603050405020304" pitchFamily="18" charset="0"/>
                <a:cs typeface="Times New Roman" panose="02020603050405020304" pitchFamily="18" charset="0"/>
              </a:endParaRPr>
            </a:p>
          </p:txBody>
        </p:sp>
      </p:grpSp>
      <p:cxnSp>
        <p:nvCxnSpPr>
          <p:cNvPr id="148" name="직선 연결선 147">
            <a:extLst>
              <a:ext uri="{FF2B5EF4-FFF2-40B4-BE49-F238E27FC236}">
                <a16:creationId xmlns="" xmlns:a16="http://schemas.microsoft.com/office/drawing/2014/main" id="{DC9D9D6D-263A-4446-A9B8-D33EFBEE0A2A}"/>
              </a:ext>
            </a:extLst>
          </p:cNvPr>
          <p:cNvCxnSpPr>
            <a:cxnSpLocks/>
          </p:cNvCxnSpPr>
          <p:nvPr/>
        </p:nvCxnSpPr>
        <p:spPr>
          <a:xfrm>
            <a:off x="2559551" y="6136922"/>
            <a:ext cx="0" cy="860362"/>
          </a:xfrm>
          <a:prstGeom prst="line">
            <a:avLst/>
          </a:prstGeom>
          <a:ln w="12700">
            <a:gradFill flip="none" rotWithShape="1">
              <a:gsLst>
                <a:gs pos="0">
                  <a:schemeClr val="bg1">
                    <a:alpha val="0"/>
                  </a:schemeClr>
                </a:gs>
                <a:gs pos="100000">
                  <a:schemeClr val="bg1"/>
                </a:gs>
              </a:gsLst>
              <a:lin ang="16200000" scaled="1"/>
              <a:tileRect/>
            </a:gradFill>
            <a:headEnd type="oval" w="sm" len="sm"/>
            <a:tailEnd type="none"/>
          </a:ln>
        </p:spPr>
        <p:style>
          <a:lnRef idx="1">
            <a:schemeClr val="accent1"/>
          </a:lnRef>
          <a:fillRef idx="0">
            <a:schemeClr val="accent1"/>
          </a:fillRef>
          <a:effectRef idx="0">
            <a:schemeClr val="accent1"/>
          </a:effectRef>
          <a:fontRef idx="minor">
            <a:schemeClr val="tx1"/>
          </a:fontRef>
        </p:style>
      </p:cxnSp>
      <p:grpSp>
        <p:nvGrpSpPr>
          <p:cNvPr id="149" name="그룹 148">
            <a:extLst>
              <a:ext uri="{FF2B5EF4-FFF2-40B4-BE49-F238E27FC236}">
                <a16:creationId xmlns="" xmlns:a16="http://schemas.microsoft.com/office/drawing/2014/main" id="{87A75C9E-2261-4E40-8F56-CCD419FDFD27}"/>
              </a:ext>
            </a:extLst>
          </p:cNvPr>
          <p:cNvGrpSpPr/>
          <p:nvPr/>
        </p:nvGrpSpPr>
        <p:grpSpPr>
          <a:xfrm>
            <a:off x="1373549" y="6342361"/>
            <a:ext cx="1249453" cy="348813"/>
            <a:chOff x="2284546" y="5196979"/>
            <a:chExt cx="1249453" cy="436738"/>
          </a:xfrm>
        </p:grpSpPr>
        <p:sp>
          <p:nvSpPr>
            <p:cNvPr id="150" name="사각형: 둥근 모서리 149">
              <a:extLst>
                <a:ext uri="{FF2B5EF4-FFF2-40B4-BE49-F238E27FC236}">
                  <a16:creationId xmlns="" xmlns:a16="http://schemas.microsoft.com/office/drawing/2014/main" id="{307C99C9-3166-4EEC-AED0-84DDC74A732D}"/>
                </a:ext>
              </a:extLst>
            </p:cNvPr>
            <p:cNvSpPr/>
            <p:nvPr/>
          </p:nvSpPr>
          <p:spPr>
            <a:xfrm>
              <a:off x="2443615" y="5236270"/>
              <a:ext cx="904196" cy="347230"/>
            </a:xfrm>
            <a:prstGeom prst="roundRect">
              <a:avLst>
                <a:gd name="adj" fmla="val 50000"/>
              </a:avLst>
            </a:prstGeom>
            <a:solidFill>
              <a:schemeClr val="bg1"/>
            </a:solidFill>
            <a:ln>
              <a:noFill/>
            </a:ln>
            <a:effectLst>
              <a:outerShdw blurRad="50800" dist="38100" dir="5400000" algn="t"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solidFill>
                  <a:srgbClr val="002060"/>
                </a:solidFill>
                <a:latin typeface="Times New Roman" panose="02020603050405020304" pitchFamily="18" charset="0"/>
                <a:cs typeface="Times New Roman" panose="02020603050405020304" pitchFamily="18" charset="0"/>
              </a:endParaRPr>
            </a:p>
          </p:txBody>
        </p:sp>
        <p:sp>
          <p:nvSpPr>
            <p:cNvPr id="151" name="TextBox 4">
              <a:extLst>
                <a:ext uri="{FF2B5EF4-FFF2-40B4-BE49-F238E27FC236}">
                  <a16:creationId xmlns="" xmlns:a16="http://schemas.microsoft.com/office/drawing/2014/main" id="{204E1EED-0B04-4DD7-8888-0D66B156837F}"/>
                </a:ext>
              </a:extLst>
            </p:cNvPr>
            <p:cNvSpPr txBox="1"/>
            <p:nvPr/>
          </p:nvSpPr>
          <p:spPr>
            <a:xfrm>
              <a:off x="2284546" y="5196979"/>
              <a:ext cx="1249453" cy="436738"/>
            </a:xfrm>
            <a:prstGeom prst="rect">
              <a:avLst/>
            </a:prstGeom>
            <a:noFill/>
          </p:spPr>
          <p:txBody>
            <a:bodyPr wrap="square" rtlCol="0">
              <a:sp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0">
                <a:lnSpc>
                  <a:spcPts val="1000"/>
                </a:lnSpc>
                <a:defRPr/>
              </a:pPr>
              <a:r>
                <a:rPr lang="en-US" sz="1050" b="1" i="0" u="none" baseline="0" dirty="0">
                  <a:solidFill>
                    <a:srgbClr val="002060"/>
                  </a:solidFill>
                  <a:latin typeface="Times New Roman" panose="02020603050405020304" pitchFamily="18" charset="0"/>
                  <a:ea typeface="Pretendard ExtraBold" panose="02000903000000020004" pitchFamily="2" charset="-127"/>
                  <a:cs typeface="Times New Roman" panose="02020603050405020304" pitchFamily="18" charset="0"/>
                </a:rPr>
                <a:t>Virtual </a:t>
              </a:r>
              <a:br>
                <a:rPr lang="en-US" sz="1050" b="1" i="0" u="none" baseline="0" dirty="0">
                  <a:solidFill>
                    <a:srgbClr val="002060"/>
                  </a:solidFill>
                  <a:latin typeface="Times New Roman" panose="02020603050405020304" pitchFamily="18" charset="0"/>
                  <a:ea typeface="Pretendard ExtraBold" panose="02000903000000020004" pitchFamily="2" charset="-127"/>
                  <a:cs typeface="Times New Roman" panose="02020603050405020304" pitchFamily="18" charset="0"/>
                </a:rPr>
              </a:br>
              <a:r>
                <a:rPr lang="en-US" sz="1050" b="1" i="0" u="none" baseline="0" dirty="0">
                  <a:solidFill>
                    <a:srgbClr val="002060"/>
                  </a:solidFill>
                  <a:latin typeface="Times New Roman" panose="02020603050405020304" pitchFamily="18" charset="0"/>
                  <a:ea typeface="Pretendard ExtraBold" panose="02000903000000020004" pitchFamily="2" charset="-127"/>
                  <a:cs typeface="Times New Roman" panose="02020603050405020304" pitchFamily="18" charset="0"/>
                </a:rPr>
                <a:t>Assistant</a:t>
              </a:r>
            </a:p>
          </p:txBody>
        </p:sp>
      </p:grpSp>
      <p:sp>
        <p:nvSpPr>
          <p:cNvPr id="152" name="직사각형 151">
            <a:extLst>
              <a:ext uri="{FF2B5EF4-FFF2-40B4-BE49-F238E27FC236}">
                <a16:creationId xmlns="" xmlns:a16="http://schemas.microsoft.com/office/drawing/2014/main" id="{50917694-759A-42F9-B080-AA2BA310C4F6}"/>
              </a:ext>
            </a:extLst>
          </p:cNvPr>
          <p:cNvSpPr/>
          <p:nvPr/>
        </p:nvSpPr>
        <p:spPr>
          <a:xfrm>
            <a:off x="6652440" y="6324375"/>
            <a:ext cx="1290250" cy="396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900" b="1" spc="-57" dirty="0">
                <a:solidFill>
                  <a:srgbClr val="002060"/>
                </a:solidFill>
                <a:latin typeface="Times New Roman" panose="02020603050405020304" pitchFamily="18" charset="0"/>
                <a:ea typeface="Pretendard" panose="02000503000000020004" pitchFamily="2" charset="-127"/>
                <a:cs typeface="Times New Roman" panose="02020603050405020304" pitchFamily="18" charset="0"/>
              </a:rPr>
              <a:t>Shared </a:t>
            </a:r>
            <a:br>
              <a:rPr lang="en-US" sz="900" b="1" spc="-57" dirty="0">
                <a:solidFill>
                  <a:srgbClr val="002060"/>
                </a:solidFill>
                <a:latin typeface="Times New Roman" panose="02020603050405020304" pitchFamily="18" charset="0"/>
                <a:ea typeface="Pretendard" panose="02000503000000020004" pitchFamily="2" charset="-127"/>
                <a:cs typeface="Times New Roman" panose="02020603050405020304" pitchFamily="18" charset="0"/>
              </a:rPr>
            </a:br>
            <a:r>
              <a:rPr lang="en-US" sz="900" b="1" spc="-57" dirty="0">
                <a:solidFill>
                  <a:srgbClr val="002060"/>
                </a:solidFill>
                <a:latin typeface="Times New Roman" panose="02020603050405020304" pitchFamily="18" charset="0"/>
                <a:ea typeface="Pretendard" panose="02000503000000020004" pitchFamily="2" charset="-127"/>
                <a:cs typeface="Times New Roman" panose="02020603050405020304" pitchFamily="18" charset="0"/>
              </a:rPr>
              <a:t>Platforms</a:t>
            </a:r>
          </a:p>
        </p:txBody>
      </p:sp>
      <p:grpSp>
        <p:nvGrpSpPr>
          <p:cNvPr id="153" name="그룹 152">
            <a:extLst>
              <a:ext uri="{FF2B5EF4-FFF2-40B4-BE49-F238E27FC236}">
                <a16:creationId xmlns="" xmlns:a16="http://schemas.microsoft.com/office/drawing/2014/main" id="{0C92C77E-DFB7-48A8-BB76-426FEC1E28CE}"/>
              </a:ext>
            </a:extLst>
          </p:cNvPr>
          <p:cNvGrpSpPr/>
          <p:nvPr/>
        </p:nvGrpSpPr>
        <p:grpSpPr>
          <a:xfrm>
            <a:off x="7989945" y="6395301"/>
            <a:ext cx="237785" cy="237785"/>
            <a:chOff x="3314553" y="5874793"/>
            <a:chExt cx="232320" cy="232320"/>
          </a:xfrm>
        </p:grpSpPr>
        <p:sp>
          <p:nvSpPr>
            <p:cNvPr id="154" name="타원 153">
              <a:extLst>
                <a:ext uri="{FF2B5EF4-FFF2-40B4-BE49-F238E27FC236}">
                  <a16:creationId xmlns="" xmlns:a16="http://schemas.microsoft.com/office/drawing/2014/main" id="{B8822BD6-8376-4D1B-84BC-897622375299}"/>
                </a:ext>
              </a:extLst>
            </p:cNvPr>
            <p:cNvSpPr/>
            <p:nvPr/>
          </p:nvSpPr>
          <p:spPr>
            <a:xfrm>
              <a:off x="3314553" y="5874793"/>
              <a:ext cx="232320" cy="232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solidFill>
                  <a:srgbClr val="FFFF00"/>
                </a:solidFill>
                <a:latin typeface="Times New Roman" panose="02020603050405020304" pitchFamily="18" charset="0"/>
                <a:cs typeface="Times New Roman" panose="02020603050405020304" pitchFamily="18" charset="0"/>
              </a:endParaRPr>
            </a:p>
          </p:txBody>
        </p:sp>
        <p:sp>
          <p:nvSpPr>
            <p:cNvPr id="155" name="더하기 기호 154">
              <a:extLst>
                <a:ext uri="{FF2B5EF4-FFF2-40B4-BE49-F238E27FC236}">
                  <a16:creationId xmlns="" xmlns:a16="http://schemas.microsoft.com/office/drawing/2014/main" id="{F78C8414-99DE-4F37-9E3C-826A85AD3CF5}"/>
                </a:ext>
              </a:extLst>
            </p:cNvPr>
            <p:cNvSpPr/>
            <p:nvPr/>
          </p:nvSpPr>
          <p:spPr>
            <a:xfrm>
              <a:off x="3340164" y="5900411"/>
              <a:ext cx="181099" cy="181099"/>
            </a:xfrm>
            <a:prstGeom prst="mathPlus">
              <a:avLst>
                <a:gd name="adj1" fmla="val 17492"/>
              </a:avLst>
            </a:prstGeom>
            <a:solidFill>
              <a:srgbClr val="0055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lnSpc>
                  <a:spcPts val="1100"/>
                </a:lnSpc>
              </a:pPr>
              <a:endParaRPr lang="en-US" altLang="en-US" sz="1000" dirty="0">
                <a:solidFill>
                  <a:srgbClr val="FFFF00"/>
                </a:solidFill>
                <a:latin typeface="Times New Roman" panose="02020603050405020304" pitchFamily="18" charset="0"/>
                <a:cs typeface="Times New Roman" panose="02020603050405020304" pitchFamily="18" charset="0"/>
              </a:endParaRPr>
            </a:p>
          </p:txBody>
        </p:sp>
      </p:grpSp>
      <p:sp>
        <p:nvSpPr>
          <p:cNvPr id="156" name="직사각형 155">
            <a:extLst>
              <a:ext uri="{FF2B5EF4-FFF2-40B4-BE49-F238E27FC236}">
                <a16:creationId xmlns="" xmlns:a16="http://schemas.microsoft.com/office/drawing/2014/main" id="{1D88ECF7-ADC4-4C61-A51B-E6CFEBA81FB8}"/>
              </a:ext>
            </a:extLst>
          </p:cNvPr>
          <p:cNvSpPr/>
          <p:nvPr/>
        </p:nvSpPr>
        <p:spPr>
          <a:xfrm>
            <a:off x="8679984" y="6345936"/>
            <a:ext cx="87609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900" b="1" spc="-57" dirty="0">
                <a:solidFill>
                  <a:srgbClr val="002060"/>
                </a:solidFill>
                <a:latin typeface="Times New Roman" panose="02020603050405020304" pitchFamily="18" charset="0"/>
                <a:ea typeface="Pretendard" panose="02000503000000020004" pitchFamily="2" charset="-127"/>
                <a:cs typeface="Times New Roman" panose="02020603050405020304" pitchFamily="18" charset="0"/>
              </a:rPr>
              <a:t>Personalized</a:t>
            </a:r>
          </a:p>
        </p:txBody>
      </p:sp>
      <p:sp>
        <p:nvSpPr>
          <p:cNvPr id="4" name="슬라이드 번호 개체 틀 3"/>
          <p:cNvSpPr>
            <a:spLocks noGrp="1"/>
          </p:cNvSpPr>
          <p:nvPr>
            <p:ph type="sldNum" sz="quarter" idx="12"/>
          </p:nvPr>
        </p:nvSpPr>
        <p:spPr/>
        <p:txBody>
          <a:bodyPr/>
          <a:lstStyle/>
          <a:p>
            <a:pPr algn="r" rtl="0"/>
            <a:fld id="{CBDABAFB-C3AC-492A-B8FB-DC38191634D8}" type="slidenum">
              <a:rPr>
                <a:latin typeface="Times New Roman" panose="02020603050405020304" pitchFamily="18" charset="0"/>
                <a:cs typeface="Times New Roman" panose="02020603050405020304" pitchFamily="18" charset="0"/>
              </a:rPr>
              <a:t>3</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82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2E185FBC-3FF2-4466-9968-CDFC0574A40C}"/>
              </a:ext>
            </a:extLst>
          </p:cNvPr>
          <p:cNvSpPr>
            <a:spLocks noGrp="1"/>
          </p:cNvSpPr>
          <p:nvPr>
            <p:ph type="title"/>
          </p:nvPr>
        </p:nvSpPr>
        <p:spPr>
          <a:xfrm>
            <a:off x="697706" y="614463"/>
            <a:ext cx="8596668" cy="1320800"/>
          </a:xfrm>
        </p:spPr>
        <p:txBody>
          <a:bodyPr/>
          <a:lstStyle/>
          <a:p>
            <a:pPr algn="l" rtl="0" latinLnBrk="0"/>
            <a:r>
              <a:rPr lang="en-US" b="0" i="0" u="none" baseline="0" dirty="0">
                <a:latin typeface="Times New Roman" panose="02020603050405020304" pitchFamily="18" charset="0"/>
                <a:cs typeface="Times New Roman" panose="02020603050405020304" pitchFamily="18" charset="0"/>
              </a:rPr>
              <a:t>2. Virtual Assistant: Current Status</a:t>
            </a:r>
            <a:endParaRPr lang="en-US" altLang="en-US" dirty="0">
              <a:latin typeface="Times New Roman" panose="02020603050405020304" pitchFamily="18" charset="0"/>
              <a:cs typeface="Times New Roman" panose="02020603050405020304" pitchFamily="18" charset="0"/>
            </a:endParaRPr>
          </a:p>
        </p:txBody>
      </p:sp>
      <p:sp>
        <p:nvSpPr>
          <p:cNvPr id="3" name="내용 개체 틀 2">
            <a:extLst>
              <a:ext uri="{FF2B5EF4-FFF2-40B4-BE49-F238E27FC236}">
                <a16:creationId xmlns="" xmlns:a16="http://schemas.microsoft.com/office/drawing/2014/main" id="{E907F559-E396-4B85-8B27-EF1254B9A2B2}"/>
              </a:ext>
            </a:extLst>
          </p:cNvPr>
          <p:cNvSpPr>
            <a:spLocks noGrp="1"/>
          </p:cNvSpPr>
          <p:nvPr>
            <p:ph idx="1"/>
          </p:nvPr>
        </p:nvSpPr>
        <p:spPr>
          <a:xfrm>
            <a:off x="677334" y="1636714"/>
            <a:ext cx="8596668" cy="380385"/>
          </a:xfrm>
        </p:spPr>
        <p:txBody>
          <a:bodyPr>
            <a:normAutofit/>
          </a:bodyPr>
          <a:lstStyle/>
          <a:p>
            <a:pPr algn="l" rtl="0" latinLnBrk="0"/>
            <a:r>
              <a:rPr lang="en-US" sz="1700" b="0" i="0" u="none" baseline="0" dirty="0">
                <a:latin typeface="Times New Roman" panose="02020603050405020304" pitchFamily="18" charset="0"/>
                <a:cs typeface="Times New Roman" panose="02020603050405020304" pitchFamily="18" charset="0"/>
              </a:rPr>
              <a:t>Built and launched the services</a:t>
            </a:r>
          </a:p>
        </p:txBody>
      </p:sp>
      <p:grpSp>
        <p:nvGrpSpPr>
          <p:cNvPr id="235" name="그룹 234">
            <a:extLst>
              <a:ext uri="{FF2B5EF4-FFF2-40B4-BE49-F238E27FC236}">
                <a16:creationId xmlns="" xmlns:a16="http://schemas.microsoft.com/office/drawing/2014/main" id="{EF650215-C9AE-47F6-87CB-C6039103DE60}"/>
              </a:ext>
            </a:extLst>
          </p:cNvPr>
          <p:cNvGrpSpPr/>
          <p:nvPr/>
        </p:nvGrpSpPr>
        <p:grpSpPr>
          <a:xfrm>
            <a:off x="1057572" y="1851861"/>
            <a:ext cx="10253998" cy="1260831"/>
            <a:chOff x="1042666" y="2137611"/>
            <a:chExt cx="7922091" cy="1260831"/>
          </a:xfrm>
        </p:grpSpPr>
        <p:grpSp>
          <p:nvGrpSpPr>
            <p:cNvPr id="51" name="그룹 50">
              <a:extLst>
                <a:ext uri="{FF2B5EF4-FFF2-40B4-BE49-F238E27FC236}">
                  <a16:creationId xmlns="" xmlns:a16="http://schemas.microsoft.com/office/drawing/2014/main" id="{84F28022-019A-48EB-9FAA-3D2C821C5340}"/>
                </a:ext>
              </a:extLst>
            </p:cNvPr>
            <p:cNvGrpSpPr/>
            <p:nvPr/>
          </p:nvGrpSpPr>
          <p:grpSpPr>
            <a:xfrm>
              <a:off x="1042666" y="2137611"/>
              <a:ext cx="7922091" cy="1260831"/>
              <a:chOff x="1042666" y="3471111"/>
              <a:chExt cx="7922091" cy="1260831"/>
            </a:xfrm>
          </p:grpSpPr>
          <p:sp>
            <p:nvSpPr>
              <p:cNvPr id="19" name="원호 18">
                <a:extLst>
                  <a:ext uri="{FF2B5EF4-FFF2-40B4-BE49-F238E27FC236}">
                    <a16:creationId xmlns="" xmlns:a16="http://schemas.microsoft.com/office/drawing/2014/main" id="{C5A3966C-8BF2-407A-8CB1-7ECA9BCD069B}"/>
                  </a:ext>
                </a:extLst>
              </p:cNvPr>
              <p:cNvSpPr/>
              <p:nvPr/>
            </p:nvSpPr>
            <p:spPr>
              <a:xfrm rot="10456876" flipV="1">
                <a:off x="1307055" y="3598051"/>
                <a:ext cx="7657702" cy="630807"/>
              </a:xfrm>
              <a:prstGeom prst="arc">
                <a:avLst>
                  <a:gd name="adj1" fmla="val 16200000"/>
                  <a:gd name="adj2" fmla="val 21516952"/>
                </a:avLst>
              </a:prstGeom>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ltLang="en-US" dirty="0">
                  <a:latin typeface="Times New Roman" panose="02020603050405020304" pitchFamily="18" charset="0"/>
                  <a:cs typeface="Times New Roman" panose="02020603050405020304" pitchFamily="18" charset="0"/>
                </a:endParaRPr>
              </a:p>
            </p:txBody>
          </p:sp>
          <p:grpSp>
            <p:nvGrpSpPr>
              <p:cNvPr id="50" name="그룹 49">
                <a:extLst>
                  <a:ext uri="{FF2B5EF4-FFF2-40B4-BE49-F238E27FC236}">
                    <a16:creationId xmlns="" xmlns:a16="http://schemas.microsoft.com/office/drawing/2014/main" id="{D8788200-6AFC-4AD0-959B-DA274E35EDD8}"/>
                  </a:ext>
                </a:extLst>
              </p:cNvPr>
              <p:cNvGrpSpPr/>
              <p:nvPr/>
            </p:nvGrpSpPr>
            <p:grpSpPr>
              <a:xfrm>
                <a:off x="1042666" y="3471111"/>
                <a:ext cx="3720601" cy="1260831"/>
                <a:chOff x="1042666" y="3442536"/>
                <a:chExt cx="3720601" cy="1260831"/>
              </a:xfrm>
            </p:grpSpPr>
            <p:sp>
              <p:nvSpPr>
                <p:cNvPr id="34" name="타원 33">
                  <a:extLst>
                    <a:ext uri="{FF2B5EF4-FFF2-40B4-BE49-F238E27FC236}">
                      <a16:creationId xmlns="" xmlns:a16="http://schemas.microsoft.com/office/drawing/2014/main" id="{383FB5E6-FDF2-4F7A-84FA-C84639437E8D}"/>
                    </a:ext>
                  </a:extLst>
                </p:cNvPr>
                <p:cNvSpPr/>
                <p:nvPr/>
              </p:nvSpPr>
              <p:spPr>
                <a:xfrm>
                  <a:off x="1361459" y="4160822"/>
                  <a:ext cx="76999" cy="76999"/>
                </a:xfrm>
                <a:prstGeom prst="ellipse">
                  <a:avLst/>
                </a:prstGeom>
                <a:solidFill>
                  <a:schemeClr val="bg1"/>
                </a:solidFill>
                <a:ln w="28575">
                  <a:solidFill>
                    <a:srgbClr val="DBDDE1"/>
                  </a:solid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5" name="타원 34">
                  <a:extLst>
                    <a:ext uri="{FF2B5EF4-FFF2-40B4-BE49-F238E27FC236}">
                      <a16:creationId xmlns="" xmlns:a16="http://schemas.microsoft.com/office/drawing/2014/main" id="{F5413774-22E0-4FD1-B811-17FF0EFB272E}"/>
                    </a:ext>
                  </a:extLst>
                </p:cNvPr>
                <p:cNvSpPr/>
                <p:nvPr/>
              </p:nvSpPr>
              <p:spPr>
                <a:xfrm>
                  <a:off x="2247157" y="3951542"/>
                  <a:ext cx="76999" cy="76999"/>
                </a:xfrm>
                <a:prstGeom prst="ellipse">
                  <a:avLst/>
                </a:prstGeom>
                <a:solidFill>
                  <a:schemeClr val="bg1"/>
                </a:solidFill>
                <a:ln w="28575">
                  <a:solidFill>
                    <a:srgbClr val="002AC4"/>
                  </a:solid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6" name="타원 35">
                  <a:extLst>
                    <a:ext uri="{FF2B5EF4-FFF2-40B4-BE49-F238E27FC236}">
                      <a16:creationId xmlns="" xmlns:a16="http://schemas.microsoft.com/office/drawing/2014/main" id="{2D495EA6-A9A1-4EB7-A4BC-7A87E16D63B2}"/>
                    </a:ext>
                  </a:extLst>
                </p:cNvPr>
                <p:cNvSpPr/>
                <p:nvPr/>
              </p:nvSpPr>
              <p:spPr>
                <a:xfrm>
                  <a:off x="3040061" y="3849422"/>
                  <a:ext cx="76999" cy="76999"/>
                </a:xfrm>
                <a:prstGeom prst="ellipse">
                  <a:avLst/>
                </a:prstGeom>
                <a:solidFill>
                  <a:schemeClr val="bg1"/>
                </a:solidFill>
                <a:ln w="28575">
                  <a:solidFill>
                    <a:srgbClr val="DBDDE1"/>
                  </a:solid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7" name="타원 36">
                  <a:extLst>
                    <a:ext uri="{FF2B5EF4-FFF2-40B4-BE49-F238E27FC236}">
                      <a16:creationId xmlns="" xmlns:a16="http://schemas.microsoft.com/office/drawing/2014/main" id="{42E3EFD3-4E08-4698-8054-8D1EADC06985}"/>
                    </a:ext>
                  </a:extLst>
                </p:cNvPr>
                <p:cNvSpPr/>
                <p:nvPr/>
              </p:nvSpPr>
              <p:spPr>
                <a:xfrm>
                  <a:off x="3692601" y="3746042"/>
                  <a:ext cx="76999" cy="76999"/>
                </a:xfrm>
                <a:prstGeom prst="ellipse">
                  <a:avLst/>
                </a:prstGeom>
                <a:solidFill>
                  <a:schemeClr val="bg1"/>
                </a:solidFill>
                <a:ln w="28575">
                  <a:solidFill>
                    <a:srgbClr val="DBDDE1"/>
                  </a:solid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8" name="직사각형 37">
                  <a:extLst>
                    <a:ext uri="{FF2B5EF4-FFF2-40B4-BE49-F238E27FC236}">
                      <a16:creationId xmlns="" xmlns:a16="http://schemas.microsoft.com/office/drawing/2014/main" id="{A5C388F6-E210-419A-84F2-610393EFEC93}"/>
                    </a:ext>
                  </a:extLst>
                </p:cNvPr>
                <p:cNvSpPr/>
                <p:nvPr/>
              </p:nvSpPr>
              <p:spPr>
                <a:xfrm>
                  <a:off x="1139418" y="3865195"/>
                  <a:ext cx="321008" cy="229935"/>
                </a:xfrm>
                <a:prstGeom prst="rect">
                  <a:avLst/>
                </a:prstGeom>
              </p:spPr>
              <p:txBody>
                <a:bodyPr wrap="none">
                  <a:spAutoFit/>
                </a:bodyPr>
                <a:lstStyle/>
                <a:p>
                  <a:pPr algn="l" rtl="0">
                    <a:spcBef>
                      <a:spcPts val="488"/>
                    </a:spcBef>
                    <a:defRPr/>
                  </a:pPr>
                  <a:r>
                    <a:rPr lang="en-US" sz="894" b="0" i="0" u="none" baseline="0" dirty="0">
                      <a:ln w="3175">
                        <a:noFill/>
                      </a:ln>
                      <a:solidFill>
                        <a:srgbClr val="002060">
                          <a:alpha val="60000"/>
                        </a:srgbClr>
                      </a:solidFill>
                      <a:highlight>
                        <a:srgbClr val="FFFF00"/>
                      </a:highlight>
                      <a:latin typeface="Times New Roman" panose="02020603050405020304" pitchFamily="18" charset="0"/>
                      <a:ea typeface="Pretendard" panose="02000503000000020004" pitchFamily="2" charset="-127"/>
                      <a:cs typeface="Times New Roman" panose="02020603050405020304" pitchFamily="18" charset="0"/>
                    </a:rPr>
                    <a:t>2020</a:t>
                  </a:r>
                  <a:endParaRPr lang="en-US" altLang="ko-KR" sz="894" dirty="0">
                    <a:ln w="3175">
                      <a:noFill/>
                    </a:ln>
                    <a:solidFill>
                      <a:srgbClr val="002060">
                        <a:alpha val="60000"/>
                      </a:srgbClr>
                    </a:solidFill>
                    <a:highlight>
                      <a:srgbClr val="FFFF00"/>
                    </a:highlight>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9" name="직사각형 38">
                  <a:extLst>
                    <a:ext uri="{FF2B5EF4-FFF2-40B4-BE49-F238E27FC236}">
                      <a16:creationId xmlns="" xmlns:a16="http://schemas.microsoft.com/office/drawing/2014/main" id="{1CA06C21-8E63-4859-B2AE-EF2585D60916}"/>
                    </a:ext>
                  </a:extLst>
                </p:cNvPr>
                <p:cNvSpPr/>
                <p:nvPr/>
              </p:nvSpPr>
              <p:spPr>
                <a:xfrm>
                  <a:off x="1042666" y="4272608"/>
                  <a:ext cx="714589" cy="430759"/>
                </a:xfrm>
                <a:prstGeom prst="rect">
                  <a:avLst/>
                </a:prstGeom>
              </p:spPr>
              <p:txBody>
                <a:bodyPr wrap="none">
                  <a:spAutoFit/>
                </a:bodyPr>
                <a:lstStyle/>
                <a:p>
                  <a:pPr algn="ctr" rtl="0">
                    <a:lnSpc>
                      <a:spcPts val="900"/>
                    </a:lnSpc>
                    <a:defRPr/>
                  </a:pPr>
                  <a: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Virtual Assistant </a:t>
                  </a:r>
                  <a:b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br>
                  <a: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Development Project</a:t>
                  </a:r>
                  <a:r>
                    <a:rPr lang="en-US"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a:r>
                  <a:br>
                    <a:rPr lang="en-US"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br>
                  <a: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Phase 1</a:t>
                  </a:r>
                </a:p>
              </p:txBody>
            </p:sp>
            <p:sp>
              <p:nvSpPr>
                <p:cNvPr id="40" name="직사각형 39">
                  <a:extLst>
                    <a:ext uri="{FF2B5EF4-FFF2-40B4-BE49-F238E27FC236}">
                      <a16:creationId xmlns="" xmlns:a16="http://schemas.microsoft.com/office/drawing/2014/main" id="{BF32072E-ECE3-4299-9745-5614CEC94416}"/>
                    </a:ext>
                  </a:extLst>
                </p:cNvPr>
                <p:cNvSpPr/>
                <p:nvPr/>
              </p:nvSpPr>
              <p:spPr>
                <a:xfrm>
                  <a:off x="1956921" y="3682466"/>
                  <a:ext cx="643007" cy="267446"/>
                </a:xfrm>
                <a:prstGeom prst="rect">
                  <a:avLst/>
                </a:prstGeom>
              </p:spPr>
              <p:txBody>
                <a:bodyPr wrap="none">
                  <a:spAutoFit/>
                </a:bodyPr>
                <a:lstStyle/>
                <a:p>
                  <a:pPr algn="ctr" rtl="0">
                    <a:spcBef>
                      <a:spcPts val="488"/>
                    </a:spcBef>
                    <a:defRPr/>
                  </a:pPr>
                  <a:r>
                    <a:rPr lang="en-US" sz="1138" b="0" i="0" u="none" baseline="0" dirty="0">
                      <a:ln w="3175">
                        <a:noFill/>
                      </a:ln>
                      <a:solidFill>
                        <a:srgbClr val="002060"/>
                      </a:solidFill>
                      <a:highlight>
                        <a:srgbClr val="FFFF00"/>
                      </a:highlight>
                      <a:latin typeface="Times New Roman" panose="02020603050405020304" pitchFamily="18" charset="0"/>
                      <a:ea typeface="Pretendard SemiBold" panose="02000703000000020004" pitchFamily="2" charset="-127"/>
                      <a:cs typeface="Times New Roman" panose="02020603050405020304" pitchFamily="18" charset="0"/>
                    </a:rPr>
                    <a:t>Mar. 2021</a:t>
                  </a:r>
                  <a:r>
                    <a:rPr lang="en-US" sz="1138" b="0" i="0" u="none" baseline="0" dirty="0">
                      <a:ln w="3175">
                        <a:noFill/>
                      </a:ln>
                      <a:solidFill>
                        <a:srgbClr val="002060"/>
                      </a:solidFill>
                      <a:highlight>
                        <a:srgbClr val="FFFF00"/>
                      </a:highlight>
                      <a:latin typeface="Times New Roman" panose="02020603050405020304" pitchFamily="18" charset="0"/>
                      <a:ea typeface="Pretendard" panose="02000503000000020004" pitchFamily="2" charset="-127"/>
                      <a:cs typeface="Times New Roman" panose="02020603050405020304" pitchFamily="18" charset="0"/>
                    </a:rPr>
                    <a:t> </a:t>
                  </a:r>
                  <a:endParaRPr lang="en-US" altLang="ko-KR" sz="975" dirty="0">
                    <a:ln w="3175">
                      <a:noFill/>
                    </a:ln>
                    <a:solidFill>
                      <a:srgbClr val="002060"/>
                    </a:solidFill>
                    <a:highlight>
                      <a:srgbClr val="FFFF00"/>
                    </a:highlight>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1" name="직사각형 40">
                  <a:extLst>
                    <a:ext uri="{FF2B5EF4-FFF2-40B4-BE49-F238E27FC236}">
                      <a16:creationId xmlns="" xmlns:a16="http://schemas.microsoft.com/office/drawing/2014/main" id="{A3BB59B1-7D3E-466A-9F07-3385E3340864}"/>
                    </a:ext>
                  </a:extLst>
                </p:cNvPr>
                <p:cNvSpPr/>
                <p:nvPr/>
              </p:nvSpPr>
              <p:spPr>
                <a:xfrm>
                  <a:off x="1955234" y="4048753"/>
                  <a:ext cx="660840" cy="400110"/>
                </a:xfrm>
                <a:prstGeom prst="rect">
                  <a:avLst/>
                </a:prstGeom>
              </p:spPr>
              <p:txBody>
                <a:bodyPr wrap="none">
                  <a:spAutoFit/>
                </a:bodyPr>
                <a:lstStyle/>
                <a:p>
                  <a:pPr algn="ctr" rtl="0">
                    <a:lnSpc>
                      <a:spcPts val="800"/>
                    </a:lnSpc>
                    <a:spcBef>
                      <a:spcPts val="488"/>
                    </a:spcBef>
                    <a:defRPr/>
                  </a:pPr>
                  <a:r>
                    <a:rPr lang="en-US" sz="800" b="0" i="0" u="none" spc="-10" baseline="0" dirty="0">
                      <a:ln w="3175">
                        <a:noFill/>
                      </a:ln>
                      <a:solidFill>
                        <a:srgbClr val="002AC4"/>
                      </a:solidFill>
                      <a:latin typeface="Times New Roman" panose="02020603050405020304" pitchFamily="18" charset="0"/>
                      <a:cs typeface="Times New Roman" panose="02020603050405020304" pitchFamily="18" charset="0"/>
                    </a:rPr>
                    <a:t>Launched </a:t>
                  </a:r>
                  <a:br>
                    <a:rPr lang="en-US" sz="800" b="0" i="0" u="none" spc="-10" baseline="0" dirty="0">
                      <a:ln w="3175">
                        <a:noFill/>
                      </a:ln>
                      <a:solidFill>
                        <a:srgbClr val="002AC4"/>
                      </a:solidFill>
                      <a:latin typeface="Times New Roman" panose="02020603050405020304" pitchFamily="18" charset="0"/>
                      <a:cs typeface="Times New Roman" panose="02020603050405020304" pitchFamily="18" charset="0"/>
                    </a:rPr>
                  </a:br>
                  <a:r>
                    <a:rPr lang="en-US" sz="800" b="0" i="0" u="none" spc="-10" baseline="0" dirty="0">
                      <a:ln w="3175">
                        <a:noFill/>
                      </a:ln>
                      <a:solidFill>
                        <a:srgbClr val="002AC4"/>
                      </a:solidFill>
                      <a:latin typeface="Times New Roman" panose="02020603050405020304" pitchFamily="18" charset="0"/>
                      <a:ea typeface="Pretendard SemiBold" panose="02000703000000020004" pitchFamily="2" charset="-127"/>
                      <a:cs typeface="Times New Roman" panose="02020603050405020304" pitchFamily="18" charset="0"/>
                    </a:rPr>
                    <a:t>Virtual Assistant</a:t>
                  </a:r>
                  <a:r>
                    <a:rPr lang="en-US" sz="800" spc="-10" dirty="0">
                      <a:ln w="3175">
                        <a:noFill/>
                      </a:ln>
                      <a:solidFill>
                        <a:srgbClr val="002AC4"/>
                      </a:solidFill>
                      <a:latin typeface="Times New Roman" panose="02020603050405020304" pitchFamily="18" charset="0"/>
                      <a:ea typeface="Pretendard SemiBold" panose="02000703000000020004" pitchFamily="2" charset="-127"/>
                      <a:cs typeface="Times New Roman" panose="02020603050405020304" pitchFamily="18" charset="0"/>
                    </a:rPr>
                    <a:t/>
                  </a:r>
                  <a:br>
                    <a:rPr lang="en-US" sz="800" spc="-10" dirty="0">
                      <a:ln w="3175">
                        <a:noFill/>
                      </a:ln>
                      <a:solidFill>
                        <a:srgbClr val="002AC4"/>
                      </a:solidFill>
                      <a:latin typeface="Times New Roman" panose="02020603050405020304" pitchFamily="18" charset="0"/>
                      <a:ea typeface="Pretendard SemiBold" panose="02000703000000020004" pitchFamily="2" charset="-127"/>
                      <a:cs typeface="Times New Roman" panose="02020603050405020304" pitchFamily="18" charset="0"/>
                    </a:rPr>
                  </a:br>
                  <a:r>
                    <a:rPr lang="en-US" sz="800" b="0" i="0" u="none" spc="-10" baseline="0" dirty="0">
                      <a:ln w="3175">
                        <a:noFill/>
                      </a:ln>
                      <a:solidFill>
                        <a:srgbClr val="002AC4"/>
                      </a:solidFill>
                      <a:latin typeface="Times New Roman" panose="02020603050405020304" pitchFamily="18" charset="0"/>
                      <a:ea typeface="Pretendard ExtraBold" panose="02000903000000020004" pitchFamily="2" charset="-127"/>
                      <a:cs typeface="Times New Roman" panose="02020603050405020304" pitchFamily="18" charset="0"/>
                    </a:rPr>
                    <a:t>Service</a:t>
                  </a:r>
                </a:p>
              </p:txBody>
            </p:sp>
            <p:sp>
              <p:nvSpPr>
                <p:cNvPr id="42" name="직사각형 41">
                  <a:extLst>
                    <a:ext uri="{FF2B5EF4-FFF2-40B4-BE49-F238E27FC236}">
                      <a16:creationId xmlns="" xmlns:a16="http://schemas.microsoft.com/office/drawing/2014/main" id="{368CBF6E-6D0A-4911-9209-2CFD129FF4D4}"/>
                    </a:ext>
                  </a:extLst>
                </p:cNvPr>
                <p:cNvSpPr/>
                <p:nvPr/>
              </p:nvSpPr>
              <p:spPr>
                <a:xfrm>
                  <a:off x="2868084" y="3612301"/>
                  <a:ext cx="366831" cy="229935"/>
                </a:xfrm>
                <a:prstGeom prst="rect">
                  <a:avLst/>
                </a:prstGeom>
              </p:spPr>
              <p:txBody>
                <a:bodyPr wrap="none">
                  <a:spAutoFit/>
                </a:bodyPr>
                <a:lstStyle/>
                <a:p>
                  <a:pPr algn="l" rtl="0">
                    <a:spcBef>
                      <a:spcPts val="488"/>
                    </a:spcBef>
                    <a:defRPr/>
                  </a:pPr>
                  <a:r>
                    <a:rPr lang="en-US" sz="894" b="0" i="0" u="none" baseline="0" dirty="0">
                      <a:ln w="3175">
                        <a:noFill/>
                      </a:ln>
                      <a:solidFill>
                        <a:srgbClr val="002060"/>
                      </a:solidFill>
                      <a:highlight>
                        <a:srgbClr val="FFFF00"/>
                      </a:highlight>
                      <a:latin typeface="Times New Roman" panose="02020603050405020304" pitchFamily="18" charset="0"/>
                      <a:ea typeface="Pretendard" panose="02000503000000020004" pitchFamily="2" charset="-127"/>
                      <a:cs typeface="Times New Roman" panose="02020603050405020304" pitchFamily="18" charset="0"/>
                    </a:rPr>
                    <a:t>2021</a:t>
                  </a:r>
                  <a:r>
                    <a:rPr lang="en-US" sz="853" b="0" i="0" u="none" baseline="0" dirty="0">
                      <a:ln w="3175">
                        <a:noFill/>
                      </a:ln>
                      <a:solidFill>
                        <a:srgbClr val="002060"/>
                      </a:solidFill>
                      <a:highlight>
                        <a:srgbClr val="FFFF00"/>
                      </a:highlight>
                      <a:latin typeface="Times New Roman" panose="02020603050405020304" pitchFamily="18" charset="0"/>
                      <a:ea typeface="Pretendard" panose="02000503000000020004" pitchFamily="2" charset="-127"/>
                      <a:cs typeface="Times New Roman" panose="02020603050405020304" pitchFamily="18" charset="0"/>
                    </a:rPr>
                    <a:t>~</a:t>
                  </a:r>
                  <a:endParaRPr lang="en-US" altLang="ko-KR" sz="853" dirty="0">
                    <a:ln w="3175">
                      <a:noFill/>
                    </a:ln>
                    <a:solidFill>
                      <a:srgbClr val="002060"/>
                    </a:solidFill>
                    <a:highlight>
                      <a:srgbClr val="FFFF00"/>
                    </a:highlight>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3" name="직사각형 42">
                  <a:extLst>
                    <a:ext uri="{FF2B5EF4-FFF2-40B4-BE49-F238E27FC236}">
                      <a16:creationId xmlns="" xmlns:a16="http://schemas.microsoft.com/office/drawing/2014/main" id="{416072C6-7EEC-4E6B-9FB3-76156D0FE85D}"/>
                    </a:ext>
                  </a:extLst>
                </p:cNvPr>
                <p:cNvSpPr/>
                <p:nvPr/>
              </p:nvSpPr>
              <p:spPr>
                <a:xfrm>
                  <a:off x="2721268" y="3940301"/>
                  <a:ext cx="714589" cy="546175"/>
                </a:xfrm>
                <a:prstGeom prst="rect">
                  <a:avLst/>
                </a:prstGeom>
              </p:spPr>
              <p:txBody>
                <a:bodyPr wrap="none">
                  <a:spAutoFit/>
                </a:bodyPr>
                <a:lstStyle/>
                <a:p>
                  <a:pPr algn="ctr" rtl="0">
                    <a:lnSpc>
                      <a:spcPts val="900"/>
                    </a:lnSpc>
                    <a:defRPr/>
                  </a:pPr>
                  <a: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Virtual Assistant </a:t>
                  </a:r>
                  <a:b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br>
                  <a: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Development Project</a:t>
                  </a:r>
                  <a:r>
                    <a:rPr lang="en-US"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a:r>
                  <a:br>
                    <a:rPr lang="en-US"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br>
                  <a: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Phase 2-2</a:t>
                  </a:r>
                  <a:r>
                    <a:rPr lang="en-US"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a:r>
                  <a:br>
                    <a:rPr lang="en-US"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br>
                  <a:endParaRPr lang="en-US" altLang="ko-KR"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4" name="직사각형 43">
                  <a:extLst>
                    <a:ext uri="{FF2B5EF4-FFF2-40B4-BE49-F238E27FC236}">
                      <a16:creationId xmlns="" xmlns:a16="http://schemas.microsoft.com/office/drawing/2014/main" id="{6446D5D4-60B0-4F3A-959F-A37C6FB8CDB3}"/>
                    </a:ext>
                  </a:extLst>
                </p:cNvPr>
                <p:cNvSpPr/>
                <p:nvPr/>
              </p:nvSpPr>
              <p:spPr>
                <a:xfrm>
                  <a:off x="3499788" y="3512816"/>
                  <a:ext cx="366831" cy="229935"/>
                </a:xfrm>
                <a:prstGeom prst="rect">
                  <a:avLst/>
                </a:prstGeom>
              </p:spPr>
              <p:txBody>
                <a:bodyPr wrap="none">
                  <a:spAutoFit/>
                </a:bodyPr>
                <a:lstStyle/>
                <a:p>
                  <a:pPr algn="l" rtl="0">
                    <a:spcBef>
                      <a:spcPts val="488"/>
                    </a:spcBef>
                    <a:defRPr/>
                  </a:pPr>
                  <a:r>
                    <a:rPr lang="en-US" sz="894" b="0" i="0" u="none" baseline="0" dirty="0">
                      <a:ln w="3175">
                        <a:noFill/>
                      </a:ln>
                      <a:solidFill>
                        <a:srgbClr val="002060">
                          <a:alpha val="60000"/>
                        </a:srgbClr>
                      </a:solidFill>
                      <a:highlight>
                        <a:srgbClr val="FFFF00"/>
                      </a:highlight>
                      <a:latin typeface="Times New Roman" panose="02020603050405020304" pitchFamily="18" charset="0"/>
                      <a:ea typeface="Pretendard" panose="02000503000000020004" pitchFamily="2" charset="-127"/>
                      <a:cs typeface="Times New Roman" panose="02020603050405020304" pitchFamily="18" charset="0"/>
                    </a:rPr>
                    <a:t>2022</a:t>
                  </a:r>
                  <a:r>
                    <a:rPr lang="en-US" sz="853" b="0" i="0" u="none" baseline="0" dirty="0">
                      <a:ln w="3175">
                        <a:noFill/>
                      </a:ln>
                      <a:solidFill>
                        <a:srgbClr val="002060">
                          <a:alpha val="60000"/>
                        </a:srgbClr>
                      </a:solidFill>
                      <a:highlight>
                        <a:srgbClr val="FFFF00"/>
                      </a:highlight>
                      <a:latin typeface="Times New Roman" panose="02020603050405020304" pitchFamily="18" charset="0"/>
                      <a:ea typeface="Pretendard" panose="02000503000000020004" pitchFamily="2" charset="-127"/>
                      <a:cs typeface="Times New Roman" panose="02020603050405020304" pitchFamily="18" charset="0"/>
                    </a:rPr>
                    <a:t>~</a:t>
                  </a:r>
                  <a:endParaRPr lang="en-US" altLang="ko-KR" sz="853" dirty="0">
                    <a:ln w="3175">
                      <a:noFill/>
                    </a:ln>
                    <a:solidFill>
                      <a:srgbClr val="002060">
                        <a:alpha val="60000"/>
                      </a:srgbClr>
                    </a:solidFill>
                    <a:highlight>
                      <a:srgbClr val="FFFF00"/>
                    </a:highlight>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5" name="직사각형 44">
                  <a:extLst>
                    <a:ext uri="{FF2B5EF4-FFF2-40B4-BE49-F238E27FC236}">
                      <a16:creationId xmlns="" xmlns:a16="http://schemas.microsoft.com/office/drawing/2014/main" id="{E038444E-7DE3-4FF4-92FA-19AC237C4B8B}"/>
                    </a:ext>
                  </a:extLst>
                </p:cNvPr>
                <p:cNvSpPr/>
                <p:nvPr/>
              </p:nvSpPr>
              <p:spPr>
                <a:xfrm>
                  <a:off x="3373807" y="3843254"/>
                  <a:ext cx="714589" cy="546175"/>
                </a:xfrm>
                <a:prstGeom prst="rect">
                  <a:avLst/>
                </a:prstGeom>
              </p:spPr>
              <p:txBody>
                <a:bodyPr wrap="none">
                  <a:spAutoFit/>
                </a:bodyPr>
                <a:lstStyle/>
                <a:p>
                  <a:pPr algn="ctr" rtl="0">
                    <a:lnSpc>
                      <a:spcPts val="900"/>
                    </a:lnSpc>
                    <a:defRPr/>
                  </a:pPr>
                  <a: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Virtual Assistant </a:t>
                  </a:r>
                  <a:b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br>
                  <a: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Development Project</a:t>
                  </a:r>
                  <a:r>
                    <a:rPr lang="en-US"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a:r>
                  <a:br>
                    <a:rPr lang="en-US"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br>
                  <a: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Phase 3</a:t>
                  </a:r>
                  <a:r>
                    <a:rPr lang="en-US"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a:r>
                  <a:br>
                    <a:rPr lang="en-US"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br>
                  <a:endParaRPr lang="en-US" altLang="ko-KR"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6" name="타원 45">
                  <a:extLst>
                    <a:ext uri="{FF2B5EF4-FFF2-40B4-BE49-F238E27FC236}">
                      <a16:creationId xmlns="" xmlns:a16="http://schemas.microsoft.com/office/drawing/2014/main" id="{2486F559-325A-4C5E-8CCA-E8AD11173407}"/>
                    </a:ext>
                  </a:extLst>
                </p:cNvPr>
                <p:cNvSpPr/>
                <p:nvPr/>
              </p:nvSpPr>
              <p:spPr>
                <a:xfrm>
                  <a:off x="4357317" y="3669797"/>
                  <a:ext cx="76999" cy="76999"/>
                </a:xfrm>
                <a:prstGeom prst="ellipse">
                  <a:avLst/>
                </a:prstGeom>
                <a:solidFill>
                  <a:schemeClr val="bg1"/>
                </a:solidFill>
                <a:ln w="28575">
                  <a:solidFill>
                    <a:srgbClr val="DBDDE1"/>
                  </a:solid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7" name="직사각형 46">
                  <a:extLst>
                    <a:ext uri="{FF2B5EF4-FFF2-40B4-BE49-F238E27FC236}">
                      <a16:creationId xmlns="" xmlns:a16="http://schemas.microsoft.com/office/drawing/2014/main" id="{93AF1C0C-6574-4443-8AEE-380C18C7136E}"/>
                    </a:ext>
                  </a:extLst>
                </p:cNvPr>
                <p:cNvSpPr/>
                <p:nvPr/>
              </p:nvSpPr>
              <p:spPr>
                <a:xfrm>
                  <a:off x="4175575" y="3442536"/>
                  <a:ext cx="366831" cy="229935"/>
                </a:xfrm>
                <a:prstGeom prst="rect">
                  <a:avLst/>
                </a:prstGeom>
              </p:spPr>
              <p:txBody>
                <a:bodyPr wrap="none">
                  <a:spAutoFit/>
                </a:bodyPr>
                <a:lstStyle/>
                <a:p>
                  <a:pPr algn="l" rtl="0">
                    <a:spcBef>
                      <a:spcPts val="488"/>
                    </a:spcBef>
                    <a:defRPr/>
                  </a:pPr>
                  <a:r>
                    <a:rPr lang="en-US" sz="894" b="0" i="0" u="none" baseline="0" dirty="0">
                      <a:ln w="3175">
                        <a:noFill/>
                      </a:ln>
                      <a:solidFill>
                        <a:srgbClr val="002060">
                          <a:alpha val="60000"/>
                        </a:srgbClr>
                      </a:solidFill>
                      <a:highlight>
                        <a:srgbClr val="FFFF00"/>
                      </a:highlight>
                      <a:latin typeface="Times New Roman" panose="02020603050405020304" pitchFamily="18" charset="0"/>
                      <a:ea typeface="Pretendard" panose="02000503000000020004" pitchFamily="2" charset="-127"/>
                      <a:cs typeface="Times New Roman" panose="02020603050405020304" pitchFamily="18" charset="0"/>
                    </a:rPr>
                    <a:t>2023</a:t>
                  </a:r>
                  <a:r>
                    <a:rPr lang="en-US" sz="853" b="0" i="0" u="none" baseline="0" dirty="0">
                      <a:ln w="3175">
                        <a:noFill/>
                      </a:ln>
                      <a:solidFill>
                        <a:srgbClr val="002060">
                          <a:alpha val="60000"/>
                        </a:srgbClr>
                      </a:solidFill>
                      <a:highlight>
                        <a:srgbClr val="FFFF00"/>
                      </a:highlight>
                      <a:latin typeface="Times New Roman" panose="02020603050405020304" pitchFamily="18" charset="0"/>
                      <a:ea typeface="Pretendard" panose="02000503000000020004" pitchFamily="2" charset="-127"/>
                      <a:cs typeface="Times New Roman" panose="02020603050405020304" pitchFamily="18" charset="0"/>
                    </a:rPr>
                    <a:t>~</a:t>
                  </a:r>
                </a:p>
              </p:txBody>
            </p:sp>
            <p:sp>
              <p:nvSpPr>
                <p:cNvPr id="48" name="직사각형 47">
                  <a:extLst>
                    <a:ext uri="{FF2B5EF4-FFF2-40B4-BE49-F238E27FC236}">
                      <a16:creationId xmlns="" xmlns:a16="http://schemas.microsoft.com/office/drawing/2014/main" id="{7FB50BB8-A024-427D-9F00-F1C4D080D13A}"/>
                    </a:ext>
                  </a:extLst>
                </p:cNvPr>
                <p:cNvSpPr/>
                <p:nvPr/>
              </p:nvSpPr>
              <p:spPr>
                <a:xfrm>
                  <a:off x="4028367" y="3761093"/>
                  <a:ext cx="734900" cy="430759"/>
                </a:xfrm>
                <a:prstGeom prst="rect">
                  <a:avLst/>
                </a:prstGeom>
              </p:spPr>
              <p:txBody>
                <a:bodyPr wrap="none">
                  <a:spAutoFit/>
                </a:bodyPr>
                <a:lstStyle/>
                <a:p>
                  <a:pPr algn="ctr" rtl="0">
                    <a:lnSpc>
                      <a:spcPts val="900"/>
                    </a:lnSpc>
                    <a:defRPr/>
                  </a:pPr>
                  <a: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2023</a:t>
                  </a:r>
                  <a:endParaRPr lang="en-US" altLang="ko-KR"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a:p>
                  <a:pPr algn="ctr" rtl="0">
                    <a:lnSpc>
                      <a:spcPts val="900"/>
                    </a:lnSpc>
                    <a:defRPr/>
                  </a:pPr>
                  <a: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Expanded the Virtual </a:t>
                  </a:r>
                  <a:b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br>
                  <a: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Assistant service</a:t>
                  </a:r>
                  <a:endParaRPr lang="en-US" altLang="ko-KR" sz="700" spc="-1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sp>
          <p:nvSpPr>
            <p:cNvPr id="234" name="직사각형 233">
              <a:extLst>
                <a:ext uri="{FF2B5EF4-FFF2-40B4-BE49-F238E27FC236}">
                  <a16:creationId xmlns="" xmlns:a16="http://schemas.microsoft.com/office/drawing/2014/main" id="{BB5B899C-CA54-4FE8-B95A-06D436F44EB2}"/>
                </a:ext>
              </a:extLst>
            </p:cNvPr>
            <p:cNvSpPr/>
            <p:nvPr/>
          </p:nvSpPr>
          <p:spPr>
            <a:xfrm>
              <a:off x="2071782" y="3078876"/>
              <a:ext cx="451293" cy="200055"/>
            </a:xfrm>
            <a:prstGeom prst="rect">
              <a:avLst/>
            </a:prstGeom>
          </p:spPr>
          <p:txBody>
            <a:bodyPr wrap="none">
              <a:spAutoFit/>
            </a:bodyPr>
            <a:lstStyle/>
            <a:p>
              <a:pPr algn="ctr" rtl="0">
                <a:spcBef>
                  <a:spcPts val="488"/>
                </a:spcBef>
                <a:defRPr/>
              </a:pPr>
              <a:r>
                <a:rPr lang="en-US" sz="700" b="0" i="0" u="none" spc="-10" baseline="0" dirty="0">
                  <a:ln w="3175">
                    <a:noFill/>
                  </a:ln>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(Phase 2-1)</a:t>
              </a:r>
              <a:endParaRPr lang="en-US" altLang="ko-KR" sz="700" spc="-10" dirty="0">
                <a:ln w="3175">
                  <a:noFill/>
                </a:ln>
                <a:solidFill>
                  <a:srgbClr val="002AC4"/>
                </a:solidFill>
                <a:latin typeface="Times New Roman" panose="02020603050405020304" pitchFamily="18" charset="0"/>
                <a:ea typeface="Pretendard ExtraBold" panose="02000903000000020004" pitchFamily="2" charset="-127"/>
                <a:cs typeface="Times New Roman" panose="02020603050405020304" pitchFamily="18" charset="0"/>
              </a:endParaRPr>
            </a:p>
          </p:txBody>
        </p:sp>
      </p:grpSp>
      <p:sp>
        <p:nvSpPr>
          <p:cNvPr id="236" name="사다리꼴 27">
            <a:extLst>
              <a:ext uri="{FF2B5EF4-FFF2-40B4-BE49-F238E27FC236}">
                <a16:creationId xmlns="" xmlns:a16="http://schemas.microsoft.com/office/drawing/2014/main" id="{A6B83FD9-438F-4C0F-9073-2DE089C061A9}"/>
              </a:ext>
            </a:extLst>
          </p:cNvPr>
          <p:cNvSpPr/>
          <p:nvPr/>
        </p:nvSpPr>
        <p:spPr>
          <a:xfrm rot="18078340">
            <a:off x="3155275" y="38092"/>
            <a:ext cx="3138709" cy="10496618"/>
          </a:xfrm>
          <a:custGeom>
            <a:avLst/>
            <a:gdLst>
              <a:gd name="connsiteX0" fmla="*/ 0 w 4568798"/>
              <a:gd name="connsiteY0" fmla="*/ 5219500 h 5219500"/>
              <a:gd name="connsiteX1" fmla="*/ 1142200 w 4568798"/>
              <a:gd name="connsiteY1" fmla="*/ 0 h 5219500"/>
              <a:gd name="connsiteX2" fmla="*/ 3426599 w 4568798"/>
              <a:gd name="connsiteY2" fmla="*/ 0 h 5219500"/>
              <a:gd name="connsiteX3" fmla="*/ 4568798 w 4568798"/>
              <a:gd name="connsiteY3" fmla="*/ 5219500 h 5219500"/>
              <a:gd name="connsiteX4" fmla="*/ 0 w 4568798"/>
              <a:gd name="connsiteY4" fmla="*/ 5219500 h 5219500"/>
              <a:gd name="connsiteX0" fmla="*/ 1521032 w 3426598"/>
              <a:gd name="connsiteY0" fmla="*/ 8230036 h 8230036"/>
              <a:gd name="connsiteX1" fmla="*/ 0 w 3426598"/>
              <a:gd name="connsiteY1" fmla="*/ 0 h 8230036"/>
              <a:gd name="connsiteX2" fmla="*/ 2284399 w 3426598"/>
              <a:gd name="connsiteY2" fmla="*/ 0 h 8230036"/>
              <a:gd name="connsiteX3" fmla="*/ 3426598 w 3426598"/>
              <a:gd name="connsiteY3" fmla="*/ 5219500 h 8230036"/>
              <a:gd name="connsiteX4" fmla="*/ 1521032 w 3426598"/>
              <a:gd name="connsiteY4" fmla="*/ 8230036 h 8230036"/>
              <a:gd name="connsiteX0" fmla="*/ 1521032 w 5050991"/>
              <a:gd name="connsiteY0" fmla="*/ 8230036 h 14086534"/>
              <a:gd name="connsiteX1" fmla="*/ 0 w 5050991"/>
              <a:gd name="connsiteY1" fmla="*/ 0 h 14086534"/>
              <a:gd name="connsiteX2" fmla="*/ 2284399 w 5050991"/>
              <a:gd name="connsiteY2" fmla="*/ 0 h 14086534"/>
              <a:gd name="connsiteX3" fmla="*/ 5050991 w 5050991"/>
              <a:gd name="connsiteY3" fmla="*/ 14086534 h 14086534"/>
              <a:gd name="connsiteX4" fmla="*/ 1521032 w 5050991"/>
              <a:gd name="connsiteY4" fmla="*/ 8230036 h 14086534"/>
              <a:gd name="connsiteX0" fmla="*/ 1521032 w 5050991"/>
              <a:gd name="connsiteY0" fmla="*/ 9062178 h 14918676"/>
              <a:gd name="connsiteX1" fmla="*/ 0 w 5050991"/>
              <a:gd name="connsiteY1" fmla="*/ 832142 h 14918676"/>
              <a:gd name="connsiteX2" fmla="*/ 1391870 w 5050991"/>
              <a:gd name="connsiteY2" fmla="*/ 0 h 14918676"/>
              <a:gd name="connsiteX3" fmla="*/ 5050991 w 5050991"/>
              <a:gd name="connsiteY3" fmla="*/ 14918676 h 14918676"/>
              <a:gd name="connsiteX4" fmla="*/ 1521032 w 5050991"/>
              <a:gd name="connsiteY4" fmla="*/ 9062178 h 14918676"/>
              <a:gd name="connsiteX0" fmla="*/ 1521032 w 5050991"/>
              <a:gd name="connsiteY0" fmla="*/ 9057705 h 14914203"/>
              <a:gd name="connsiteX1" fmla="*/ 0 w 5050991"/>
              <a:gd name="connsiteY1" fmla="*/ 827669 h 14914203"/>
              <a:gd name="connsiteX2" fmla="*/ 1372294 w 5050991"/>
              <a:gd name="connsiteY2" fmla="*/ 0 h 14914203"/>
              <a:gd name="connsiteX3" fmla="*/ 5050991 w 5050991"/>
              <a:gd name="connsiteY3" fmla="*/ 14914203 h 14914203"/>
              <a:gd name="connsiteX4" fmla="*/ 1521032 w 5050991"/>
              <a:gd name="connsiteY4" fmla="*/ 9057705 h 14914203"/>
              <a:gd name="connsiteX0" fmla="*/ 1499329 w 5050991"/>
              <a:gd name="connsiteY0" fmla="*/ 9070902 h 14914203"/>
              <a:gd name="connsiteX1" fmla="*/ 0 w 5050991"/>
              <a:gd name="connsiteY1" fmla="*/ 827669 h 14914203"/>
              <a:gd name="connsiteX2" fmla="*/ 1372294 w 5050991"/>
              <a:gd name="connsiteY2" fmla="*/ 0 h 14914203"/>
              <a:gd name="connsiteX3" fmla="*/ 5050991 w 5050991"/>
              <a:gd name="connsiteY3" fmla="*/ 14914203 h 14914203"/>
              <a:gd name="connsiteX4" fmla="*/ 1499329 w 5050991"/>
              <a:gd name="connsiteY4" fmla="*/ 9070902 h 14914203"/>
              <a:gd name="connsiteX0" fmla="*/ 1499329 w 5050991"/>
              <a:gd name="connsiteY0" fmla="*/ 9070902 h 14914203"/>
              <a:gd name="connsiteX1" fmla="*/ 0 w 5050991"/>
              <a:gd name="connsiteY1" fmla="*/ 827669 h 14914203"/>
              <a:gd name="connsiteX2" fmla="*/ 1372294 w 5050991"/>
              <a:gd name="connsiteY2" fmla="*/ 0 h 14914203"/>
              <a:gd name="connsiteX3" fmla="*/ 5050991 w 5050991"/>
              <a:gd name="connsiteY3" fmla="*/ 14914203 h 14914203"/>
              <a:gd name="connsiteX4" fmla="*/ 3766977 w 5050991"/>
              <a:gd name="connsiteY4" fmla="*/ 12807980 h 14914203"/>
              <a:gd name="connsiteX5" fmla="*/ 1499329 w 5050991"/>
              <a:gd name="connsiteY5" fmla="*/ 9070902 h 14914203"/>
              <a:gd name="connsiteX0" fmla="*/ 1499329 w 4432701"/>
              <a:gd name="connsiteY0" fmla="*/ 9070902 h 12807980"/>
              <a:gd name="connsiteX1" fmla="*/ 0 w 4432701"/>
              <a:gd name="connsiteY1" fmla="*/ 827669 h 12807980"/>
              <a:gd name="connsiteX2" fmla="*/ 1372294 w 4432701"/>
              <a:gd name="connsiteY2" fmla="*/ 0 h 12807980"/>
              <a:gd name="connsiteX3" fmla="*/ 4432701 w 4432701"/>
              <a:gd name="connsiteY3" fmla="*/ 12406577 h 12807980"/>
              <a:gd name="connsiteX4" fmla="*/ 3766977 w 4432701"/>
              <a:gd name="connsiteY4" fmla="*/ 12807980 h 12807980"/>
              <a:gd name="connsiteX5" fmla="*/ 1499329 w 4432701"/>
              <a:gd name="connsiteY5" fmla="*/ 9070902 h 12807980"/>
              <a:gd name="connsiteX0" fmla="*/ 1499329 w 4432701"/>
              <a:gd name="connsiteY0" fmla="*/ 9072603 h 12809681"/>
              <a:gd name="connsiteX1" fmla="*/ 0 w 4432701"/>
              <a:gd name="connsiteY1" fmla="*/ 829370 h 12809681"/>
              <a:gd name="connsiteX2" fmla="*/ 1365314 w 4432701"/>
              <a:gd name="connsiteY2" fmla="*/ 0 h 12809681"/>
              <a:gd name="connsiteX3" fmla="*/ 4432701 w 4432701"/>
              <a:gd name="connsiteY3" fmla="*/ 12408278 h 12809681"/>
              <a:gd name="connsiteX4" fmla="*/ 3766977 w 4432701"/>
              <a:gd name="connsiteY4" fmla="*/ 12809681 h 12809681"/>
              <a:gd name="connsiteX5" fmla="*/ 1499329 w 4432701"/>
              <a:gd name="connsiteY5" fmla="*/ 9072603 h 12809681"/>
              <a:gd name="connsiteX0" fmla="*/ 1499329 w 4432701"/>
              <a:gd name="connsiteY0" fmla="*/ 9072603 h 12809681"/>
              <a:gd name="connsiteX1" fmla="*/ 0 w 4432701"/>
              <a:gd name="connsiteY1" fmla="*/ 829370 h 12809681"/>
              <a:gd name="connsiteX2" fmla="*/ 1365314 w 4432701"/>
              <a:gd name="connsiteY2" fmla="*/ 0 h 12809681"/>
              <a:gd name="connsiteX3" fmla="*/ 4432701 w 4432701"/>
              <a:gd name="connsiteY3" fmla="*/ 12408278 h 12809681"/>
              <a:gd name="connsiteX4" fmla="*/ 3766977 w 4432701"/>
              <a:gd name="connsiteY4" fmla="*/ 12809681 h 12809681"/>
              <a:gd name="connsiteX5" fmla="*/ 1499329 w 4432701"/>
              <a:gd name="connsiteY5" fmla="*/ 9072603 h 12809681"/>
              <a:gd name="connsiteX0" fmla="*/ 1499329 w 4432701"/>
              <a:gd name="connsiteY0" fmla="*/ 9075316 h 12812394"/>
              <a:gd name="connsiteX1" fmla="*/ 0 w 4432701"/>
              <a:gd name="connsiteY1" fmla="*/ 832083 h 12812394"/>
              <a:gd name="connsiteX2" fmla="*/ 1363664 w 4432701"/>
              <a:gd name="connsiteY2" fmla="*/ 0 h 12812394"/>
              <a:gd name="connsiteX3" fmla="*/ 4432701 w 4432701"/>
              <a:gd name="connsiteY3" fmla="*/ 12410991 h 12812394"/>
              <a:gd name="connsiteX4" fmla="*/ 3766977 w 4432701"/>
              <a:gd name="connsiteY4" fmla="*/ 12812394 h 12812394"/>
              <a:gd name="connsiteX5" fmla="*/ 1499329 w 4432701"/>
              <a:gd name="connsiteY5" fmla="*/ 9075316 h 12812394"/>
              <a:gd name="connsiteX0" fmla="*/ 1502629 w 4436001"/>
              <a:gd name="connsiteY0" fmla="*/ 9075316 h 12812394"/>
              <a:gd name="connsiteX1" fmla="*/ 0 w 4436001"/>
              <a:gd name="connsiteY1" fmla="*/ 826658 h 12812394"/>
              <a:gd name="connsiteX2" fmla="*/ 1366964 w 4436001"/>
              <a:gd name="connsiteY2" fmla="*/ 0 h 12812394"/>
              <a:gd name="connsiteX3" fmla="*/ 4436001 w 4436001"/>
              <a:gd name="connsiteY3" fmla="*/ 12410991 h 12812394"/>
              <a:gd name="connsiteX4" fmla="*/ 3770277 w 4436001"/>
              <a:gd name="connsiteY4" fmla="*/ 12812394 h 12812394"/>
              <a:gd name="connsiteX5" fmla="*/ 1502629 w 4436001"/>
              <a:gd name="connsiteY5" fmla="*/ 9075316 h 12812394"/>
              <a:gd name="connsiteX0" fmla="*/ 657961 w 4436001"/>
              <a:gd name="connsiteY0" fmla="*/ 7686391 h 12812394"/>
              <a:gd name="connsiteX1" fmla="*/ 0 w 4436001"/>
              <a:gd name="connsiteY1" fmla="*/ 826658 h 12812394"/>
              <a:gd name="connsiteX2" fmla="*/ 1366964 w 4436001"/>
              <a:gd name="connsiteY2" fmla="*/ 0 h 12812394"/>
              <a:gd name="connsiteX3" fmla="*/ 4436001 w 4436001"/>
              <a:gd name="connsiteY3" fmla="*/ 12410991 h 12812394"/>
              <a:gd name="connsiteX4" fmla="*/ 3770277 w 4436001"/>
              <a:gd name="connsiteY4" fmla="*/ 12812394 h 12812394"/>
              <a:gd name="connsiteX5" fmla="*/ 657961 w 4436001"/>
              <a:gd name="connsiteY5" fmla="*/ 7686391 h 12812394"/>
              <a:gd name="connsiteX0" fmla="*/ 700030 w 4436001"/>
              <a:gd name="connsiteY0" fmla="*/ 8166187 h 12812394"/>
              <a:gd name="connsiteX1" fmla="*/ 0 w 4436001"/>
              <a:gd name="connsiteY1" fmla="*/ 826658 h 12812394"/>
              <a:gd name="connsiteX2" fmla="*/ 1366964 w 4436001"/>
              <a:gd name="connsiteY2" fmla="*/ 0 h 12812394"/>
              <a:gd name="connsiteX3" fmla="*/ 4436001 w 4436001"/>
              <a:gd name="connsiteY3" fmla="*/ 12410991 h 12812394"/>
              <a:gd name="connsiteX4" fmla="*/ 3770277 w 4436001"/>
              <a:gd name="connsiteY4" fmla="*/ 12812394 h 12812394"/>
              <a:gd name="connsiteX5" fmla="*/ 700030 w 4436001"/>
              <a:gd name="connsiteY5" fmla="*/ 8166187 h 12812394"/>
              <a:gd name="connsiteX0" fmla="*/ 700030 w 4436001"/>
              <a:gd name="connsiteY0" fmla="*/ 8166187 h 12897214"/>
              <a:gd name="connsiteX1" fmla="*/ 0 w 4436001"/>
              <a:gd name="connsiteY1" fmla="*/ 826658 h 12897214"/>
              <a:gd name="connsiteX2" fmla="*/ 1366964 w 4436001"/>
              <a:gd name="connsiteY2" fmla="*/ 0 h 12897214"/>
              <a:gd name="connsiteX3" fmla="*/ 4436001 w 4436001"/>
              <a:gd name="connsiteY3" fmla="*/ 12410991 h 12897214"/>
              <a:gd name="connsiteX4" fmla="*/ 3572143 w 4436001"/>
              <a:gd name="connsiteY4" fmla="*/ 12897214 h 12897214"/>
              <a:gd name="connsiteX5" fmla="*/ 700030 w 4436001"/>
              <a:gd name="connsiteY5" fmla="*/ 8166187 h 12897214"/>
              <a:gd name="connsiteX0" fmla="*/ 700030 w 4436001"/>
              <a:gd name="connsiteY0" fmla="*/ 8166187 h 12902316"/>
              <a:gd name="connsiteX1" fmla="*/ 0 w 4436001"/>
              <a:gd name="connsiteY1" fmla="*/ 826658 h 12902316"/>
              <a:gd name="connsiteX2" fmla="*/ 1366964 w 4436001"/>
              <a:gd name="connsiteY2" fmla="*/ 0 h 12902316"/>
              <a:gd name="connsiteX3" fmla="*/ 4436001 w 4436001"/>
              <a:gd name="connsiteY3" fmla="*/ 12410991 h 12902316"/>
              <a:gd name="connsiteX4" fmla="*/ 3593082 w 4436001"/>
              <a:gd name="connsiteY4" fmla="*/ 12902316 h 12902316"/>
              <a:gd name="connsiteX5" fmla="*/ 700030 w 4436001"/>
              <a:gd name="connsiteY5" fmla="*/ 8166187 h 12902316"/>
              <a:gd name="connsiteX0" fmla="*/ 700030 w 4436001"/>
              <a:gd name="connsiteY0" fmla="*/ 8166187 h 12918915"/>
              <a:gd name="connsiteX1" fmla="*/ 0 w 4436001"/>
              <a:gd name="connsiteY1" fmla="*/ 826658 h 12918915"/>
              <a:gd name="connsiteX2" fmla="*/ 1366964 w 4436001"/>
              <a:gd name="connsiteY2" fmla="*/ 0 h 12918915"/>
              <a:gd name="connsiteX3" fmla="*/ 4436001 w 4436001"/>
              <a:gd name="connsiteY3" fmla="*/ 12410991 h 12918915"/>
              <a:gd name="connsiteX4" fmla="*/ 3585340 w 4436001"/>
              <a:gd name="connsiteY4" fmla="*/ 12918915 h 12918915"/>
              <a:gd name="connsiteX5" fmla="*/ 700030 w 4436001"/>
              <a:gd name="connsiteY5" fmla="*/ 8166187 h 12918915"/>
              <a:gd name="connsiteX0" fmla="*/ 700030 w 3863026"/>
              <a:gd name="connsiteY0" fmla="*/ 8166187 h 12918915"/>
              <a:gd name="connsiteX1" fmla="*/ 0 w 3863026"/>
              <a:gd name="connsiteY1" fmla="*/ 826658 h 12918915"/>
              <a:gd name="connsiteX2" fmla="*/ 1366964 w 3863026"/>
              <a:gd name="connsiteY2" fmla="*/ 0 h 12918915"/>
              <a:gd name="connsiteX3" fmla="*/ 3863026 w 3863026"/>
              <a:gd name="connsiteY3" fmla="*/ 12752011 h 12918915"/>
              <a:gd name="connsiteX4" fmla="*/ 3585340 w 3863026"/>
              <a:gd name="connsiteY4" fmla="*/ 12918915 h 12918915"/>
              <a:gd name="connsiteX5" fmla="*/ 700030 w 3863026"/>
              <a:gd name="connsiteY5" fmla="*/ 8166187 h 12918915"/>
              <a:gd name="connsiteX0" fmla="*/ 198508 w 3863026"/>
              <a:gd name="connsiteY0" fmla="*/ 7341513 h 12918915"/>
              <a:gd name="connsiteX1" fmla="*/ 0 w 3863026"/>
              <a:gd name="connsiteY1" fmla="*/ 826658 h 12918915"/>
              <a:gd name="connsiteX2" fmla="*/ 1366964 w 3863026"/>
              <a:gd name="connsiteY2" fmla="*/ 0 h 12918915"/>
              <a:gd name="connsiteX3" fmla="*/ 3863026 w 3863026"/>
              <a:gd name="connsiteY3" fmla="*/ 12752011 h 12918915"/>
              <a:gd name="connsiteX4" fmla="*/ 3585340 w 3863026"/>
              <a:gd name="connsiteY4" fmla="*/ 12918915 h 12918915"/>
              <a:gd name="connsiteX5" fmla="*/ 198508 w 3863026"/>
              <a:gd name="connsiteY5" fmla="*/ 7341513 h 1291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26" h="12918915">
                <a:moveTo>
                  <a:pt x="198508" y="7341513"/>
                </a:moveTo>
                <a:lnTo>
                  <a:pt x="0" y="826658"/>
                </a:lnTo>
                <a:lnTo>
                  <a:pt x="1366964" y="0"/>
                </a:lnTo>
                <a:lnTo>
                  <a:pt x="3863026" y="12752011"/>
                </a:lnTo>
                <a:lnTo>
                  <a:pt x="3585340" y="12918915"/>
                </a:lnTo>
                <a:lnTo>
                  <a:pt x="198508" y="7341513"/>
                </a:lnTo>
                <a:close/>
              </a:path>
            </a:pathLst>
          </a:custGeom>
          <a:gradFill>
            <a:gsLst>
              <a:gs pos="100000">
                <a:srgbClr val="A0A5AE"/>
              </a:gs>
              <a:gs pos="0">
                <a:srgbClr val="A0A5AE">
                  <a:alpha val="2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grpSp>
        <p:nvGrpSpPr>
          <p:cNvPr id="237" name="그룹 236">
            <a:extLst>
              <a:ext uri="{FF2B5EF4-FFF2-40B4-BE49-F238E27FC236}">
                <a16:creationId xmlns="" xmlns:a16="http://schemas.microsoft.com/office/drawing/2014/main" id="{D855766D-7D9E-4CB8-8CF9-13BA76EBE4C7}"/>
              </a:ext>
            </a:extLst>
          </p:cNvPr>
          <p:cNvGrpSpPr/>
          <p:nvPr/>
        </p:nvGrpSpPr>
        <p:grpSpPr>
          <a:xfrm>
            <a:off x="467715" y="3498757"/>
            <a:ext cx="1951610" cy="1111014"/>
            <a:chOff x="515939" y="3287031"/>
            <a:chExt cx="2177228" cy="1104828"/>
          </a:xfrm>
          <a:scene3d>
            <a:camera prst="isometricOffAxis1Right"/>
            <a:lightRig rig="threePt" dir="t"/>
          </a:scene3d>
        </p:grpSpPr>
        <p:grpSp>
          <p:nvGrpSpPr>
            <p:cNvPr id="238" name="그룹 237">
              <a:extLst>
                <a:ext uri="{FF2B5EF4-FFF2-40B4-BE49-F238E27FC236}">
                  <a16:creationId xmlns="" xmlns:a16="http://schemas.microsoft.com/office/drawing/2014/main" id="{8B68AFF6-E748-4D45-8905-48B9D1C09473}"/>
                </a:ext>
              </a:extLst>
            </p:cNvPr>
            <p:cNvGrpSpPr/>
            <p:nvPr/>
          </p:nvGrpSpPr>
          <p:grpSpPr>
            <a:xfrm>
              <a:off x="515939" y="3287031"/>
              <a:ext cx="1053182" cy="1104828"/>
              <a:chOff x="515939" y="1855507"/>
              <a:chExt cx="1053182" cy="1104828"/>
            </a:xfrm>
          </p:grpSpPr>
          <p:sp>
            <p:nvSpPr>
              <p:cNvPr id="244" name="양쪽 모서리가 둥근 사각형 45">
                <a:extLst>
                  <a:ext uri="{FF2B5EF4-FFF2-40B4-BE49-F238E27FC236}">
                    <a16:creationId xmlns="" xmlns:a16="http://schemas.microsoft.com/office/drawing/2014/main" id="{41F024EF-429F-454C-AA23-029C7F82D9EF}"/>
                  </a:ext>
                </a:extLst>
              </p:cNvPr>
              <p:cNvSpPr/>
              <p:nvPr/>
            </p:nvSpPr>
            <p:spPr>
              <a:xfrm>
                <a:off x="515939" y="1855507"/>
                <a:ext cx="1053182" cy="1104828"/>
              </a:xfrm>
              <a:prstGeom prst="round2SameRect">
                <a:avLst>
                  <a:gd name="adj1" fmla="val 6511"/>
                  <a:gd name="adj2" fmla="val 0"/>
                </a:avLst>
              </a:prstGeom>
              <a:solidFill>
                <a:srgbClr val="A0A5AE"/>
              </a:solidFill>
              <a:ln>
                <a:gradFill>
                  <a:gsLst>
                    <a:gs pos="0">
                      <a:schemeClr val="bg1"/>
                    </a:gs>
                    <a:gs pos="100000">
                      <a:schemeClr val="bg1">
                        <a:alpha val="0"/>
                      </a:schemeClr>
                    </a:gs>
                  </a:gsLst>
                  <a:lin ang="5400000" scaled="1"/>
                </a:gradFill>
              </a:ln>
              <a:effectLst>
                <a:outerShdw blurRad="50800" dist="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200" dirty="0">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45" name="TextBox 244">
                <a:extLst>
                  <a:ext uri="{FF2B5EF4-FFF2-40B4-BE49-F238E27FC236}">
                    <a16:creationId xmlns="" xmlns:a16="http://schemas.microsoft.com/office/drawing/2014/main" id="{427B79EB-72C8-43DA-AB84-8B805F4EF9EA}"/>
                  </a:ext>
                </a:extLst>
              </p:cNvPr>
              <p:cNvSpPr txBox="1"/>
              <p:nvPr/>
            </p:nvSpPr>
            <p:spPr>
              <a:xfrm>
                <a:off x="570279" y="1907809"/>
                <a:ext cx="944502" cy="168334"/>
              </a:xfrm>
              <a:prstGeom prst="rect">
                <a:avLst/>
              </a:prstGeom>
              <a:noFill/>
            </p:spPr>
            <p:txBody>
              <a:bodyPr wrap="square" rtlCol="0">
                <a:spAutoFit/>
              </a:bodyPr>
              <a:lstStyle/>
              <a:p>
                <a:pPr lvl="0" algn="ctr" rtl="0">
                  <a:defRPr/>
                </a:pPr>
                <a:r>
                  <a:rPr lang="en-US" sz="500" b="0" i="0" u="none" spc="-41" baseline="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MOIS</a:t>
                </a:r>
                <a:endParaRPr lang="en-US" altLang="en-US" sz="500" spc="-41"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46" name="TextBox 245">
                <a:extLst>
                  <a:ext uri="{FF2B5EF4-FFF2-40B4-BE49-F238E27FC236}">
                    <a16:creationId xmlns="" xmlns:a16="http://schemas.microsoft.com/office/drawing/2014/main" id="{89F6C0BB-3935-4B7E-9667-0AF7F58CB540}"/>
                  </a:ext>
                </a:extLst>
              </p:cNvPr>
              <p:cNvSpPr txBox="1"/>
              <p:nvPr/>
            </p:nvSpPr>
            <p:spPr>
              <a:xfrm>
                <a:off x="554710" y="2100735"/>
                <a:ext cx="975640" cy="532453"/>
              </a:xfrm>
              <a:prstGeom prst="rect">
                <a:avLst/>
              </a:prstGeom>
              <a:noFill/>
            </p:spPr>
            <p:txBody>
              <a:bodyPr wrap="square" lIns="0" tIns="0" rIns="0" bIns="0" rtlCol="0" anchor="ctr">
                <a:noAutofit/>
              </a:bodyPr>
              <a:lstStyle/>
              <a:p>
                <a:pPr lvl="0" algn="ctr" rtl="0">
                  <a:defRPr/>
                </a:pPr>
                <a:r>
                  <a:rPr lang="en-US" sz="1000" b="0" i="0" u="none" spc="-49"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Develop intelligent</a:t>
                </a:r>
                <a:r>
                  <a:rPr lang="en-US" sz="1000" spc="-49"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
                </a:r>
                <a:br>
                  <a:rPr lang="en-US" sz="1000" spc="-49"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br>
                <a:r>
                  <a:rPr lang="en-US" sz="1000" b="0" i="0" u="none" spc="-49"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virtual assistant</a:t>
                </a:r>
                <a:endParaRPr lang="en-US" altLang="en-US" sz="900" spc="-41"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47" name="모서리가 둥근 직사각형 52">
                <a:extLst>
                  <a:ext uri="{FF2B5EF4-FFF2-40B4-BE49-F238E27FC236}">
                    <a16:creationId xmlns="" xmlns:a16="http://schemas.microsoft.com/office/drawing/2014/main" id="{4A58CC57-93BE-4577-A3D3-D4D847DCC173}"/>
                  </a:ext>
                </a:extLst>
              </p:cNvPr>
              <p:cNvSpPr/>
              <p:nvPr/>
            </p:nvSpPr>
            <p:spPr>
              <a:xfrm>
                <a:off x="572517" y="2665911"/>
                <a:ext cx="940026" cy="186295"/>
              </a:xfrm>
              <a:prstGeom prst="roundRect">
                <a:avLst>
                  <a:gd name="adj" fmla="val 50000"/>
                </a:avLst>
              </a:prstGeom>
              <a:solidFill>
                <a:schemeClr val="bg1"/>
              </a:solidFill>
            </p:spPr>
            <p:txBody>
              <a:bodyPr wrap="none" lIns="0" tIns="0" rIns="0" bIns="0" anchor="ctr">
                <a:noAutofit/>
              </a:bodyPr>
              <a:lstStyle/>
              <a:p>
                <a:pPr lvl="0" algn="ctr" rtl="0">
                  <a:defRPr/>
                </a:pPr>
                <a:r>
                  <a:rPr lang="en-US" sz="3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Jul. 2020 to Dec. 2021</a:t>
                </a:r>
                <a:endParaRPr lang="en-US" altLang="en-US" sz="3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39" name="그룹 238">
              <a:extLst>
                <a:ext uri="{FF2B5EF4-FFF2-40B4-BE49-F238E27FC236}">
                  <a16:creationId xmlns="" xmlns:a16="http://schemas.microsoft.com/office/drawing/2014/main" id="{1B8FC3B1-0625-4A9F-A35F-E27702BD5EE2}"/>
                </a:ext>
              </a:extLst>
            </p:cNvPr>
            <p:cNvGrpSpPr/>
            <p:nvPr/>
          </p:nvGrpSpPr>
          <p:grpSpPr>
            <a:xfrm>
              <a:off x="1639985" y="3287031"/>
              <a:ext cx="1053182" cy="1104828"/>
              <a:chOff x="1658269" y="1855507"/>
              <a:chExt cx="1053182" cy="1104828"/>
            </a:xfrm>
          </p:grpSpPr>
          <p:sp>
            <p:nvSpPr>
              <p:cNvPr id="240" name="양쪽 모서리가 둥근 사각형 46">
                <a:extLst>
                  <a:ext uri="{FF2B5EF4-FFF2-40B4-BE49-F238E27FC236}">
                    <a16:creationId xmlns="" xmlns:a16="http://schemas.microsoft.com/office/drawing/2014/main" id="{AD2F7740-1C8B-4999-B43C-E2F2F3F0EB28}"/>
                  </a:ext>
                </a:extLst>
              </p:cNvPr>
              <p:cNvSpPr/>
              <p:nvPr/>
            </p:nvSpPr>
            <p:spPr>
              <a:xfrm>
                <a:off x="1658269" y="1855507"/>
                <a:ext cx="1053182" cy="1104828"/>
              </a:xfrm>
              <a:prstGeom prst="round2SameRect">
                <a:avLst>
                  <a:gd name="adj1" fmla="val 6511"/>
                  <a:gd name="adj2" fmla="val 0"/>
                </a:avLst>
              </a:prstGeom>
              <a:solidFill>
                <a:schemeClr val="bg1"/>
              </a:solidFill>
              <a:ln>
                <a:noFill/>
              </a:ln>
              <a:effectLst>
                <a:outerShdw blurRad="50800" dist="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200" dirty="0">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41" name="TextBox 240">
                <a:extLst>
                  <a:ext uri="{FF2B5EF4-FFF2-40B4-BE49-F238E27FC236}">
                    <a16:creationId xmlns="" xmlns:a16="http://schemas.microsoft.com/office/drawing/2014/main" id="{4DF57143-538D-4B05-9F2F-E085475A0C70}"/>
                  </a:ext>
                </a:extLst>
              </p:cNvPr>
              <p:cNvSpPr txBox="1"/>
              <p:nvPr/>
            </p:nvSpPr>
            <p:spPr>
              <a:xfrm>
                <a:off x="1712609" y="1907809"/>
                <a:ext cx="944502" cy="168334"/>
              </a:xfrm>
              <a:prstGeom prst="rect">
                <a:avLst/>
              </a:prstGeom>
              <a:noFill/>
            </p:spPr>
            <p:txBody>
              <a:bodyPr wrap="square" rtlCol="0">
                <a:spAutoFit/>
              </a:bodyPr>
              <a:lstStyle/>
              <a:p>
                <a:pPr lvl="0" algn="ctr" rtl="0">
                  <a:defRPr/>
                </a:pPr>
                <a:r>
                  <a:rPr lang="en-US" sz="500" b="0" i="0" u="none" spc="-41" baseline="0" dirty="0">
                    <a:solidFill>
                      <a:srgbClr val="A0A5AE"/>
                    </a:solidFill>
                    <a:latin typeface="Times New Roman" panose="02020603050405020304" pitchFamily="18" charset="0"/>
                    <a:ea typeface="Pretendard SemiBold" panose="02000703000000020004" pitchFamily="2" charset="-127"/>
                    <a:cs typeface="Times New Roman" panose="02020603050405020304" pitchFamily="18" charset="0"/>
                  </a:rPr>
                  <a:t>MOIS</a:t>
                </a:r>
                <a:endParaRPr lang="en-US" altLang="en-US" sz="500" spc="-41" dirty="0">
                  <a:solidFill>
                    <a:srgbClr val="A0A5AE"/>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42" name="TextBox 241">
                <a:extLst>
                  <a:ext uri="{FF2B5EF4-FFF2-40B4-BE49-F238E27FC236}">
                    <a16:creationId xmlns="" xmlns:a16="http://schemas.microsoft.com/office/drawing/2014/main" id="{B2591085-4FCE-4ABA-8057-3AF1537456A7}"/>
                  </a:ext>
                </a:extLst>
              </p:cNvPr>
              <p:cNvSpPr txBox="1"/>
              <p:nvPr/>
            </p:nvSpPr>
            <p:spPr>
              <a:xfrm>
                <a:off x="1712609" y="2091507"/>
                <a:ext cx="944502" cy="550913"/>
              </a:xfrm>
              <a:prstGeom prst="rect">
                <a:avLst/>
              </a:prstGeom>
              <a:noFill/>
            </p:spPr>
            <p:txBody>
              <a:bodyPr wrap="square" rtlCol="0" anchor="ctr">
                <a:spAutoFit/>
              </a:bodyPr>
              <a:lstStyle/>
              <a:p>
                <a:pPr algn="ctr" rtl="0">
                  <a:defRPr/>
                </a:pPr>
                <a:r>
                  <a:rPr lang="en-US" sz="1000" b="0" i="0" u="none" spc="-49"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Built Complaint </a:t>
                </a:r>
                <a:r>
                  <a:rPr lang="en-US" sz="1000" spc="-49"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
                </a:r>
                <a:br>
                  <a:rPr lang="en-US" sz="1000" spc="-49"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br>
                <a:r>
                  <a:rPr lang="en-US" sz="1000" b="0" i="0" u="none" spc="-49"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365</a:t>
                </a:r>
                <a:endParaRPr lang="en-US" altLang="en-US" sz="1000" spc="-49"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43" name="모서리가 둥근 직사각형 55">
                <a:extLst>
                  <a:ext uri="{FF2B5EF4-FFF2-40B4-BE49-F238E27FC236}">
                    <a16:creationId xmlns="" xmlns:a16="http://schemas.microsoft.com/office/drawing/2014/main" id="{8E9D769B-CFDE-4BBA-9394-6CF455B9168C}"/>
                  </a:ext>
                </a:extLst>
              </p:cNvPr>
              <p:cNvSpPr/>
              <p:nvPr/>
            </p:nvSpPr>
            <p:spPr>
              <a:xfrm>
                <a:off x="1714847" y="2665911"/>
                <a:ext cx="940026" cy="186295"/>
              </a:xfrm>
              <a:prstGeom prst="roundRect">
                <a:avLst>
                  <a:gd name="adj" fmla="val 50000"/>
                </a:avLst>
              </a:prstGeom>
              <a:solidFill>
                <a:srgbClr val="DBDDE1"/>
              </a:solidFill>
            </p:spPr>
            <p:txBody>
              <a:bodyPr wrap="none" lIns="0" tIns="0" rIns="0" bIns="0" anchor="ctr">
                <a:noAutofit/>
              </a:bodyPr>
              <a:lstStyle/>
              <a:p>
                <a:pPr algn="ctr" rtl="0">
                  <a:defRPr/>
                </a:pPr>
                <a:r>
                  <a:rPr lang="en-US" sz="500" b="0" i="0" u="none" spc="-57"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Jul. 2020 to Feb. 2021</a:t>
                </a:r>
                <a:endParaRPr lang="en-US" altLang="en-US" sz="500" spc="-57"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grpSp>
      </p:grpSp>
      <p:grpSp>
        <p:nvGrpSpPr>
          <p:cNvPr id="248" name="그룹 247">
            <a:extLst>
              <a:ext uri="{FF2B5EF4-FFF2-40B4-BE49-F238E27FC236}">
                <a16:creationId xmlns="" xmlns:a16="http://schemas.microsoft.com/office/drawing/2014/main" id="{54A09408-0C5C-4553-BF6B-96CD2BA0D535}"/>
              </a:ext>
            </a:extLst>
          </p:cNvPr>
          <p:cNvGrpSpPr/>
          <p:nvPr/>
        </p:nvGrpSpPr>
        <p:grpSpPr>
          <a:xfrm>
            <a:off x="1134148" y="3966919"/>
            <a:ext cx="944045" cy="1111014"/>
            <a:chOff x="515939" y="1855507"/>
            <a:chExt cx="1053182" cy="1104828"/>
          </a:xfrm>
          <a:effectLst>
            <a:outerShdw blurRad="50800" dist="38100" dir="16200000" rotWithShape="0">
              <a:prstClr val="black">
                <a:alpha val="20000"/>
              </a:prstClr>
            </a:outerShdw>
          </a:effectLst>
          <a:scene3d>
            <a:camera prst="isometricOffAxis1Right"/>
            <a:lightRig rig="threePt" dir="t"/>
          </a:scene3d>
        </p:grpSpPr>
        <p:sp>
          <p:nvSpPr>
            <p:cNvPr id="249" name="양쪽 모서리가 둥근 사각형 60">
              <a:extLst>
                <a:ext uri="{FF2B5EF4-FFF2-40B4-BE49-F238E27FC236}">
                  <a16:creationId xmlns="" xmlns:a16="http://schemas.microsoft.com/office/drawing/2014/main" id="{51F6FE69-5ED7-45D3-8D73-64F4A9A23807}"/>
                </a:ext>
              </a:extLst>
            </p:cNvPr>
            <p:cNvSpPr/>
            <p:nvPr/>
          </p:nvSpPr>
          <p:spPr>
            <a:xfrm>
              <a:off x="515939" y="1855507"/>
              <a:ext cx="1053182" cy="1104828"/>
            </a:xfrm>
            <a:prstGeom prst="round2SameRect">
              <a:avLst>
                <a:gd name="adj1" fmla="val 6511"/>
                <a:gd name="adj2" fmla="val 0"/>
              </a:avLst>
            </a:prstGeom>
            <a:solidFill>
              <a:srgbClr val="A0A5AE"/>
            </a:soli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00" dirty="0">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50" name="TextBox 249">
              <a:extLst>
                <a:ext uri="{FF2B5EF4-FFF2-40B4-BE49-F238E27FC236}">
                  <a16:creationId xmlns="" xmlns:a16="http://schemas.microsoft.com/office/drawing/2014/main" id="{A13C074E-C4A5-4484-88DE-596F409E298A}"/>
                </a:ext>
              </a:extLst>
            </p:cNvPr>
            <p:cNvSpPr txBox="1"/>
            <p:nvPr/>
          </p:nvSpPr>
          <p:spPr>
            <a:xfrm>
              <a:off x="570279" y="1907809"/>
              <a:ext cx="944502" cy="275457"/>
            </a:xfrm>
            <a:prstGeom prst="rect">
              <a:avLst/>
            </a:prstGeom>
            <a:noFill/>
          </p:spPr>
          <p:txBody>
            <a:bodyPr wrap="square" rtlCol="0">
              <a:spAutoFit/>
            </a:bodyPr>
            <a:lstStyle/>
            <a:p>
              <a:pPr algn="ctr" rtl="0">
                <a:defRPr/>
              </a:pPr>
              <a:r>
                <a:rPr lang="en-US" sz="600" b="0" i="0" u="none" spc="-41" baseline="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COVID-19</a:t>
              </a:r>
              <a:r>
                <a:rPr lang="en-US" sz="600" spc="-41"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
              </a:r>
              <a:br>
                <a:rPr lang="en-US" sz="600" spc="-41"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br>
              <a:r>
                <a:rPr lang="en-US" sz="600" b="0" i="0" u="none" spc="-41" baseline="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 vaccinations</a:t>
              </a:r>
            </a:p>
          </p:txBody>
        </p:sp>
        <p:sp>
          <p:nvSpPr>
            <p:cNvPr id="251" name="TextBox 250">
              <a:extLst>
                <a:ext uri="{FF2B5EF4-FFF2-40B4-BE49-F238E27FC236}">
                  <a16:creationId xmlns="" xmlns:a16="http://schemas.microsoft.com/office/drawing/2014/main" id="{59E095E3-DD94-4EA3-BECC-93AC0DD954ED}"/>
                </a:ext>
              </a:extLst>
            </p:cNvPr>
            <p:cNvSpPr txBox="1"/>
            <p:nvPr/>
          </p:nvSpPr>
          <p:spPr>
            <a:xfrm>
              <a:off x="554710" y="2158454"/>
              <a:ext cx="975640" cy="532453"/>
            </a:xfrm>
            <a:prstGeom prst="rect">
              <a:avLst/>
            </a:prstGeom>
            <a:noFill/>
          </p:spPr>
          <p:txBody>
            <a:bodyPr wrap="square" lIns="0" tIns="0" rIns="0" bIns="0" rtlCol="0" anchor="ctr">
              <a:noAutofit/>
            </a:bodyPr>
            <a:lstStyle/>
            <a:p>
              <a:pPr algn="ctr" rtl="0">
                <a:defRPr/>
              </a:pPr>
              <a:r>
                <a:rPr lang="en-US" sz="1050" b="0" i="0" u="none" spc="-49"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Notification Services</a:t>
              </a:r>
              <a:endParaRPr lang="en-US" altLang="en-US" sz="1050" spc="-49"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52" name="모서리가 둥근 직사각형 63">
              <a:extLst>
                <a:ext uri="{FF2B5EF4-FFF2-40B4-BE49-F238E27FC236}">
                  <a16:creationId xmlns="" xmlns:a16="http://schemas.microsoft.com/office/drawing/2014/main" id="{7B402A3C-D051-45BB-BF6E-2AF5BC1A7F13}"/>
                </a:ext>
              </a:extLst>
            </p:cNvPr>
            <p:cNvSpPr/>
            <p:nvPr/>
          </p:nvSpPr>
          <p:spPr>
            <a:xfrm>
              <a:off x="572517" y="2665911"/>
              <a:ext cx="940026" cy="186295"/>
            </a:xfrm>
            <a:prstGeom prst="roundRect">
              <a:avLst>
                <a:gd name="adj" fmla="val 50000"/>
              </a:avLst>
            </a:prstGeom>
            <a:solidFill>
              <a:schemeClr val="bg1"/>
            </a:solidFill>
          </p:spPr>
          <p:txBody>
            <a:bodyPr wrap="none" lIns="0" tIns="0" rIns="0" bIns="0" anchor="ctr">
              <a:noAutofit/>
            </a:bodyPr>
            <a:lstStyle/>
            <a:p>
              <a:pPr algn="ctr" rtl="0">
                <a:defRPr/>
              </a:pPr>
              <a:r>
                <a:rPr lang="en-US" sz="4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Mar. 2021 to May. 2021</a:t>
              </a:r>
              <a:endParaRPr lang="en-US" altLang="en-US" sz="4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53" name="그룹 252">
            <a:extLst>
              <a:ext uri="{FF2B5EF4-FFF2-40B4-BE49-F238E27FC236}">
                <a16:creationId xmlns="" xmlns:a16="http://schemas.microsoft.com/office/drawing/2014/main" id="{AEC3420A-1D16-4B73-8983-C28CE83F58C3}"/>
              </a:ext>
            </a:extLst>
          </p:cNvPr>
          <p:cNvGrpSpPr/>
          <p:nvPr/>
        </p:nvGrpSpPr>
        <p:grpSpPr>
          <a:xfrm>
            <a:off x="1891523" y="3502635"/>
            <a:ext cx="1778762" cy="1946699"/>
            <a:chOff x="2103192" y="3316326"/>
            <a:chExt cx="2032246" cy="2578062"/>
          </a:xfrm>
          <a:effectLst>
            <a:outerShdw blurRad="50800" dist="38100" dir="16200000" rotWithShape="0">
              <a:prstClr val="black">
                <a:alpha val="20000"/>
              </a:prstClr>
            </a:outerShdw>
          </a:effectLst>
          <a:scene3d>
            <a:camera prst="orthographicFront">
              <a:rot lat="1080000" lon="20040000" rev="0"/>
            </a:camera>
            <a:lightRig rig="threePt" dir="t"/>
          </a:scene3d>
        </p:grpSpPr>
        <p:sp>
          <p:nvSpPr>
            <p:cNvPr id="254" name="양쪽 모서리가 둥근 사각형 65">
              <a:extLst>
                <a:ext uri="{FF2B5EF4-FFF2-40B4-BE49-F238E27FC236}">
                  <a16:creationId xmlns="" xmlns:a16="http://schemas.microsoft.com/office/drawing/2014/main" id="{A339E8FA-EA6F-4C8B-9857-6D95E8C3B642}"/>
                </a:ext>
              </a:extLst>
            </p:cNvPr>
            <p:cNvSpPr/>
            <p:nvPr/>
          </p:nvSpPr>
          <p:spPr>
            <a:xfrm>
              <a:off x="2103192" y="3316326"/>
              <a:ext cx="2032246" cy="2578062"/>
            </a:xfrm>
            <a:prstGeom prst="round2SameRect">
              <a:avLst>
                <a:gd name="adj1" fmla="val 5240"/>
                <a:gd name="adj2" fmla="val 0"/>
              </a:avLst>
            </a:prstGeom>
            <a:solidFill>
              <a:srgbClr val="707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00" dirty="0">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55" name="TextBox 254">
              <a:extLst>
                <a:ext uri="{FF2B5EF4-FFF2-40B4-BE49-F238E27FC236}">
                  <a16:creationId xmlns="" xmlns:a16="http://schemas.microsoft.com/office/drawing/2014/main" id="{EB4864BC-19DF-49B6-9877-0C3CF28764D9}"/>
                </a:ext>
              </a:extLst>
            </p:cNvPr>
            <p:cNvSpPr txBox="1"/>
            <p:nvPr/>
          </p:nvSpPr>
          <p:spPr>
            <a:xfrm>
              <a:off x="2545307" y="3379899"/>
              <a:ext cx="1148017" cy="244558"/>
            </a:xfrm>
            <a:prstGeom prst="rect">
              <a:avLst/>
            </a:prstGeom>
            <a:noFill/>
          </p:spPr>
          <p:txBody>
            <a:bodyPr wrap="square" rtlCol="0">
              <a:spAutoFit/>
            </a:bodyPr>
            <a:lstStyle/>
            <a:p>
              <a:pPr lvl="0" algn="ctr" rtl="0">
                <a:defRPr/>
              </a:pPr>
              <a:r>
                <a:rPr lang="en-US" sz="600" b="0" i="0" u="none" spc="-41" baseline="0" dirty="0">
                  <a:solidFill>
                    <a:srgbClr val="DBDDE1"/>
                  </a:solidFill>
                  <a:latin typeface="Times New Roman" panose="02020603050405020304" pitchFamily="18" charset="0"/>
                  <a:ea typeface="Pretendard" panose="02000503000000020004" pitchFamily="2" charset="-127"/>
                  <a:cs typeface="Times New Roman" panose="02020603050405020304" pitchFamily="18" charset="0"/>
                </a:rPr>
                <a:t>MOIS </a:t>
              </a:r>
              <a:endParaRPr lang="en-US" altLang="en-US" sz="600" spc="-41" dirty="0">
                <a:solidFill>
                  <a:srgbClr val="DBDDE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56" name="TextBox 255">
              <a:extLst>
                <a:ext uri="{FF2B5EF4-FFF2-40B4-BE49-F238E27FC236}">
                  <a16:creationId xmlns="" xmlns:a16="http://schemas.microsoft.com/office/drawing/2014/main" id="{EBC75033-9E53-499D-BBD4-11FACF4F30FE}"/>
                </a:ext>
              </a:extLst>
            </p:cNvPr>
            <p:cNvSpPr txBox="1"/>
            <p:nvPr/>
          </p:nvSpPr>
          <p:spPr>
            <a:xfrm>
              <a:off x="2216544" y="3589196"/>
              <a:ext cx="1805540" cy="647182"/>
            </a:xfrm>
            <a:prstGeom prst="rect">
              <a:avLst/>
            </a:prstGeom>
            <a:noFill/>
          </p:spPr>
          <p:txBody>
            <a:bodyPr wrap="square" lIns="0" tIns="0" rIns="0" bIns="0" rtlCol="0" anchor="ctr">
              <a:noAutofit/>
            </a:bodyPr>
            <a:lstStyle/>
            <a:p>
              <a:pPr algn="ctr" rtl="0">
                <a:defRPr/>
              </a:pPr>
              <a:r>
                <a:rPr lang="en-US" sz="900" b="0" i="0" u="none" spc="-49"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Develop intelligent virtual assistant</a:t>
              </a:r>
              <a:r>
                <a:rPr lang="en-US" sz="900" spc="-49"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
              </a:r>
              <a:br>
                <a:rPr lang="en-US" sz="900" spc="-49"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br>
              <a:endParaRPr lang="en-US" altLang="en-US" sz="900" spc="-49"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57" name="모서리가 둥근 직사각형 68">
              <a:extLst>
                <a:ext uri="{FF2B5EF4-FFF2-40B4-BE49-F238E27FC236}">
                  <a16:creationId xmlns="" xmlns:a16="http://schemas.microsoft.com/office/drawing/2014/main" id="{B31F0EFB-AEFD-4967-B605-E85566CD5673}"/>
                </a:ext>
              </a:extLst>
            </p:cNvPr>
            <p:cNvSpPr/>
            <p:nvPr/>
          </p:nvSpPr>
          <p:spPr>
            <a:xfrm>
              <a:off x="2226706" y="3962834"/>
              <a:ext cx="1785218" cy="226436"/>
            </a:xfrm>
            <a:prstGeom prst="roundRect">
              <a:avLst>
                <a:gd name="adj" fmla="val 50000"/>
              </a:avLst>
            </a:prstGeom>
            <a:solidFill>
              <a:schemeClr val="bg1"/>
            </a:solidFill>
          </p:spPr>
          <p:txBody>
            <a:bodyPr wrap="none" lIns="0" tIns="0" rIns="0" bIns="0" anchor="ctr">
              <a:noAutofit/>
            </a:bodyPr>
            <a:lstStyle/>
            <a:p>
              <a:pPr algn="ctr" rtl="0">
                <a:defRPr/>
              </a:pPr>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Sep. 2021 to Apr. 2022</a:t>
              </a:r>
              <a:endParaRPr lang="en-US" alt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58" name="직사각형 257">
              <a:extLst>
                <a:ext uri="{FF2B5EF4-FFF2-40B4-BE49-F238E27FC236}">
                  <a16:creationId xmlns="" xmlns:a16="http://schemas.microsoft.com/office/drawing/2014/main" id="{6B7793EB-7B33-4CD6-8C35-DCD005BF6387}"/>
                </a:ext>
              </a:extLst>
            </p:cNvPr>
            <p:cNvSpPr/>
            <p:nvPr/>
          </p:nvSpPr>
          <p:spPr>
            <a:xfrm>
              <a:off x="2134942" y="4276730"/>
              <a:ext cx="1968746" cy="1617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00" dirty="0">
                <a:latin typeface="Times New Roman" panose="02020603050405020304" pitchFamily="18" charset="0"/>
                <a:ea typeface="Pretendard SemiBold" panose="02000703000000020004" pitchFamily="2" charset="-127"/>
                <a:cs typeface="Times New Roman" panose="02020603050405020304" pitchFamily="18" charset="0"/>
              </a:endParaRPr>
            </a:p>
          </p:txBody>
        </p:sp>
        <p:grpSp>
          <p:nvGrpSpPr>
            <p:cNvPr id="259" name="그룹 258">
              <a:extLst>
                <a:ext uri="{FF2B5EF4-FFF2-40B4-BE49-F238E27FC236}">
                  <a16:creationId xmlns="" xmlns:a16="http://schemas.microsoft.com/office/drawing/2014/main" id="{6A631979-CFE6-45DE-9D4D-C6D1F0D30245}"/>
                </a:ext>
              </a:extLst>
            </p:cNvPr>
            <p:cNvGrpSpPr/>
            <p:nvPr/>
          </p:nvGrpSpPr>
          <p:grpSpPr>
            <a:xfrm>
              <a:off x="2185674" y="4290469"/>
              <a:ext cx="1854434" cy="442228"/>
              <a:chOff x="2185674" y="4317105"/>
              <a:chExt cx="1854434" cy="442228"/>
            </a:xfrm>
          </p:grpSpPr>
          <p:sp>
            <p:nvSpPr>
              <p:cNvPr id="270" name="직사각형 269">
                <a:extLst>
                  <a:ext uri="{FF2B5EF4-FFF2-40B4-BE49-F238E27FC236}">
                    <a16:creationId xmlns="" xmlns:a16="http://schemas.microsoft.com/office/drawing/2014/main" id="{EE94A1F5-600B-40A1-A58F-FB52A6BBFD6D}"/>
                  </a:ext>
                </a:extLst>
              </p:cNvPr>
              <p:cNvSpPr/>
              <p:nvPr/>
            </p:nvSpPr>
            <p:spPr>
              <a:xfrm>
                <a:off x="2668596" y="4317105"/>
                <a:ext cx="901435" cy="244558"/>
              </a:xfrm>
              <a:prstGeom prst="rect">
                <a:avLst/>
              </a:prstGeom>
            </p:spPr>
            <p:txBody>
              <a:bodyPr wrap="none">
                <a:spAutoFit/>
              </a:bodyPr>
              <a:lstStyle/>
              <a:p>
                <a:pPr algn="ctr" rtl="0"/>
                <a:r>
                  <a:rPr lang="en-US" sz="600" b="0" i="0" u="none" baseline="0" dirty="0">
                    <a:solidFill>
                      <a:srgbClr val="A0A5AE"/>
                    </a:solidFill>
                    <a:latin typeface="Times New Roman" panose="02020603050405020304" pitchFamily="18" charset="0"/>
                    <a:ea typeface="Pretendard SemiBold" panose="02000703000000020004" pitchFamily="2" charset="-127"/>
                    <a:cs typeface="Times New Roman" panose="02020603050405020304" pitchFamily="18" charset="0"/>
                  </a:rPr>
                  <a:t>Notification service</a:t>
                </a:r>
              </a:p>
            </p:txBody>
          </p:sp>
          <p:sp>
            <p:nvSpPr>
              <p:cNvPr id="271" name="모서리가 둥근 직사각형 85">
                <a:extLst>
                  <a:ext uri="{FF2B5EF4-FFF2-40B4-BE49-F238E27FC236}">
                    <a16:creationId xmlns="" xmlns:a16="http://schemas.microsoft.com/office/drawing/2014/main" id="{0CB15E6F-3810-4E1E-9433-DE7B1F5138C4}"/>
                  </a:ext>
                </a:extLst>
              </p:cNvPr>
              <p:cNvSpPr/>
              <p:nvPr/>
            </p:nvSpPr>
            <p:spPr>
              <a:xfrm>
                <a:off x="2185674" y="4589188"/>
                <a:ext cx="596900" cy="170145"/>
              </a:xfrm>
              <a:prstGeom prst="roundRect">
                <a:avLst>
                  <a:gd name="adj" fmla="val 50000"/>
                </a:avLst>
              </a:prstGeom>
              <a:solidFill>
                <a:srgbClr val="EAEBEE"/>
              </a:solidFill>
              <a:ln w="12700">
                <a:noFill/>
              </a:ln>
            </p:spPr>
            <p:txBody>
              <a:bodyPr wrap="none" lIns="0" tIns="0" rIns="0" bIns="0" anchor="ctr">
                <a:noAutofit/>
              </a:bodyPr>
              <a:lstStyle/>
              <a:p>
                <a:pPr algn="ctr" rtl="0" fontAlgn="ctr">
                  <a:spcBef>
                    <a:spcPts val="406"/>
                  </a:spcBef>
                  <a:defRPr/>
                </a:pPr>
                <a:r>
                  <a:rPr lang="en-US" sz="400" b="0" i="0" u="none" spc="-57"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Expand services</a:t>
                </a: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72" name="모서리가 둥근 직사각형 86">
                <a:extLst>
                  <a:ext uri="{FF2B5EF4-FFF2-40B4-BE49-F238E27FC236}">
                    <a16:creationId xmlns="" xmlns:a16="http://schemas.microsoft.com/office/drawing/2014/main" id="{972E00CB-3858-4093-84A2-7D1265A357BF}"/>
                  </a:ext>
                </a:extLst>
              </p:cNvPr>
              <p:cNvSpPr/>
              <p:nvPr/>
            </p:nvSpPr>
            <p:spPr>
              <a:xfrm>
                <a:off x="2820865" y="4589188"/>
                <a:ext cx="596900" cy="170145"/>
              </a:xfrm>
              <a:prstGeom prst="roundRect">
                <a:avLst>
                  <a:gd name="adj" fmla="val 50000"/>
                </a:avLst>
              </a:prstGeom>
              <a:solidFill>
                <a:srgbClr val="EAEBEE"/>
              </a:solidFill>
              <a:ln w="12700">
                <a:noFill/>
              </a:ln>
            </p:spPr>
            <p:txBody>
              <a:bodyPr wrap="none" lIns="0" tIns="0" rIns="0" bIns="0" anchor="ctr">
                <a:noAutofit/>
              </a:bodyPr>
              <a:lstStyle/>
              <a:p>
                <a:pPr algn="ctr" rtl="0" fontAlgn="ctr">
                  <a:spcBef>
                    <a:spcPts val="406"/>
                  </a:spcBef>
                  <a:defRPr/>
                </a:pPr>
                <a:r>
                  <a:rPr lang="en-US" sz="400" b="0" i="0" u="none" spc="-57"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Expand channels</a:t>
                </a: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73" name="모서리가 둥근 직사각형 87">
                <a:extLst>
                  <a:ext uri="{FF2B5EF4-FFF2-40B4-BE49-F238E27FC236}">
                    <a16:creationId xmlns="" xmlns:a16="http://schemas.microsoft.com/office/drawing/2014/main" id="{ACBC9485-3456-463F-991F-711DEF05652E}"/>
                  </a:ext>
                </a:extLst>
              </p:cNvPr>
              <p:cNvSpPr/>
              <p:nvPr/>
            </p:nvSpPr>
            <p:spPr>
              <a:xfrm>
                <a:off x="3443208" y="4589188"/>
                <a:ext cx="596900" cy="170145"/>
              </a:xfrm>
              <a:prstGeom prst="roundRect">
                <a:avLst>
                  <a:gd name="adj" fmla="val 50000"/>
                </a:avLst>
              </a:prstGeom>
              <a:solidFill>
                <a:srgbClr val="EAEBEE"/>
              </a:solidFill>
              <a:ln w="12700">
                <a:noFill/>
              </a:ln>
            </p:spPr>
            <p:txBody>
              <a:bodyPr wrap="none" lIns="0" tIns="0" rIns="0" bIns="0" anchor="ctr">
                <a:noAutofit/>
              </a:bodyPr>
              <a:lstStyle/>
              <a:p>
                <a:pPr algn="ctr" rtl="0" fontAlgn="ctr">
                  <a:spcBef>
                    <a:spcPts val="406"/>
                  </a:spcBef>
                  <a:defRPr/>
                </a:pPr>
                <a:r>
                  <a:rPr lang="en-US" sz="400" b="0" i="0" u="none" spc="-57"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New services</a:t>
                </a: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60" name="그룹 259">
              <a:extLst>
                <a:ext uri="{FF2B5EF4-FFF2-40B4-BE49-F238E27FC236}">
                  <a16:creationId xmlns="" xmlns:a16="http://schemas.microsoft.com/office/drawing/2014/main" id="{4DB56C8A-AC4B-42D8-B3B1-D7A1FF47CD13}"/>
                </a:ext>
              </a:extLst>
            </p:cNvPr>
            <p:cNvGrpSpPr/>
            <p:nvPr/>
          </p:nvGrpSpPr>
          <p:grpSpPr>
            <a:xfrm>
              <a:off x="2345450" y="4879283"/>
              <a:ext cx="1547730" cy="466506"/>
              <a:chOff x="4581950" y="3536912"/>
              <a:chExt cx="1547730" cy="466506"/>
            </a:xfrm>
          </p:grpSpPr>
          <p:sp>
            <p:nvSpPr>
              <p:cNvPr id="268" name="직사각형 267">
                <a:extLst>
                  <a:ext uri="{FF2B5EF4-FFF2-40B4-BE49-F238E27FC236}">
                    <a16:creationId xmlns="" xmlns:a16="http://schemas.microsoft.com/office/drawing/2014/main" id="{105DA541-BE13-44D8-BA83-FAD6991D936D}"/>
                  </a:ext>
                </a:extLst>
              </p:cNvPr>
              <p:cNvSpPr/>
              <p:nvPr/>
            </p:nvSpPr>
            <p:spPr>
              <a:xfrm>
                <a:off x="4581950" y="3536912"/>
                <a:ext cx="1547730" cy="122279"/>
              </a:xfrm>
              <a:prstGeom prst="rect">
                <a:avLst/>
              </a:prstGeom>
            </p:spPr>
            <p:txBody>
              <a:bodyPr wrap="square" lIns="0" tIns="0" rIns="0" bIns="0" anchor="ctr" anchorCtr="0">
                <a:spAutoFit/>
              </a:bodyPr>
              <a:lstStyle/>
              <a:p>
                <a:pPr lvl="0" algn="ctr" rtl="0" fontAlgn="base">
                  <a:spcBef>
                    <a:spcPct val="0"/>
                  </a:spcBef>
                  <a:spcAft>
                    <a:spcPct val="0"/>
                  </a:spcAft>
                  <a:defRPr/>
                </a:pPr>
                <a:r>
                  <a:rPr kumimoji="1" lang="en-US" sz="600" b="0" i="0" u="none" spc="-41"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Build complete one-stop shop services</a:t>
                </a:r>
                <a:endParaRPr kumimoji="1" lang="en-US" altLang="ko-KR" sz="600" spc="-41"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69" name="직사각형 268">
                <a:extLst>
                  <a:ext uri="{FF2B5EF4-FFF2-40B4-BE49-F238E27FC236}">
                    <a16:creationId xmlns="" xmlns:a16="http://schemas.microsoft.com/office/drawing/2014/main" id="{2F078FD0-36AC-4369-93A1-A985D8F66F93}"/>
                  </a:ext>
                </a:extLst>
              </p:cNvPr>
              <p:cNvSpPr/>
              <p:nvPr/>
            </p:nvSpPr>
            <p:spPr>
              <a:xfrm>
                <a:off x="4687159" y="3656961"/>
                <a:ext cx="1337318" cy="346457"/>
              </a:xfrm>
              <a:prstGeom prst="rect">
                <a:avLst/>
              </a:prstGeom>
            </p:spPr>
            <p:txBody>
              <a:bodyPr wrap="none">
                <a:spAutoFit/>
              </a:bodyPr>
              <a:lstStyle/>
              <a:p>
                <a:pPr algn="ctr" rtl="0"/>
                <a:r>
                  <a:rPr lang="en-US" sz="1050" b="0" i="0" u="none" baseline="0" dirty="0">
                    <a:solidFill>
                      <a:prstClr val="black">
                        <a:lumMod val="85000"/>
                        <a:lumOff val="15000"/>
                      </a:prstClr>
                    </a:solidFill>
                    <a:latin typeface="Times New Roman" panose="02020603050405020304" pitchFamily="18" charset="0"/>
                    <a:ea typeface="Pretendard ExtraBold" panose="02000903000000020004" pitchFamily="2" charset="-127"/>
                    <a:cs typeface="Times New Roman" panose="02020603050405020304" pitchFamily="18" charset="0"/>
                  </a:rPr>
                  <a:t>Integrate services</a:t>
                </a:r>
                <a:endParaRPr lang="en-US" altLang="en-US" sz="1050" dirty="0">
                  <a:latin typeface="Times New Roman" panose="02020603050405020304" pitchFamily="18" charset="0"/>
                  <a:ea typeface="Pretendard ExtraBold" panose="02000903000000020004" pitchFamily="2" charset="-127"/>
                  <a:cs typeface="Times New Roman" panose="02020603050405020304" pitchFamily="18" charset="0"/>
                </a:endParaRPr>
              </a:p>
            </p:txBody>
          </p:sp>
        </p:grpSp>
        <p:grpSp>
          <p:nvGrpSpPr>
            <p:cNvPr id="261" name="그룹 260">
              <a:extLst>
                <a:ext uri="{FF2B5EF4-FFF2-40B4-BE49-F238E27FC236}">
                  <a16:creationId xmlns="" xmlns:a16="http://schemas.microsoft.com/office/drawing/2014/main" id="{B4DEC95B-1CA1-4EB3-A585-8A3DF28CE9FA}"/>
                </a:ext>
              </a:extLst>
            </p:cNvPr>
            <p:cNvGrpSpPr/>
            <p:nvPr/>
          </p:nvGrpSpPr>
          <p:grpSpPr>
            <a:xfrm>
              <a:off x="2185674" y="5474863"/>
              <a:ext cx="1854434" cy="407047"/>
              <a:chOff x="2185674" y="4154615"/>
              <a:chExt cx="1854434" cy="407047"/>
            </a:xfrm>
          </p:grpSpPr>
          <p:sp>
            <p:nvSpPr>
              <p:cNvPr id="264" name="직사각형 263">
                <a:extLst>
                  <a:ext uri="{FF2B5EF4-FFF2-40B4-BE49-F238E27FC236}">
                    <a16:creationId xmlns="" xmlns:a16="http://schemas.microsoft.com/office/drawing/2014/main" id="{2F9EE218-E80F-4CDE-B9B3-F53A45458C33}"/>
                  </a:ext>
                </a:extLst>
              </p:cNvPr>
              <p:cNvSpPr/>
              <p:nvPr/>
            </p:nvSpPr>
            <p:spPr>
              <a:xfrm>
                <a:off x="2736401" y="4317104"/>
                <a:ext cx="773233" cy="244558"/>
              </a:xfrm>
              <a:prstGeom prst="rect">
                <a:avLst/>
              </a:prstGeom>
            </p:spPr>
            <p:txBody>
              <a:bodyPr wrap="none">
                <a:spAutoFit/>
              </a:bodyPr>
              <a:lstStyle/>
              <a:p>
                <a:pPr algn="ctr" rtl="0"/>
                <a:r>
                  <a:rPr lang="en-US" sz="600" b="0" i="0" u="none" baseline="0" dirty="0">
                    <a:solidFill>
                      <a:srgbClr val="A0A5AE"/>
                    </a:solidFill>
                    <a:latin typeface="Times New Roman" panose="02020603050405020304" pitchFamily="18" charset="0"/>
                    <a:ea typeface="Pretendard SemiBold" panose="02000703000000020004" pitchFamily="2" charset="-127"/>
                    <a:cs typeface="Times New Roman" panose="02020603050405020304" pitchFamily="18" charset="0"/>
                  </a:rPr>
                  <a:t>Inquiry services</a:t>
                </a:r>
                <a:endParaRPr lang="en-US" altLang="en-US" sz="600" dirty="0">
                  <a:solidFill>
                    <a:srgbClr val="A0A5AE"/>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65" name="모서리가 둥근 직사각형 97">
                <a:extLst>
                  <a:ext uri="{FF2B5EF4-FFF2-40B4-BE49-F238E27FC236}">
                    <a16:creationId xmlns="" xmlns:a16="http://schemas.microsoft.com/office/drawing/2014/main" id="{EA80EEEA-BA59-4FE4-BF16-7E7374168551}"/>
                  </a:ext>
                </a:extLst>
              </p:cNvPr>
              <p:cNvSpPr/>
              <p:nvPr/>
            </p:nvSpPr>
            <p:spPr>
              <a:xfrm>
                <a:off x="2185674" y="4154615"/>
                <a:ext cx="596900" cy="170145"/>
              </a:xfrm>
              <a:prstGeom prst="roundRect">
                <a:avLst>
                  <a:gd name="adj" fmla="val 50000"/>
                </a:avLst>
              </a:prstGeom>
              <a:solidFill>
                <a:srgbClr val="EAEBEE"/>
              </a:solidFill>
              <a:ln w="12700">
                <a:noFill/>
              </a:ln>
            </p:spPr>
            <p:txBody>
              <a:bodyPr wrap="none" lIns="0" tIns="0" rIns="0" bIns="0" anchor="ctr">
                <a:noAutofit/>
              </a:bodyPr>
              <a:lstStyle/>
              <a:p>
                <a:pPr algn="ctr" rtl="0" fontAlgn="ctr">
                  <a:spcBef>
                    <a:spcPts val="406"/>
                  </a:spcBef>
                </a:pPr>
                <a:r>
                  <a:rPr lang="en-US" sz="400" b="0" i="0" u="none" spc="-57"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Expand services</a:t>
                </a: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66" name="모서리가 둥근 직사각형 98">
                <a:extLst>
                  <a:ext uri="{FF2B5EF4-FFF2-40B4-BE49-F238E27FC236}">
                    <a16:creationId xmlns="" xmlns:a16="http://schemas.microsoft.com/office/drawing/2014/main" id="{7F651E7B-82F6-481B-BFF5-468F8A518A9A}"/>
                  </a:ext>
                </a:extLst>
              </p:cNvPr>
              <p:cNvSpPr/>
              <p:nvPr/>
            </p:nvSpPr>
            <p:spPr>
              <a:xfrm>
                <a:off x="2817329" y="4154615"/>
                <a:ext cx="596900" cy="170145"/>
              </a:xfrm>
              <a:prstGeom prst="roundRect">
                <a:avLst>
                  <a:gd name="adj" fmla="val 50000"/>
                </a:avLst>
              </a:prstGeom>
              <a:solidFill>
                <a:srgbClr val="EAEBEE"/>
              </a:solidFill>
              <a:ln w="12700">
                <a:noFill/>
              </a:ln>
            </p:spPr>
            <p:txBody>
              <a:bodyPr wrap="none" lIns="0" tIns="0" rIns="0" bIns="0" anchor="ctr">
                <a:noAutofit/>
              </a:bodyPr>
              <a:lstStyle/>
              <a:p>
                <a:pPr algn="ctr" rtl="0" fontAlgn="ctr">
                  <a:spcBef>
                    <a:spcPts val="406"/>
                  </a:spcBef>
                </a:pPr>
                <a:r>
                  <a:rPr lang="en-US" sz="400" b="0" i="0" u="none" spc="-57"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Expand channels</a:t>
                </a: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67" name="모서리가 둥근 직사각형 99">
                <a:extLst>
                  <a:ext uri="{FF2B5EF4-FFF2-40B4-BE49-F238E27FC236}">
                    <a16:creationId xmlns="" xmlns:a16="http://schemas.microsoft.com/office/drawing/2014/main" id="{D534EDF3-FCF5-4135-AD29-DCDA3BAE8250}"/>
                  </a:ext>
                </a:extLst>
              </p:cNvPr>
              <p:cNvSpPr/>
              <p:nvPr/>
            </p:nvSpPr>
            <p:spPr>
              <a:xfrm>
                <a:off x="3443208" y="4154615"/>
                <a:ext cx="596900" cy="170145"/>
              </a:xfrm>
              <a:prstGeom prst="roundRect">
                <a:avLst>
                  <a:gd name="adj" fmla="val 50000"/>
                </a:avLst>
              </a:prstGeom>
              <a:solidFill>
                <a:srgbClr val="EAEBEE"/>
              </a:solidFill>
              <a:ln w="12700">
                <a:noFill/>
              </a:ln>
            </p:spPr>
            <p:txBody>
              <a:bodyPr wrap="none" lIns="0" tIns="0" rIns="0" bIns="0" anchor="ctr">
                <a:noAutofit/>
              </a:bodyPr>
              <a:lstStyle/>
              <a:p>
                <a:pPr algn="ctr" rtl="0" fontAlgn="ctr">
                  <a:spcBef>
                    <a:spcPts val="406"/>
                  </a:spcBef>
                </a:pPr>
                <a:r>
                  <a:rPr lang="en-US" sz="400" b="0" i="0" u="none" spc="-57"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New services</a:t>
                </a: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sp>
          <p:nvSpPr>
            <p:cNvPr id="262" name="사다리꼴 261">
              <a:extLst>
                <a:ext uri="{FF2B5EF4-FFF2-40B4-BE49-F238E27FC236}">
                  <a16:creationId xmlns="" xmlns:a16="http://schemas.microsoft.com/office/drawing/2014/main" id="{427FD70D-85E9-48DB-8EE6-737434AE58F9}"/>
                </a:ext>
              </a:extLst>
            </p:cNvPr>
            <p:cNvSpPr/>
            <p:nvPr/>
          </p:nvSpPr>
          <p:spPr>
            <a:xfrm rot="10800000" flipH="1">
              <a:off x="2134941" y="4773049"/>
              <a:ext cx="1968746" cy="159351"/>
            </a:xfrm>
            <a:prstGeom prst="trapezoid">
              <a:avLst>
                <a:gd name="adj" fmla="val 112352"/>
              </a:avLst>
            </a:prstGeom>
            <a:gradFill flip="none" rotWithShape="1">
              <a:gsLst>
                <a:gs pos="100000">
                  <a:schemeClr val="tx1">
                    <a:alpha val="10000"/>
                  </a:schemeClr>
                </a:gs>
                <a:gs pos="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00" dirty="0">
                <a:solidFill>
                  <a:prstClr val="white"/>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63" name="사다리꼴 262">
              <a:extLst>
                <a:ext uri="{FF2B5EF4-FFF2-40B4-BE49-F238E27FC236}">
                  <a16:creationId xmlns="" xmlns:a16="http://schemas.microsoft.com/office/drawing/2014/main" id="{F1DD464C-148A-4C89-98B5-EA0E18CB92F0}"/>
                </a:ext>
              </a:extLst>
            </p:cNvPr>
            <p:cNvSpPr/>
            <p:nvPr/>
          </p:nvSpPr>
          <p:spPr>
            <a:xfrm rot="10800000" flipH="1" flipV="1">
              <a:off x="2134942" y="5266990"/>
              <a:ext cx="1968746" cy="159351"/>
            </a:xfrm>
            <a:prstGeom prst="trapezoid">
              <a:avLst>
                <a:gd name="adj" fmla="val 112352"/>
              </a:avLst>
            </a:prstGeom>
            <a:gradFill flip="none" rotWithShape="1">
              <a:gsLst>
                <a:gs pos="100000">
                  <a:schemeClr val="tx1">
                    <a:alpha val="10000"/>
                  </a:schemeClr>
                </a:gs>
                <a:gs pos="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00" dirty="0">
                <a:solidFill>
                  <a:prstClr val="white"/>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grpSp>
      <p:grpSp>
        <p:nvGrpSpPr>
          <p:cNvPr id="274" name="그룹 273">
            <a:extLst>
              <a:ext uri="{FF2B5EF4-FFF2-40B4-BE49-F238E27FC236}">
                <a16:creationId xmlns="" xmlns:a16="http://schemas.microsoft.com/office/drawing/2014/main" id="{F0812F55-927B-4152-B966-B400837E59DF}"/>
              </a:ext>
            </a:extLst>
          </p:cNvPr>
          <p:cNvGrpSpPr/>
          <p:nvPr/>
        </p:nvGrpSpPr>
        <p:grpSpPr>
          <a:xfrm>
            <a:off x="3039816" y="3641314"/>
            <a:ext cx="1906185" cy="2434245"/>
            <a:chOff x="5160110" y="2348549"/>
            <a:chExt cx="2675790" cy="3528377"/>
          </a:xfrm>
          <a:effectLst>
            <a:outerShdw blurRad="50800" dist="38100" dir="16200000" rotWithShape="0">
              <a:prstClr val="black">
                <a:alpha val="20000"/>
              </a:prstClr>
            </a:outerShdw>
          </a:effectLst>
          <a:scene3d>
            <a:camera prst="orthographicFront">
              <a:rot lat="1080000" lon="20040000" rev="0"/>
            </a:camera>
            <a:lightRig rig="threePt" dir="t"/>
          </a:scene3d>
        </p:grpSpPr>
        <p:sp>
          <p:nvSpPr>
            <p:cNvPr id="275" name="양쪽 모서리가 둥근 사각형 104">
              <a:extLst>
                <a:ext uri="{FF2B5EF4-FFF2-40B4-BE49-F238E27FC236}">
                  <a16:creationId xmlns="" xmlns:a16="http://schemas.microsoft.com/office/drawing/2014/main" id="{C2E08BC1-60A1-40CF-81C6-EE5906E4D2D1}"/>
                </a:ext>
              </a:extLst>
            </p:cNvPr>
            <p:cNvSpPr/>
            <p:nvPr/>
          </p:nvSpPr>
          <p:spPr>
            <a:xfrm>
              <a:off x="5160110" y="2348549"/>
              <a:ext cx="2675790" cy="3528377"/>
            </a:xfrm>
            <a:prstGeom prst="round2SameRect">
              <a:avLst>
                <a:gd name="adj1" fmla="val 5240"/>
                <a:gd name="adj2" fmla="val 0"/>
              </a:avLst>
            </a:prstGeom>
            <a:solidFill>
              <a:srgbClr val="525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200" dirty="0">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76" name="TextBox 275">
              <a:extLst>
                <a:ext uri="{FF2B5EF4-FFF2-40B4-BE49-F238E27FC236}">
                  <a16:creationId xmlns="" xmlns:a16="http://schemas.microsoft.com/office/drawing/2014/main" id="{D46F203F-F415-4AFB-97D7-7F02FB19EFB5}"/>
                </a:ext>
              </a:extLst>
            </p:cNvPr>
            <p:cNvSpPr txBox="1"/>
            <p:nvPr/>
          </p:nvSpPr>
          <p:spPr>
            <a:xfrm>
              <a:off x="5742227" y="2409381"/>
              <a:ext cx="1511555" cy="267669"/>
            </a:xfrm>
            <a:prstGeom prst="rect">
              <a:avLst/>
            </a:prstGeom>
            <a:noFill/>
          </p:spPr>
          <p:txBody>
            <a:bodyPr wrap="square" rtlCol="0">
              <a:spAutoFit/>
            </a:bodyPr>
            <a:lstStyle/>
            <a:p>
              <a:pPr algn="ctr" rtl="0">
                <a:defRPr/>
              </a:pPr>
              <a:r>
                <a:rPr lang="en-US" sz="600" b="0" i="0" u="none" spc="-41" baseline="0" dirty="0">
                  <a:solidFill>
                    <a:srgbClr val="DBDDE1"/>
                  </a:solidFill>
                  <a:latin typeface="Times New Roman" panose="02020603050405020304" pitchFamily="18" charset="0"/>
                  <a:ea typeface="Pretendard" panose="02000503000000020004" pitchFamily="2" charset="-127"/>
                  <a:cs typeface="Times New Roman" panose="02020603050405020304" pitchFamily="18" charset="0"/>
                </a:rPr>
                <a:t>MOIS </a:t>
              </a:r>
              <a:endParaRPr lang="en-US" altLang="en-US" sz="600" spc="-41" dirty="0">
                <a:solidFill>
                  <a:srgbClr val="DBDDE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77" name="TextBox 276">
              <a:extLst>
                <a:ext uri="{FF2B5EF4-FFF2-40B4-BE49-F238E27FC236}">
                  <a16:creationId xmlns="" xmlns:a16="http://schemas.microsoft.com/office/drawing/2014/main" id="{CCEE338A-9BB4-4620-A135-3BCE59078BE3}"/>
                </a:ext>
              </a:extLst>
            </p:cNvPr>
            <p:cNvSpPr txBox="1"/>
            <p:nvPr/>
          </p:nvSpPr>
          <p:spPr>
            <a:xfrm>
              <a:off x="5309357" y="2702572"/>
              <a:ext cx="2377294" cy="647182"/>
            </a:xfrm>
            <a:prstGeom prst="rect">
              <a:avLst/>
            </a:prstGeom>
            <a:noFill/>
          </p:spPr>
          <p:txBody>
            <a:bodyPr wrap="square" lIns="0" tIns="0" rIns="0" bIns="0" rtlCol="0" anchor="ctr">
              <a:noAutofit/>
            </a:bodyPr>
            <a:lstStyle/>
            <a:p>
              <a:pPr algn="ctr" rtl="0">
                <a:defRPr/>
              </a:pPr>
              <a:r>
                <a:rPr lang="en-US" sz="900" b="0" i="0" u="none" spc="-49"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Virtual Assistant Development, Phase 3</a:t>
              </a:r>
              <a:r>
                <a:rPr lang="en-US" sz="900" spc="-49"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
              </a:r>
              <a:br>
                <a:rPr lang="en-US" sz="900" spc="-49"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br>
              <a:endParaRPr lang="en-US" altLang="en-US" sz="900" spc="-49"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278" name="모서리가 둥근 직사각형 107">
              <a:extLst>
                <a:ext uri="{FF2B5EF4-FFF2-40B4-BE49-F238E27FC236}">
                  <a16:creationId xmlns="" xmlns:a16="http://schemas.microsoft.com/office/drawing/2014/main" id="{598AD193-C81B-4C46-B2ED-4DDEF7034BC3}"/>
                </a:ext>
              </a:extLst>
            </p:cNvPr>
            <p:cNvSpPr/>
            <p:nvPr/>
          </p:nvSpPr>
          <p:spPr>
            <a:xfrm>
              <a:off x="5322737" y="3076210"/>
              <a:ext cx="2350537" cy="226436"/>
            </a:xfrm>
            <a:prstGeom prst="roundRect">
              <a:avLst>
                <a:gd name="adj" fmla="val 50000"/>
              </a:avLst>
            </a:prstGeom>
            <a:solidFill>
              <a:schemeClr val="bg1"/>
            </a:solidFill>
          </p:spPr>
          <p:txBody>
            <a:bodyPr wrap="none" lIns="0" tIns="0" rIns="0" bIns="0" anchor="ctr">
              <a:noAutofit/>
            </a:bodyPr>
            <a:lstStyle/>
            <a:p>
              <a:pPr algn="ctr" rtl="0">
                <a:defRPr/>
              </a:pPr>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May 2022 to Dec. 2022</a:t>
              </a:r>
              <a:endParaRPr lang="en-US" alt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79" name="직사각형 278">
              <a:extLst>
                <a:ext uri="{FF2B5EF4-FFF2-40B4-BE49-F238E27FC236}">
                  <a16:creationId xmlns="" xmlns:a16="http://schemas.microsoft.com/office/drawing/2014/main" id="{CC5A4B5A-2176-4518-989E-02DCACB832D5}"/>
                </a:ext>
              </a:extLst>
            </p:cNvPr>
            <p:cNvSpPr/>
            <p:nvPr/>
          </p:nvSpPr>
          <p:spPr>
            <a:xfrm>
              <a:off x="5201916" y="3390105"/>
              <a:ext cx="2592182" cy="248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050" dirty="0">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280" name="그룹 279">
              <a:extLst>
                <a:ext uri="{FF2B5EF4-FFF2-40B4-BE49-F238E27FC236}">
                  <a16:creationId xmlns="" xmlns:a16="http://schemas.microsoft.com/office/drawing/2014/main" id="{A3D1B340-F0A1-4D0B-A851-F634B77FAC15}"/>
                </a:ext>
              </a:extLst>
            </p:cNvPr>
            <p:cNvGrpSpPr/>
            <p:nvPr/>
          </p:nvGrpSpPr>
          <p:grpSpPr>
            <a:xfrm>
              <a:off x="5362036" y="3503732"/>
              <a:ext cx="748312" cy="673509"/>
              <a:chOff x="5362036" y="3525957"/>
              <a:chExt cx="748312" cy="673509"/>
            </a:xfrm>
          </p:grpSpPr>
          <p:sp>
            <p:nvSpPr>
              <p:cNvPr id="301" name="AutoShape 25">
                <a:extLst>
                  <a:ext uri="{FF2B5EF4-FFF2-40B4-BE49-F238E27FC236}">
                    <a16:creationId xmlns="" xmlns:a16="http://schemas.microsoft.com/office/drawing/2014/main" id="{46DAFF4F-543D-4B49-BA6C-12A6634BEF46}"/>
                  </a:ext>
                </a:extLst>
              </p:cNvPr>
              <p:cNvSpPr>
                <a:spLocks noChangeArrowheads="1"/>
              </p:cNvSpPr>
              <p:nvPr/>
            </p:nvSpPr>
            <p:spPr bwMode="auto">
              <a:xfrm>
                <a:off x="5362036" y="3525957"/>
                <a:ext cx="748312" cy="673509"/>
              </a:xfrm>
              <a:prstGeom prst="roundRect">
                <a:avLst>
                  <a:gd name="adj" fmla="val 6001"/>
                </a:avLst>
              </a:prstGeom>
              <a:solidFill>
                <a:schemeClr val="bg1"/>
              </a:solidFill>
              <a:ln w="15875">
                <a:solidFill>
                  <a:srgbClr val="DBDDE1"/>
                </a:solidFill>
              </a:ln>
              <a:effectLst/>
            </p:spPr>
            <p:txBody>
              <a:bodyPr wrap="none" lIns="0" tIns="0" rIns="0" bIns="117000" anchor="ctr">
                <a:no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0" fontAlgn="base" latinLnBrk="0">
                  <a:spcAft>
                    <a:spcPct val="0"/>
                  </a:spcAft>
                  <a:buClr>
                    <a:prstClr val="black">
                      <a:lumMod val="65000"/>
                      <a:lumOff val="35000"/>
                    </a:prstClr>
                  </a:buClr>
                  <a:buSzPct val="100000"/>
                  <a:defRPr/>
                </a:pPr>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t>Notification</a:t>
                </a:r>
                <a: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t/>
                </a:r>
                <a:b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br>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t> Services</a:t>
                </a:r>
                <a:endParaRPr lang="en-US" altLang="ko-KR"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endParaRPr>
              </a:p>
            </p:txBody>
          </p:sp>
          <p:sp>
            <p:nvSpPr>
              <p:cNvPr id="302" name="양쪽 모서리가 둥근 사각형 130">
                <a:extLst>
                  <a:ext uri="{FF2B5EF4-FFF2-40B4-BE49-F238E27FC236}">
                    <a16:creationId xmlns="" xmlns:a16="http://schemas.microsoft.com/office/drawing/2014/main" id="{646433B3-9664-49FE-B7F8-DFBABB65030B}"/>
                  </a:ext>
                </a:extLst>
              </p:cNvPr>
              <p:cNvSpPr/>
              <p:nvPr/>
            </p:nvSpPr>
            <p:spPr>
              <a:xfrm>
                <a:off x="5403896" y="4019550"/>
                <a:ext cx="322218" cy="179385"/>
              </a:xfrm>
              <a:prstGeom prst="round2SameRect">
                <a:avLst/>
              </a:prstGeom>
              <a:solidFill>
                <a:srgbClr val="DBDDE1"/>
              </a:solidFill>
              <a:ln w="12700">
                <a:noFill/>
              </a:ln>
            </p:spPr>
            <p:txBody>
              <a:bodyPr wrap="none" lIns="0" tIns="0" rIns="0" bIns="0" anchor="ctr">
                <a:noAutofit/>
              </a:bodyPr>
              <a:lstStyle/>
              <a:p>
                <a:pPr algn="ctr" rtl="0" fontAlgn="ctr">
                  <a:spcBef>
                    <a:spcPts val="406"/>
                  </a:spcBef>
                  <a:defRPr/>
                </a:pPr>
                <a:r>
                  <a:rPr lang="en-US" sz="400" b="0" i="0" u="none" spc="-57"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Notifications</a:t>
                </a: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03" name="양쪽 모서리가 둥근 사각형 131">
                <a:extLst>
                  <a:ext uri="{FF2B5EF4-FFF2-40B4-BE49-F238E27FC236}">
                    <a16:creationId xmlns="" xmlns:a16="http://schemas.microsoft.com/office/drawing/2014/main" id="{55A395EA-56C3-44C1-9768-A7C761D4EAD9}"/>
                  </a:ext>
                </a:extLst>
              </p:cNvPr>
              <p:cNvSpPr/>
              <p:nvPr/>
            </p:nvSpPr>
            <p:spPr>
              <a:xfrm>
                <a:off x="5751753" y="4019550"/>
                <a:ext cx="322218" cy="179385"/>
              </a:xfrm>
              <a:prstGeom prst="round2SameRect">
                <a:avLst/>
              </a:prstGeom>
              <a:solidFill>
                <a:srgbClr val="DBDDE1"/>
              </a:solidFill>
              <a:ln w="12700">
                <a:noFill/>
              </a:ln>
            </p:spPr>
            <p:txBody>
              <a:bodyPr wrap="none" lIns="0" tIns="0" rIns="0" bIns="0" anchor="ctr">
                <a:noAutofit/>
              </a:bodyPr>
              <a:lstStyle/>
              <a:p>
                <a:pPr algn="ctr" rtl="0" fontAlgn="ctr">
                  <a:spcBef>
                    <a:spcPts val="406"/>
                  </a:spcBef>
                  <a:defRPr/>
                </a:pPr>
                <a:r>
                  <a:rPr lang="en-US" sz="400" b="0" i="0" u="none" spc="-57"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Notices</a:t>
                </a: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sp>
          <p:nvSpPr>
            <p:cNvPr id="281" name="오른쪽 화살표 134">
              <a:extLst>
                <a:ext uri="{FF2B5EF4-FFF2-40B4-BE49-F238E27FC236}">
                  <a16:creationId xmlns="" xmlns:a16="http://schemas.microsoft.com/office/drawing/2014/main" id="{72304803-1016-4E4A-9C8A-0C808948E905}"/>
                </a:ext>
              </a:extLst>
            </p:cNvPr>
            <p:cNvSpPr/>
            <p:nvPr/>
          </p:nvSpPr>
          <p:spPr>
            <a:xfrm>
              <a:off x="6108701" y="3711939"/>
              <a:ext cx="729123" cy="242495"/>
            </a:xfrm>
            <a:prstGeom prst="rightArrow">
              <a:avLst/>
            </a:prstGeom>
            <a:solidFill>
              <a:srgbClr val="DBDDE1"/>
            </a:solidFill>
            <a:ln w="12700">
              <a:noFill/>
            </a:ln>
          </p:spPr>
          <p:txBody>
            <a:bodyPr wrap="none" lIns="0" tIns="0" rIns="0" bIns="0" anchor="ctr">
              <a:noAutofit/>
            </a:bodyPr>
            <a:lstStyle/>
            <a:p>
              <a:pPr algn="ctr" rtl="0" fontAlgn="ctr">
                <a:spcBef>
                  <a:spcPts val="406"/>
                </a:spcBef>
              </a:pP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82" name="AutoShape 25">
              <a:extLst>
                <a:ext uri="{FF2B5EF4-FFF2-40B4-BE49-F238E27FC236}">
                  <a16:creationId xmlns="" xmlns:a16="http://schemas.microsoft.com/office/drawing/2014/main" id="{1099902F-A8C4-4245-ACD6-C0E9CD333A53}"/>
                </a:ext>
              </a:extLst>
            </p:cNvPr>
            <p:cNvSpPr>
              <a:spLocks noChangeArrowheads="1"/>
            </p:cNvSpPr>
            <p:nvPr/>
          </p:nvSpPr>
          <p:spPr bwMode="auto">
            <a:xfrm>
              <a:off x="5362036" y="4551045"/>
              <a:ext cx="748312" cy="673509"/>
            </a:xfrm>
            <a:prstGeom prst="roundRect">
              <a:avLst>
                <a:gd name="adj" fmla="val 6001"/>
              </a:avLst>
            </a:prstGeom>
            <a:solidFill>
              <a:schemeClr val="bg1"/>
            </a:solidFill>
            <a:ln w="15875">
              <a:solidFill>
                <a:srgbClr val="DBDDE1"/>
              </a:solidFill>
            </a:ln>
            <a:effectLst/>
          </p:spPr>
          <p:txBody>
            <a:bodyPr wrap="none" lIns="0" tIns="0" rIns="0" bIns="0" anchor="ctr">
              <a:no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0" fontAlgn="base" latinLnBrk="0">
                <a:spcAft>
                  <a:spcPct val="0"/>
                </a:spcAft>
                <a:buClr>
                  <a:prstClr val="black">
                    <a:lumMod val="65000"/>
                    <a:lumOff val="35000"/>
                  </a:prstClr>
                </a:buClr>
                <a:buSzPct val="100000"/>
                <a:defRPr/>
              </a:pPr>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t>Expand private </a:t>
              </a:r>
              <a:b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br>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t>sector app</a:t>
              </a:r>
              <a: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t/>
              </a:r>
              <a:b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br>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t> channels</a:t>
              </a:r>
              <a:endParaRPr lang="en-US" altLang="ko-KR"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endParaRPr>
            </a:p>
          </p:txBody>
        </p:sp>
        <p:sp>
          <p:nvSpPr>
            <p:cNvPr id="283" name="AutoShape 25">
              <a:extLst>
                <a:ext uri="{FF2B5EF4-FFF2-40B4-BE49-F238E27FC236}">
                  <a16:creationId xmlns="" xmlns:a16="http://schemas.microsoft.com/office/drawing/2014/main" id="{FD8D517C-4488-4844-BB60-D2A038E17556}"/>
                </a:ext>
              </a:extLst>
            </p:cNvPr>
            <p:cNvSpPr>
              <a:spLocks noChangeArrowheads="1"/>
            </p:cNvSpPr>
            <p:nvPr/>
          </p:nvSpPr>
          <p:spPr bwMode="auto">
            <a:xfrm>
              <a:off x="6879629" y="4551045"/>
              <a:ext cx="748312" cy="673509"/>
            </a:xfrm>
            <a:prstGeom prst="roundRect">
              <a:avLst>
                <a:gd name="adj" fmla="val 6001"/>
              </a:avLst>
            </a:prstGeom>
            <a:solidFill>
              <a:schemeClr val="bg1"/>
            </a:solidFill>
            <a:ln w="15875">
              <a:solidFill>
                <a:srgbClr val="DBDDE1"/>
              </a:solidFill>
            </a:ln>
            <a:effectLst/>
          </p:spPr>
          <p:txBody>
            <a:bodyPr wrap="none" lIns="0" tIns="0" rIns="0" bIns="0" anchor="ctr">
              <a:no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0" fontAlgn="base" latinLnBrk="0">
                <a:spcAft>
                  <a:spcPct val="0"/>
                </a:spcAft>
                <a:buClr>
                  <a:prstClr val="black">
                    <a:lumMod val="65000"/>
                    <a:lumOff val="35000"/>
                  </a:prstClr>
                </a:buClr>
                <a:buSzPct val="100000"/>
                <a:defRPr/>
              </a:pPr>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Virtual Assistant</a:t>
              </a:r>
              <a:endParaRPr lang="en-US" altLang="ko-KR"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a:p>
              <a:pPr algn="ctr" rtl="0" fontAlgn="base" latinLnBrk="0">
                <a:spcAft>
                  <a:spcPct val="0"/>
                </a:spcAft>
                <a:buClr>
                  <a:prstClr val="black">
                    <a:lumMod val="65000"/>
                    <a:lumOff val="35000"/>
                  </a:prstClr>
                </a:buClr>
                <a:buSzPct val="100000"/>
                <a:defRPr/>
              </a:pPr>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user organization</a:t>
              </a:r>
              <a:endParaRPr lang="en-US" alt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84" name="오른쪽 화살표 140">
              <a:extLst>
                <a:ext uri="{FF2B5EF4-FFF2-40B4-BE49-F238E27FC236}">
                  <a16:creationId xmlns="" xmlns:a16="http://schemas.microsoft.com/office/drawing/2014/main" id="{66172416-7735-470A-A22E-81245151D0B3}"/>
                </a:ext>
              </a:extLst>
            </p:cNvPr>
            <p:cNvSpPr/>
            <p:nvPr/>
          </p:nvSpPr>
          <p:spPr>
            <a:xfrm rot="5400000">
              <a:off x="7091834" y="4220672"/>
              <a:ext cx="329501" cy="242495"/>
            </a:xfrm>
            <a:prstGeom prst="rightArrow">
              <a:avLst/>
            </a:prstGeom>
            <a:solidFill>
              <a:srgbClr val="DBDDE1"/>
            </a:solidFill>
            <a:ln w="12700">
              <a:noFill/>
            </a:ln>
          </p:spPr>
          <p:txBody>
            <a:bodyPr wrap="none" lIns="0" tIns="0" rIns="0" bIns="0" anchor="ctr">
              <a:noAutofit/>
            </a:bodyPr>
            <a:lstStyle/>
            <a:p>
              <a:pPr algn="ctr" rtl="0" fontAlgn="ctr">
                <a:spcBef>
                  <a:spcPts val="406"/>
                </a:spcBef>
              </a:pP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85" name="오른쪽 화살표 141">
              <a:extLst>
                <a:ext uri="{FF2B5EF4-FFF2-40B4-BE49-F238E27FC236}">
                  <a16:creationId xmlns="" xmlns:a16="http://schemas.microsoft.com/office/drawing/2014/main" id="{8869914F-70F1-406D-8228-765F59CBC1CC}"/>
                </a:ext>
              </a:extLst>
            </p:cNvPr>
            <p:cNvSpPr/>
            <p:nvPr/>
          </p:nvSpPr>
          <p:spPr>
            <a:xfrm rot="9105256">
              <a:off x="6158296" y="4207079"/>
              <a:ext cx="835854" cy="242495"/>
            </a:xfrm>
            <a:prstGeom prst="rightArrow">
              <a:avLst/>
            </a:prstGeom>
            <a:solidFill>
              <a:srgbClr val="DBDDE1"/>
            </a:solidFill>
            <a:ln w="12700">
              <a:noFill/>
            </a:ln>
          </p:spPr>
          <p:txBody>
            <a:bodyPr wrap="none" lIns="0" tIns="0" rIns="0" bIns="0" anchor="ctr">
              <a:noAutofit/>
            </a:bodyPr>
            <a:lstStyle/>
            <a:p>
              <a:pPr algn="ctr" rtl="0" fontAlgn="ctr">
                <a:spcBef>
                  <a:spcPts val="406"/>
                </a:spcBef>
              </a:pP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286" name="그룹 285">
              <a:extLst>
                <a:ext uri="{FF2B5EF4-FFF2-40B4-BE49-F238E27FC236}">
                  <a16:creationId xmlns="" xmlns:a16="http://schemas.microsoft.com/office/drawing/2014/main" id="{AD8ACEF5-4A88-4DBA-AD3C-9BD52CD44711}"/>
                </a:ext>
              </a:extLst>
            </p:cNvPr>
            <p:cNvGrpSpPr/>
            <p:nvPr/>
          </p:nvGrpSpPr>
          <p:grpSpPr>
            <a:xfrm>
              <a:off x="6879629" y="3503732"/>
              <a:ext cx="748312" cy="673509"/>
              <a:chOff x="6879627" y="3525957"/>
              <a:chExt cx="748312" cy="673509"/>
            </a:xfrm>
          </p:grpSpPr>
          <p:sp>
            <p:nvSpPr>
              <p:cNvPr id="298" name="AutoShape 25">
                <a:extLst>
                  <a:ext uri="{FF2B5EF4-FFF2-40B4-BE49-F238E27FC236}">
                    <a16:creationId xmlns="" xmlns:a16="http://schemas.microsoft.com/office/drawing/2014/main" id="{CBCBF025-85D9-45BA-9C58-C7B42AD99C03}"/>
                  </a:ext>
                </a:extLst>
              </p:cNvPr>
              <p:cNvSpPr>
                <a:spLocks noChangeArrowheads="1"/>
              </p:cNvSpPr>
              <p:nvPr/>
            </p:nvSpPr>
            <p:spPr bwMode="auto">
              <a:xfrm>
                <a:off x="6879627" y="3525957"/>
                <a:ext cx="748312" cy="673509"/>
              </a:xfrm>
              <a:prstGeom prst="roundRect">
                <a:avLst>
                  <a:gd name="adj" fmla="val 6001"/>
                </a:avLst>
              </a:prstGeom>
              <a:solidFill>
                <a:schemeClr val="bg1"/>
              </a:solidFill>
              <a:ln w="15875">
                <a:solidFill>
                  <a:srgbClr val="DBDDE1"/>
                </a:solidFill>
              </a:ln>
              <a:effectLst/>
            </p:spPr>
            <p:txBody>
              <a:bodyPr wrap="none" lIns="0" tIns="0" rIns="0" bIns="117000" anchor="ctr">
                <a:no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0" fontAlgn="base" latinLnBrk="0">
                  <a:spcAft>
                    <a:spcPct val="0"/>
                  </a:spcAft>
                  <a:buClr>
                    <a:prstClr val="black">
                      <a:lumMod val="65000"/>
                      <a:lumOff val="35000"/>
                    </a:prstClr>
                  </a:buClr>
                  <a:buSzPct val="100000"/>
                  <a:defRPr/>
                </a:pPr>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t>Inquiry</a:t>
                </a:r>
                <a: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t/>
                </a:r>
                <a:b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br>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t> Services</a:t>
                </a:r>
                <a:endParaRPr lang="en-US" altLang="ko-KR"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endParaRPr>
              </a:p>
            </p:txBody>
          </p:sp>
          <p:sp>
            <p:nvSpPr>
              <p:cNvPr id="299" name="양쪽 모서리가 둥근 사각형 128">
                <a:extLst>
                  <a:ext uri="{FF2B5EF4-FFF2-40B4-BE49-F238E27FC236}">
                    <a16:creationId xmlns="" xmlns:a16="http://schemas.microsoft.com/office/drawing/2014/main" id="{604E1D61-DB10-4515-A875-D8E9BC40E6D4}"/>
                  </a:ext>
                </a:extLst>
              </p:cNvPr>
              <p:cNvSpPr/>
              <p:nvPr/>
            </p:nvSpPr>
            <p:spPr>
              <a:xfrm>
                <a:off x="6921546" y="4019550"/>
                <a:ext cx="322218" cy="179385"/>
              </a:xfrm>
              <a:prstGeom prst="round2SameRect">
                <a:avLst/>
              </a:prstGeom>
              <a:solidFill>
                <a:srgbClr val="DBDDE1"/>
              </a:solidFill>
              <a:ln w="12700">
                <a:noFill/>
              </a:ln>
            </p:spPr>
            <p:txBody>
              <a:bodyPr wrap="none" lIns="0" tIns="0" rIns="0" bIns="0" anchor="ctr">
                <a:noAutofit/>
              </a:bodyPr>
              <a:lstStyle/>
              <a:p>
                <a:pPr algn="ctr" rtl="0" fontAlgn="ctr">
                  <a:spcBef>
                    <a:spcPts val="406"/>
                  </a:spcBef>
                  <a:defRPr/>
                </a:pPr>
                <a:r>
                  <a:rPr lang="en-US" sz="400" b="0" i="0" u="none" spc="-57"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Build</a:t>
                </a: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00" name="양쪽 모서리가 둥근 사각형 129">
                <a:extLst>
                  <a:ext uri="{FF2B5EF4-FFF2-40B4-BE49-F238E27FC236}">
                    <a16:creationId xmlns="" xmlns:a16="http://schemas.microsoft.com/office/drawing/2014/main" id="{0B40CB92-EF63-4EF0-8A88-DF451497B699}"/>
                  </a:ext>
                </a:extLst>
              </p:cNvPr>
              <p:cNvSpPr/>
              <p:nvPr/>
            </p:nvSpPr>
            <p:spPr>
              <a:xfrm>
                <a:off x="7269403" y="4019550"/>
                <a:ext cx="322218" cy="179385"/>
              </a:xfrm>
              <a:prstGeom prst="round2SameRect">
                <a:avLst/>
              </a:prstGeom>
              <a:solidFill>
                <a:srgbClr val="DBDDE1"/>
              </a:solidFill>
              <a:ln w="12700">
                <a:noFill/>
              </a:ln>
            </p:spPr>
            <p:txBody>
              <a:bodyPr wrap="none" lIns="0" tIns="0" rIns="0" bIns="0" anchor="ctr">
                <a:noAutofit/>
              </a:bodyPr>
              <a:lstStyle/>
              <a:p>
                <a:pPr algn="ctr" rtl="0" fontAlgn="ctr">
                  <a:spcBef>
                    <a:spcPts val="406"/>
                  </a:spcBef>
                  <a:defRPr/>
                </a:pPr>
                <a:r>
                  <a:rPr lang="en-US" sz="400" b="0" i="0" u="none" spc="-57"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Link</a:t>
                </a: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sp>
          <p:nvSpPr>
            <p:cNvPr id="287" name="오른쪽 화살표 143">
              <a:extLst>
                <a:ext uri="{FF2B5EF4-FFF2-40B4-BE49-F238E27FC236}">
                  <a16:creationId xmlns="" xmlns:a16="http://schemas.microsoft.com/office/drawing/2014/main" id="{D30B636E-7E4D-4036-9133-E2D91119BF24}"/>
                </a:ext>
              </a:extLst>
            </p:cNvPr>
            <p:cNvSpPr/>
            <p:nvPr/>
          </p:nvSpPr>
          <p:spPr>
            <a:xfrm rot="16200000" flipV="1">
              <a:off x="5569220" y="4264516"/>
              <a:ext cx="329501" cy="242495"/>
            </a:xfrm>
            <a:prstGeom prst="rightArrow">
              <a:avLst/>
            </a:prstGeom>
            <a:solidFill>
              <a:srgbClr val="DBDDE1"/>
            </a:solidFill>
            <a:ln w="12700">
              <a:noFill/>
            </a:ln>
          </p:spPr>
          <p:txBody>
            <a:bodyPr wrap="none" lIns="0" tIns="0" rIns="0" bIns="0" anchor="ctr">
              <a:noAutofit/>
            </a:bodyPr>
            <a:lstStyle/>
            <a:p>
              <a:pPr algn="ctr" rtl="0" fontAlgn="ctr">
                <a:spcBef>
                  <a:spcPts val="406"/>
                </a:spcBef>
              </a:pP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88" name="오른쪽 화살표 144">
              <a:extLst>
                <a:ext uri="{FF2B5EF4-FFF2-40B4-BE49-F238E27FC236}">
                  <a16:creationId xmlns="" xmlns:a16="http://schemas.microsoft.com/office/drawing/2014/main" id="{FA91FD25-4388-4937-B2F2-5D04859384DF}"/>
                </a:ext>
              </a:extLst>
            </p:cNvPr>
            <p:cNvSpPr/>
            <p:nvPr/>
          </p:nvSpPr>
          <p:spPr>
            <a:xfrm>
              <a:off x="6108701" y="4768792"/>
              <a:ext cx="729123" cy="242495"/>
            </a:xfrm>
            <a:prstGeom prst="rightArrow">
              <a:avLst/>
            </a:prstGeom>
            <a:solidFill>
              <a:srgbClr val="DBDDE1"/>
            </a:solidFill>
            <a:ln w="12700">
              <a:noFill/>
            </a:ln>
          </p:spPr>
          <p:txBody>
            <a:bodyPr wrap="none" lIns="0" tIns="0" rIns="0" bIns="0" anchor="ctr">
              <a:noAutofit/>
            </a:bodyPr>
            <a:lstStyle/>
            <a:p>
              <a:pPr algn="ctr" rtl="0" fontAlgn="ctr">
                <a:spcBef>
                  <a:spcPts val="406"/>
                </a:spcBef>
              </a:pP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89" name="직사각형 288">
              <a:extLst>
                <a:ext uri="{FF2B5EF4-FFF2-40B4-BE49-F238E27FC236}">
                  <a16:creationId xmlns="" xmlns:a16="http://schemas.microsoft.com/office/drawing/2014/main" id="{85A1E785-F255-42E9-9BA8-6CC74CD54912}"/>
                </a:ext>
              </a:extLst>
            </p:cNvPr>
            <p:cNvSpPr/>
            <p:nvPr/>
          </p:nvSpPr>
          <p:spPr>
            <a:xfrm>
              <a:off x="5281185" y="3473449"/>
              <a:ext cx="2461485" cy="180975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050" dirty="0">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290" name="그룹 289">
              <a:extLst>
                <a:ext uri="{FF2B5EF4-FFF2-40B4-BE49-F238E27FC236}">
                  <a16:creationId xmlns="" xmlns:a16="http://schemas.microsoft.com/office/drawing/2014/main" id="{27A27F9A-38D7-47D4-953B-C6BB7D0AB7AD}"/>
                </a:ext>
              </a:extLst>
            </p:cNvPr>
            <p:cNvGrpSpPr/>
            <p:nvPr/>
          </p:nvGrpSpPr>
          <p:grpSpPr>
            <a:xfrm>
              <a:off x="5538134" y="4121488"/>
              <a:ext cx="1899621" cy="516406"/>
              <a:chOff x="6720447" y="3514429"/>
              <a:chExt cx="1899621" cy="516406"/>
            </a:xfrm>
          </p:grpSpPr>
          <p:sp>
            <p:nvSpPr>
              <p:cNvPr id="296" name="직사각형 295">
                <a:extLst>
                  <a:ext uri="{FF2B5EF4-FFF2-40B4-BE49-F238E27FC236}">
                    <a16:creationId xmlns="" xmlns:a16="http://schemas.microsoft.com/office/drawing/2014/main" id="{AC006082-0BE7-45E4-B3FE-B585284459B3}"/>
                  </a:ext>
                </a:extLst>
              </p:cNvPr>
              <p:cNvSpPr/>
              <p:nvPr/>
            </p:nvSpPr>
            <p:spPr>
              <a:xfrm>
                <a:off x="6969817" y="3514429"/>
                <a:ext cx="1377704" cy="133834"/>
              </a:xfrm>
              <a:prstGeom prst="rect">
                <a:avLst/>
              </a:prstGeom>
            </p:spPr>
            <p:txBody>
              <a:bodyPr wrap="square" lIns="0" tIns="0" rIns="0" bIns="0" anchor="ctr" anchorCtr="0">
                <a:spAutoFit/>
              </a:bodyPr>
              <a:lstStyle/>
              <a:p>
                <a:pPr algn="ctr" rtl="0" fontAlgn="base">
                  <a:spcBef>
                    <a:spcPct val="0"/>
                  </a:spcBef>
                  <a:spcAft>
                    <a:spcPct val="0"/>
                  </a:spcAft>
                  <a:defRPr/>
                </a:pPr>
                <a:r>
                  <a:rPr kumimoji="1" lang="en-US" sz="600" b="0" i="0" u="none" spc="-41"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Upgrade service features</a:t>
                </a:r>
                <a:endParaRPr kumimoji="1" lang="en-US" altLang="ko-KR" sz="600" spc="-41"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97" name="직사각형 296">
                <a:extLst>
                  <a:ext uri="{FF2B5EF4-FFF2-40B4-BE49-F238E27FC236}">
                    <a16:creationId xmlns="" xmlns:a16="http://schemas.microsoft.com/office/drawing/2014/main" id="{B596A71C-DCCD-44AD-87E3-72C55A1601AC}"/>
                  </a:ext>
                </a:extLst>
              </p:cNvPr>
              <p:cNvSpPr/>
              <p:nvPr/>
            </p:nvSpPr>
            <p:spPr>
              <a:xfrm>
                <a:off x="6720447" y="3651638"/>
                <a:ext cx="1899621" cy="379197"/>
              </a:xfrm>
              <a:prstGeom prst="rect">
                <a:avLst/>
              </a:prstGeom>
            </p:spPr>
            <p:txBody>
              <a:bodyPr wrap="none">
                <a:spAutoFit/>
              </a:bodyPr>
              <a:lstStyle/>
              <a:p>
                <a:pPr algn="ctr" rtl="0"/>
                <a:r>
                  <a:rPr lang="en-US" sz="1100" b="0" i="0" u="none" baseline="0" dirty="0">
                    <a:solidFill>
                      <a:prstClr val="black">
                        <a:lumMod val="85000"/>
                        <a:lumOff val="15000"/>
                      </a:prstClr>
                    </a:solidFill>
                    <a:latin typeface="Times New Roman" panose="02020603050405020304" pitchFamily="18" charset="0"/>
                    <a:ea typeface="Pretendard ExtraBold" panose="02000903000000020004" pitchFamily="2" charset="-127"/>
                    <a:cs typeface="Times New Roman" panose="02020603050405020304" pitchFamily="18" charset="0"/>
                  </a:rPr>
                  <a:t>Convergent Services</a:t>
                </a:r>
                <a:endParaRPr lang="en-US" altLang="en-US" sz="1100" dirty="0">
                  <a:solidFill>
                    <a:prstClr val="black">
                      <a:lumMod val="85000"/>
                      <a:lumOff val="15000"/>
                    </a:prstClr>
                  </a:solidFill>
                  <a:latin typeface="Times New Roman" panose="02020603050405020304" pitchFamily="18" charset="0"/>
                  <a:ea typeface="Pretendard ExtraBold" panose="02000903000000020004" pitchFamily="2" charset="-127"/>
                  <a:cs typeface="Times New Roman" panose="02020603050405020304" pitchFamily="18" charset="0"/>
                </a:endParaRPr>
              </a:p>
            </p:txBody>
          </p:sp>
        </p:grpSp>
        <p:grpSp>
          <p:nvGrpSpPr>
            <p:cNvPr id="291" name="그룹 290">
              <a:extLst>
                <a:ext uri="{FF2B5EF4-FFF2-40B4-BE49-F238E27FC236}">
                  <a16:creationId xmlns="" xmlns:a16="http://schemas.microsoft.com/office/drawing/2014/main" id="{DAD94F99-C9B1-4201-987F-8F1D62EF7914}"/>
                </a:ext>
              </a:extLst>
            </p:cNvPr>
            <p:cNvGrpSpPr/>
            <p:nvPr/>
          </p:nvGrpSpPr>
          <p:grpSpPr>
            <a:xfrm>
              <a:off x="5362035" y="5319264"/>
              <a:ext cx="2265903" cy="476778"/>
              <a:chOff x="5362035" y="3722688"/>
              <a:chExt cx="2265903" cy="476778"/>
            </a:xfrm>
          </p:grpSpPr>
          <p:sp>
            <p:nvSpPr>
              <p:cNvPr id="292" name="AutoShape 25">
                <a:extLst>
                  <a:ext uri="{FF2B5EF4-FFF2-40B4-BE49-F238E27FC236}">
                    <a16:creationId xmlns="" xmlns:a16="http://schemas.microsoft.com/office/drawing/2014/main" id="{CC795FF6-34BD-42BC-BEE0-1D4DF7D99DAD}"/>
                  </a:ext>
                </a:extLst>
              </p:cNvPr>
              <p:cNvSpPr>
                <a:spLocks noChangeArrowheads="1"/>
              </p:cNvSpPr>
              <p:nvPr/>
            </p:nvSpPr>
            <p:spPr bwMode="auto">
              <a:xfrm>
                <a:off x="5362035" y="3722688"/>
                <a:ext cx="2265903" cy="476778"/>
              </a:xfrm>
              <a:prstGeom prst="roundRect">
                <a:avLst>
                  <a:gd name="adj" fmla="val 6001"/>
                </a:avLst>
              </a:prstGeom>
              <a:solidFill>
                <a:schemeClr val="bg1"/>
              </a:solidFill>
              <a:ln w="15875">
                <a:solidFill>
                  <a:srgbClr val="DBDDE1"/>
                </a:solidFill>
              </a:ln>
              <a:effectLst/>
            </p:spPr>
            <p:txBody>
              <a:bodyPr wrap="none" lIns="0" tIns="0" rIns="0" bIns="117000" anchor="ctr">
                <a:no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0" fontAlgn="base" latinLnBrk="0">
                  <a:spcAft>
                    <a:spcPct val="0"/>
                  </a:spcAft>
                  <a:buClr>
                    <a:prstClr val="black">
                      <a:lumMod val="65000"/>
                      <a:lumOff val="35000"/>
                    </a:prstClr>
                  </a:buClr>
                  <a:buSzPct val="100000"/>
                  <a:defRPr/>
                </a:pPr>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rPr>
                  <a:t>Upgrade the shared foundation</a:t>
                </a:r>
                <a:endParaRPr lang="en-US" altLang="ko-KR"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sym typeface="Wingdings" panose="05000000000000000000" pitchFamily="2" charset="2"/>
                </a:endParaRPr>
              </a:p>
            </p:txBody>
          </p:sp>
          <p:sp>
            <p:nvSpPr>
              <p:cNvPr id="293" name="양쪽 모서리가 둥근 사각형 151">
                <a:extLst>
                  <a:ext uri="{FF2B5EF4-FFF2-40B4-BE49-F238E27FC236}">
                    <a16:creationId xmlns="" xmlns:a16="http://schemas.microsoft.com/office/drawing/2014/main" id="{48FAB521-3564-4C7E-8CA1-FA20D63C1E5F}"/>
                  </a:ext>
                </a:extLst>
              </p:cNvPr>
              <p:cNvSpPr/>
              <p:nvPr/>
            </p:nvSpPr>
            <p:spPr>
              <a:xfrm>
                <a:off x="5403895" y="4019550"/>
                <a:ext cx="686325" cy="179385"/>
              </a:xfrm>
              <a:prstGeom prst="round2SameRect">
                <a:avLst/>
              </a:prstGeom>
              <a:solidFill>
                <a:srgbClr val="DBDDE1"/>
              </a:solidFill>
              <a:ln w="12700">
                <a:noFill/>
              </a:ln>
            </p:spPr>
            <p:txBody>
              <a:bodyPr wrap="none" lIns="0" tIns="0" rIns="0" bIns="0" anchor="ctr">
                <a:noAutofit/>
              </a:bodyPr>
              <a:lstStyle/>
              <a:p>
                <a:pPr algn="ctr" rtl="0" fontAlgn="ctr">
                  <a:spcBef>
                    <a:spcPts val="406"/>
                  </a:spcBef>
                  <a:defRPr/>
                </a:pPr>
                <a:r>
                  <a:rPr lang="en-US" sz="400" b="0" i="0" u="none" spc="-57"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Build verification environment</a:t>
                </a:r>
              </a:p>
            </p:txBody>
          </p:sp>
          <p:sp>
            <p:nvSpPr>
              <p:cNvPr id="294" name="양쪽 모서리가 둥근 사각형 152">
                <a:extLst>
                  <a:ext uri="{FF2B5EF4-FFF2-40B4-BE49-F238E27FC236}">
                    <a16:creationId xmlns="" xmlns:a16="http://schemas.microsoft.com/office/drawing/2014/main" id="{25274A43-670D-4E4F-A5CE-F06C153ED3B5}"/>
                  </a:ext>
                </a:extLst>
              </p:cNvPr>
              <p:cNvSpPr/>
              <p:nvPr/>
            </p:nvSpPr>
            <p:spPr>
              <a:xfrm>
                <a:off x="6141761" y="4019550"/>
                <a:ext cx="686325" cy="179385"/>
              </a:xfrm>
              <a:prstGeom prst="round2SameRect">
                <a:avLst/>
              </a:prstGeom>
              <a:solidFill>
                <a:srgbClr val="DBDDE1"/>
              </a:solidFill>
              <a:ln w="12700">
                <a:noFill/>
              </a:ln>
            </p:spPr>
            <p:txBody>
              <a:bodyPr wrap="none" lIns="0" tIns="0" rIns="0" bIns="0" anchor="ctr">
                <a:noAutofit/>
              </a:bodyPr>
              <a:lstStyle/>
              <a:p>
                <a:pPr algn="ctr" rtl="0" fontAlgn="ctr">
                  <a:spcBef>
                    <a:spcPts val="406"/>
                  </a:spcBef>
                  <a:defRPr/>
                </a:pPr>
                <a:r>
                  <a:rPr lang="en-US" sz="400" b="0" i="0" u="none" spc="-57"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Link shared foundations</a:t>
                </a: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95" name="양쪽 모서리가 둥근 사각형 153">
                <a:extLst>
                  <a:ext uri="{FF2B5EF4-FFF2-40B4-BE49-F238E27FC236}">
                    <a16:creationId xmlns="" xmlns:a16="http://schemas.microsoft.com/office/drawing/2014/main" id="{5AE50106-796E-449F-ABAF-B6C1A66657DA}"/>
                  </a:ext>
                </a:extLst>
              </p:cNvPr>
              <p:cNvSpPr/>
              <p:nvPr/>
            </p:nvSpPr>
            <p:spPr>
              <a:xfrm>
                <a:off x="6879627" y="4019550"/>
                <a:ext cx="686325" cy="179385"/>
              </a:xfrm>
              <a:prstGeom prst="round2SameRect">
                <a:avLst/>
              </a:prstGeom>
              <a:solidFill>
                <a:srgbClr val="DBDDE1"/>
              </a:solidFill>
              <a:ln w="12700">
                <a:noFill/>
              </a:ln>
            </p:spPr>
            <p:txBody>
              <a:bodyPr wrap="none" lIns="0" tIns="0" rIns="0" bIns="0" anchor="ctr">
                <a:noAutofit/>
              </a:bodyPr>
              <a:lstStyle/>
              <a:p>
                <a:pPr algn="ctr" rtl="0" fontAlgn="ctr">
                  <a:spcBef>
                    <a:spcPts val="406"/>
                  </a:spcBef>
                  <a:defRPr/>
                </a:pPr>
                <a:r>
                  <a:rPr lang="en-US" sz="400" b="0" i="0" u="none" spc="-57"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Enhance the operation system</a:t>
                </a:r>
                <a:endParaRPr lang="en-US" altLang="en-US" sz="400" spc="-57"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grpSp>
        <p:nvGrpSpPr>
          <p:cNvPr id="304" name="그룹 303">
            <a:extLst>
              <a:ext uri="{FF2B5EF4-FFF2-40B4-BE49-F238E27FC236}">
                <a16:creationId xmlns="" xmlns:a16="http://schemas.microsoft.com/office/drawing/2014/main" id="{B6167A0A-516D-4C04-B6CE-59A5B713EBA6}"/>
              </a:ext>
            </a:extLst>
          </p:cNvPr>
          <p:cNvGrpSpPr/>
          <p:nvPr/>
        </p:nvGrpSpPr>
        <p:grpSpPr>
          <a:xfrm>
            <a:off x="4227776" y="3816781"/>
            <a:ext cx="2465439" cy="2831248"/>
            <a:chOff x="4824541" y="2500718"/>
            <a:chExt cx="2957333" cy="3027253"/>
          </a:xfrm>
          <a:scene3d>
            <a:camera prst="orthographicFront">
              <a:rot lat="1080000" lon="20040000" rev="0"/>
            </a:camera>
            <a:lightRig rig="threePt" dir="t"/>
          </a:scene3d>
        </p:grpSpPr>
        <p:grpSp>
          <p:nvGrpSpPr>
            <p:cNvPr id="305" name="그룹 304">
              <a:extLst>
                <a:ext uri="{FF2B5EF4-FFF2-40B4-BE49-F238E27FC236}">
                  <a16:creationId xmlns="" xmlns:a16="http://schemas.microsoft.com/office/drawing/2014/main" id="{0E85079E-2EA2-4137-AE24-381CF952516C}"/>
                </a:ext>
              </a:extLst>
            </p:cNvPr>
            <p:cNvGrpSpPr/>
            <p:nvPr/>
          </p:nvGrpSpPr>
          <p:grpSpPr>
            <a:xfrm>
              <a:off x="4824541" y="2500718"/>
              <a:ext cx="2957333" cy="3027253"/>
              <a:chOff x="4463321" y="2025340"/>
              <a:chExt cx="3258215" cy="3335248"/>
            </a:xfrm>
          </p:grpSpPr>
          <p:sp>
            <p:nvSpPr>
              <p:cNvPr id="307" name="양쪽 모서리가 둥근 사각형 104">
                <a:extLst>
                  <a:ext uri="{FF2B5EF4-FFF2-40B4-BE49-F238E27FC236}">
                    <a16:creationId xmlns="" xmlns:a16="http://schemas.microsoft.com/office/drawing/2014/main" id="{3505F909-08DB-4B8F-927C-B393737FB10B}"/>
                  </a:ext>
                </a:extLst>
              </p:cNvPr>
              <p:cNvSpPr/>
              <p:nvPr/>
            </p:nvSpPr>
            <p:spPr>
              <a:xfrm>
                <a:off x="4463321" y="2025340"/>
                <a:ext cx="3258215" cy="3335248"/>
              </a:xfrm>
              <a:prstGeom prst="round2SameRect">
                <a:avLst>
                  <a:gd name="adj1" fmla="val 5240"/>
                  <a:gd name="adj2" fmla="val 0"/>
                </a:avLst>
              </a:prstGeom>
              <a:solidFill>
                <a:srgbClr val="2D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600" dirty="0">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08" name="TextBox 307">
                <a:extLst>
                  <a:ext uri="{FF2B5EF4-FFF2-40B4-BE49-F238E27FC236}">
                    <a16:creationId xmlns="" xmlns:a16="http://schemas.microsoft.com/office/drawing/2014/main" id="{EE0018B8-E126-4867-9764-BFB76353E1F5}"/>
                  </a:ext>
                </a:extLst>
              </p:cNvPr>
              <p:cNvSpPr txBox="1"/>
              <p:nvPr/>
            </p:nvSpPr>
            <p:spPr>
              <a:xfrm>
                <a:off x="5172147" y="2092953"/>
                <a:ext cx="1840568" cy="235667"/>
              </a:xfrm>
              <a:prstGeom prst="rect">
                <a:avLst/>
              </a:prstGeom>
              <a:noFill/>
            </p:spPr>
            <p:txBody>
              <a:bodyPr wrap="square" rtlCol="0">
                <a:spAutoFit/>
              </a:bodyPr>
              <a:lstStyle/>
              <a:p>
                <a:pPr lvl="0" algn="ctr" rtl="0">
                  <a:defRPr/>
                </a:pPr>
                <a:r>
                  <a:rPr lang="en-US" sz="700" b="0" i="0" u="none" spc="-41" baseline="0" dirty="0">
                    <a:solidFill>
                      <a:srgbClr val="DBDDE1"/>
                    </a:solidFill>
                    <a:latin typeface="Times New Roman" panose="02020603050405020304" pitchFamily="18" charset="0"/>
                    <a:ea typeface="Pretendard" panose="02000503000000020004" pitchFamily="2" charset="-127"/>
                    <a:cs typeface="Times New Roman" panose="02020603050405020304" pitchFamily="18" charset="0"/>
                  </a:rPr>
                  <a:t>MOIS/NIA </a:t>
                </a:r>
                <a:endParaRPr lang="en-US" altLang="en-US" sz="700" spc="-41" dirty="0">
                  <a:solidFill>
                    <a:srgbClr val="DBDDE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09" name="TextBox 308">
                <a:extLst>
                  <a:ext uri="{FF2B5EF4-FFF2-40B4-BE49-F238E27FC236}">
                    <a16:creationId xmlns="" xmlns:a16="http://schemas.microsoft.com/office/drawing/2014/main" id="{78084B96-D9B4-4BA6-AD76-6508EA2599D0}"/>
                  </a:ext>
                </a:extLst>
              </p:cNvPr>
              <p:cNvSpPr txBox="1"/>
              <p:nvPr/>
            </p:nvSpPr>
            <p:spPr>
              <a:xfrm>
                <a:off x="4645054" y="2352811"/>
                <a:ext cx="2894747" cy="613221"/>
              </a:xfrm>
              <a:prstGeom prst="rect">
                <a:avLst/>
              </a:prstGeom>
              <a:noFill/>
            </p:spPr>
            <p:txBody>
              <a:bodyPr wrap="square" lIns="0" tIns="0" rIns="0" bIns="0" rtlCol="0" anchor="ctr">
                <a:noAutofit/>
              </a:bodyPr>
              <a:lstStyle/>
              <a:p>
                <a:pPr algn="ctr" rtl="0">
                  <a:defRPr/>
                </a:pPr>
                <a:r>
                  <a:rPr lang="en-US" sz="1100" b="0" i="0" u="none" spc="-49"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2023: expand and innovate services</a:t>
                </a:r>
                <a:r>
                  <a:rPr lang="en-US" sz="1100" spc="-49"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
                </a:r>
                <a:br>
                  <a:rPr lang="en-US" sz="1100" spc="-49"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br>
                <a:endParaRPr lang="en-US" altLang="en-US" sz="1100" spc="-49"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10" name="모서리가 둥근 직사각형 107">
                <a:extLst>
                  <a:ext uri="{FF2B5EF4-FFF2-40B4-BE49-F238E27FC236}">
                    <a16:creationId xmlns="" xmlns:a16="http://schemas.microsoft.com/office/drawing/2014/main" id="{CB081BD5-0E24-4AF3-8666-D87E45A4EB00}"/>
                  </a:ext>
                </a:extLst>
              </p:cNvPr>
              <p:cNvSpPr/>
              <p:nvPr/>
            </p:nvSpPr>
            <p:spPr>
              <a:xfrm>
                <a:off x="4661346" y="2706842"/>
                <a:ext cx="2862166" cy="239719"/>
              </a:xfrm>
              <a:prstGeom prst="roundRect">
                <a:avLst>
                  <a:gd name="adj" fmla="val 50000"/>
                </a:avLst>
              </a:prstGeom>
              <a:solidFill>
                <a:schemeClr val="bg1"/>
              </a:solidFill>
            </p:spPr>
            <p:txBody>
              <a:bodyPr wrap="none" lIns="0" tIns="0" rIns="0" bIns="0" anchor="ctr">
                <a:noAutofit/>
              </a:bodyPr>
              <a:lstStyle/>
              <a:p>
                <a:pPr algn="ctr" rtl="0">
                  <a:defRPr/>
                </a:pPr>
                <a:r>
                  <a:rPr lang="en-US" sz="1000" b="0" i="0" u="none" baseline="0" dirty="0">
                    <a:solidFill>
                      <a:srgbClr val="707782"/>
                    </a:solidFill>
                    <a:latin typeface="Times New Roman" panose="02020603050405020304" pitchFamily="18" charset="0"/>
                    <a:ea typeface="Pretendard" panose="02000503000000020004" pitchFamily="2" charset="-127"/>
                    <a:cs typeface="Times New Roman" panose="02020603050405020304" pitchFamily="18" charset="0"/>
                  </a:rPr>
                  <a:t>May 2023 to Dec. 2023</a:t>
                </a:r>
              </a:p>
            </p:txBody>
          </p:sp>
          <p:sp>
            <p:nvSpPr>
              <p:cNvPr id="311" name="직사각형 310">
                <a:extLst>
                  <a:ext uri="{FF2B5EF4-FFF2-40B4-BE49-F238E27FC236}">
                    <a16:creationId xmlns="" xmlns:a16="http://schemas.microsoft.com/office/drawing/2014/main" id="{6429BEB1-0B96-4B41-A84C-7798662F125B}"/>
                  </a:ext>
                </a:extLst>
              </p:cNvPr>
              <p:cNvSpPr/>
              <p:nvPr/>
            </p:nvSpPr>
            <p:spPr>
              <a:xfrm>
                <a:off x="4514227" y="3028382"/>
                <a:ext cx="3156408" cy="2332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200" dirty="0">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312" name="그룹 311">
                <a:extLst>
                  <a:ext uri="{FF2B5EF4-FFF2-40B4-BE49-F238E27FC236}">
                    <a16:creationId xmlns="" xmlns:a16="http://schemas.microsoft.com/office/drawing/2014/main" id="{1FF20C5B-3071-458B-A8AD-EF431775197E}"/>
                  </a:ext>
                </a:extLst>
              </p:cNvPr>
              <p:cNvGrpSpPr/>
              <p:nvPr/>
            </p:nvGrpSpPr>
            <p:grpSpPr>
              <a:xfrm>
                <a:off x="4619886" y="3134801"/>
                <a:ext cx="2934074" cy="2052027"/>
                <a:chOff x="4619886" y="3115182"/>
                <a:chExt cx="2595989" cy="2052027"/>
              </a:xfrm>
            </p:grpSpPr>
            <p:grpSp>
              <p:nvGrpSpPr>
                <p:cNvPr id="313" name="그룹 312">
                  <a:extLst>
                    <a:ext uri="{FF2B5EF4-FFF2-40B4-BE49-F238E27FC236}">
                      <a16:creationId xmlns="" xmlns:a16="http://schemas.microsoft.com/office/drawing/2014/main" id="{98D71CD2-285D-4D9C-A7A7-4D695622412F}"/>
                    </a:ext>
                  </a:extLst>
                </p:cNvPr>
                <p:cNvGrpSpPr/>
                <p:nvPr/>
              </p:nvGrpSpPr>
              <p:grpSpPr>
                <a:xfrm>
                  <a:off x="4619886" y="3115182"/>
                  <a:ext cx="2583463" cy="2052027"/>
                  <a:chOff x="4619886" y="3115182"/>
                  <a:chExt cx="2583463" cy="2052027"/>
                </a:xfrm>
              </p:grpSpPr>
              <p:sp>
                <p:nvSpPr>
                  <p:cNvPr id="318" name="AutoShape 25">
                    <a:extLst>
                      <a:ext uri="{FF2B5EF4-FFF2-40B4-BE49-F238E27FC236}">
                        <a16:creationId xmlns="" xmlns:a16="http://schemas.microsoft.com/office/drawing/2014/main" id="{E679E39F-2B26-4D91-BF8D-1AD67D808C36}"/>
                      </a:ext>
                    </a:extLst>
                  </p:cNvPr>
                  <p:cNvSpPr>
                    <a:spLocks noChangeArrowheads="1"/>
                  </p:cNvSpPr>
                  <p:nvPr/>
                </p:nvSpPr>
                <p:spPr bwMode="auto">
                  <a:xfrm>
                    <a:off x="4619886" y="3115182"/>
                    <a:ext cx="1250462" cy="967868"/>
                  </a:xfrm>
                  <a:prstGeom prst="roundRect">
                    <a:avLst>
                      <a:gd name="adj" fmla="val 6001"/>
                    </a:avLst>
                  </a:prstGeom>
                  <a:solidFill>
                    <a:schemeClr val="bg1"/>
                  </a:solidFill>
                  <a:ln w="15875">
                    <a:solidFill>
                      <a:srgbClr val="DBDDE1"/>
                    </a:solidFill>
                  </a:ln>
                  <a:effectLst/>
                </p:spPr>
                <p:txBody>
                  <a:bodyPr wrap="none" lIns="0" tIns="0" rIns="0" bIns="468000" anchor="ctr">
                    <a:no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0" fontAlgn="base" latinLnBrk="0">
                      <a:spcAft>
                        <a:spcPct val="0"/>
                      </a:spcAft>
                      <a:buClr>
                        <a:prstClr val="black">
                          <a:lumMod val="65000"/>
                          <a:lumOff val="35000"/>
                        </a:prstClr>
                      </a:buClr>
                      <a:buSzPct val="100000"/>
                      <a:defRPr/>
                    </a:pPr>
                    <a:r>
                      <a:rPr lang="en-US" sz="950" b="0" i="0" u="none" spc="-50" dirty="0">
                        <a:solidFill>
                          <a:srgbClr val="A0A5AE"/>
                        </a:solidFill>
                        <a:latin typeface="Times New Roman" panose="02020603050405020304" pitchFamily="18" charset="0"/>
                        <a:ea typeface="Pretendard SemiBold" panose="02000703000000020004" pitchFamily="2" charset="-127"/>
                        <a:cs typeface="Times New Roman" panose="02020603050405020304" pitchFamily="18" charset="0"/>
                        <a:sym typeface="Wingdings" panose="05000000000000000000" pitchFamily="2" charset="2"/>
                      </a:rPr>
                      <a:t>Expand notification channels</a:t>
                    </a:r>
                    <a:endParaRPr lang="en-US" altLang="ko-KR" sz="950" spc="-50" dirty="0">
                      <a:solidFill>
                        <a:srgbClr val="A0A5AE"/>
                      </a:solidFill>
                      <a:latin typeface="Times New Roman" panose="02020603050405020304" pitchFamily="18" charset="0"/>
                      <a:ea typeface="Pretendard SemiBold" panose="02000703000000020004" pitchFamily="2" charset="-127"/>
                      <a:cs typeface="Times New Roman" panose="02020603050405020304" pitchFamily="18" charset="0"/>
                      <a:sym typeface="Wingdings" panose="05000000000000000000" pitchFamily="2" charset="2"/>
                    </a:endParaRPr>
                  </a:p>
                </p:txBody>
              </p:sp>
              <p:sp>
                <p:nvSpPr>
                  <p:cNvPr id="319" name="양쪽 모서리가 둥근 사각형 242">
                    <a:extLst>
                      <a:ext uri="{FF2B5EF4-FFF2-40B4-BE49-F238E27FC236}">
                        <a16:creationId xmlns="" xmlns:a16="http://schemas.microsoft.com/office/drawing/2014/main" id="{5FD7D9CA-7BF4-491A-A5F2-25F20F313AB7}"/>
                      </a:ext>
                    </a:extLst>
                  </p:cNvPr>
                  <p:cNvSpPr/>
                  <p:nvPr/>
                </p:nvSpPr>
                <p:spPr>
                  <a:xfrm>
                    <a:off x="4687905" y="3478980"/>
                    <a:ext cx="1114425" cy="540000"/>
                  </a:xfrm>
                  <a:prstGeom prst="roundRect">
                    <a:avLst>
                      <a:gd name="adj" fmla="val 5280"/>
                    </a:avLst>
                  </a:prstGeom>
                  <a:solidFill>
                    <a:srgbClr val="DBDDE1"/>
                  </a:solidFill>
                  <a:ln w="12700">
                    <a:noFill/>
                  </a:ln>
                </p:spPr>
                <p:txBody>
                  <a:bodyPr wrap="none" lIns="0" tIns="0" rIns="0" bIns="0" anchor="ctr">
                    <a:noAutofit/>
                  </a:bodyPr>
                  <a:lstStyle/>
                  <a:p>
                    <a:pPr algn="ctr" rtl="0" fontAlgn="ctr">
                      <a:spcBef>
                        <a:spcPts val="406"/>
                      </a:spcBef>
                      <a:defRPr/>
                    </a:pPr>
                    <a:r>
                      <a:rPr lang="en-US" sz="900" b="0" i="0" u="none" spc="-57"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1 or more types</a:t>
                    </a:r>
                    <a:endParaRPr lang="en-US" altLang="en-US" sz="900" spc="-57"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20" name="AutoShape 25">
                    <a:extLst>
                      <a:ext uri="{FF2B5EF4-FFF2-40B4-BE49-F238E27FC236}">
                        <a16:creationId xmlns="" xmlns:a16="http://schemas.microsoft.com/office/drawing/2014/main" id="{D6DE89EF-C14C-4949-8D28-323CAA8A477B}"/>
                      </a:ext>
                    </a:extLst>
                  </p:cNvPr>
                  <p:cNvSpPr>
                    <a:spLocks noChangeArrowheads="1"/>
                  </p:cNvSpPr>
                  <p:nvPr/>
                </p:nvSpPr>
                <p:spPr bwMode="auto">
                  <a:xfrm>
                    <a:off x="4619886" y="4199341"/>
                    <a:ext cx="2583463" cy="967868"/>
                  </a:xfrm>
                  <a:prstGeom prst="roundRect">
                    <a:avLst>
                      <a:gd name="adj" fmla="val 6001"/>
                    </a:avLst>
                  </a:prstGeom>
                  <a:solidFill>
                    <a:schemeClr val="bg1"/>
                  </a:solidFill>
                  <a:ln w="15875">
                    <a:solidFill>
                      <a:srgbClr val="DBDDE1"/>
                    </a:solidFill>
                  </a:ln>
                  <a:effectLst/>
                </p:spPr>
                <p:txBody>
                  <a:bodyPr wrap="none" lIns="0" tIns="0" rIns="0" bIns="468000" anchor="ctr">
                    <a:no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0" fontAlgn="base" latinLnBrk="0">
                      <a:spcAft>
                        <a:spcPct val="0"/>
                      </a:spcAft>
                      <a:buClr>
                        <a:prstClr val="black">
                          <a:lumMod val="65000"/>
                          <a:lumOff val="35000"/>
                        </a:prstClr>
                      </a:buClr>
                      <a:buSzPct val="100000"/>
                      <a:defRPr/>
                    </a:pPr>
                    <a:r>
                      <a:rPr lang="en-US" sz="1000" b="0" i="0" u="none" baseline="0" dirty="0">
                        <a:solidFill>
                          <a:srgbClr val="A0A5AE"/>
                        </a:solidFill>
                        <a:latin typeface="Times New Roman" panose="02020603050405020304" pitchFamily="18" charset="0"/>
                        <a:ea typeface="Pretendard SemiBold" panose="02000703000000020004" pitchFamily="2" charset="-127"/>
                        <a:cs typeface="Times New Roman" panose="02020603050405020304" pitchFamily="18" charset="0"/>
                        <a:sym typeface="Wingdings" panose="05000000000000000000" pitchFamily="2" charset="2"/>
                      </a:rPr>
                      <a:t>Expand notification channels</a:t>
                    </a:r>
                    <a:endParaRPr lang="en-US" altLang="ko-KR" sz="1000" dirty="0">
                      <a:solidFill>
                        <a:srgbClr val="A0A5AE"/>
                      </a:solidFill>
                      <a:latin typeface="Times New Roman" panose="02020603050405020304" pitchFamily="18" charset="0"/>
                      <a:ea typeface="Pretendard SemiBold" panose="02000703000000020004" pitchFamily="2" charset="-127"/>
                      <a:cs typeface="Times New Roman" panose="02020603050405020304" pitchFamily="18" charset="0"/>
                      <a:sym typeface="Wingdings" panose="05000000000000000000" pitchFamily="2" charset="2"/>
                    </a:endParaRPr>
                  </a:p>
                </p:txBody>
              </p:sp>
              <p:sp>
                <p:nvSpPr>
                  <p:cNvPr id="321" name="양쪽 모서리가 둥근 사각형 242">
                    <a:extLst>
                      <a:ext uri="{FF2B5EF4-FFF2-40B4-BE49-F238E27FC236}">
                        <a16:creationId xmlns="" xmlns:a16="http://schemas.microsoft.com/office/drawing/2014/main" id="{DB7D910C-CC23-4A55-902B-26B492F259B7}"/>
                      </a:ext>
                    </a:extLst>
                  </p:cNvPr>
                  <p:cNvSpPr/>
                  <p:nvPr/>
                </p:nvSpPr>
                <p:spPr>
                  <a:xfrm>
                    <a:off x="4687905" y="4551941"/>
                    <a:ext cx="1199115" cy="540000"/>
                  </a:xfrm>
                  <a:prstGeom prst="roundRect">
                    <a:avLst>
                      <a:gd name="adj" fmla="val 5280"/>
                    </a:avLst>
                  </a:prstGeom>
                  <a:solidFill>
                    <a:srgbClr val="DBDDE1"/>
                  </a:solidFill>
                  <a:ln w="12700">
                    <a:noFill/>
                  </a:ln>
                </p:spPr>
                <p:txBody>
                  <a:bodyPr wrap="none" lIns="0" tIns="0" rIns="0" bIns="0" anchor="ctr">
                    <a:noAutofit/>
                  </a:bodyPr>
                  <a:lstStyle/>
                  <a:p>
                    <a:pPr algn="ctr" rtl="0" fontAlgn="ctr">
                      <a:spcBef>
                        <a:spcPts val="406"/>
                      </a:spcBef>
                      <a:defRPr/>
                    </a:pPr>
                    <a:r>
                      <a:rPr lang="en-US" sz="900" b="0" i="0" u="none" spc="-57"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Expand Government24</a:t>
                    </a:r>
                    <a:r>
                      <a:rPr lang="en-US" sz="900" spc="-57"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
                    </a:r>
                    <a:br>
                      <a:rPr lang="en-US" sz="900" spc="-57"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br>
                    <a:r>
                      <a:rPr lang="en-US" sz="900" b="0" i="0" u="none" spc="-57"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 notifications</a:t>
                    </a:r>
                    <a:endParaRPr lang="en-US" altLang="en-US" sz="900" spc="-57"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22" name="양쪽 모서리가 둥근 사각형 242">
                    <a:extLst>
                      <a:ext uri="{FF2B5EF4-FFF2-40B4-BE49-F238E27FC236}">
                        <a16:creationId xmlns="" xmlns:a16="http://schemas.microsoft.com/office/drawing/2014/main" id="{17886CA9-824B-4141-8CBE-6E793B385CF7}"/>
                      </a:ext>
                    </a:extLst>
                  </p:cNvPr>
                  <p:cNvSpPr/>
                  <p:nvPr/>
                </p:nvSpPr>
                <p:spPr>
                  <a:xfrm>
                    <a:off x="5935856" y="4558792"/>
                    <a:ext cx="1199115" cy="540000"/>
                  </a:xfrm>
                  <a:prstGeom prst="roundRect">
                    <a:avLst>
                      <a:gd name="adj" fmla="val 5280"/>
                    </a:avLst>
                  </a:prstGeom>
                  <a:solidFill>
                    <a:srgbClr val="DBDDE1"/>
                  </a:solidFill>
                  <a:ln w="12700">
                    <a:noFill/>
                  </a:ln>
                </p:spPr>
                <p:txBody>
                  <a:bodyPr wrap="none" lIns="0" tIns="0" rIns="0" bIns="0" anchor="ctr">
                    <a:noAutofit/>
                  </a:bodyPr>
                  <a:lstStyle/>
                  <a:p>
                    <a:pPr algn="ctr" rtl="0" fontAlgn="ctr">
                      <a:spcBef>
                        <a:spcPts val="406"/>
                      </a:spcBef>
                      <a:defRPr/>
                    </a:pPr>
                    <a:r>
                      <a:rPr lang="en-US" sz="900" b="0" i="0" u="none" spc="-57"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Pilot application of </a:t>
                    </a:r>
                    <a:br>
                      <a:rPr lang="en-US" sz="900" b="0" i="0" u="none" spc="-57"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br>
                    <a:r>
                      <a:rPr lang="en-US" sz="900" b="0" i="0" u="none" spc="-57"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Any-ID</a:t>
                    </a:r>
                    <a:endParaRPr lang="en-US" altLang="en-US" sz="900" spc="-57"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grpSp>
            <p:grpSp>
              <p:nvGrpSpPr>
                <p:cNvPr id="314" name="그룹 313">
                  <a:extLst>
                    <a:ext uri="{FF2B5EF4-FFF2-40B4-BE49-F238E27FC236}">
                      <a16:creationId xmlns="" xmlns:a16="http://schemas.microsoft.com/office/drawing/2014/main" id="{091D9640-3A50-4787-A7CB-C7CD6D473F72}"/>
                    </a:ext>
                  </a:extLst>
                </p:cNvPr>
                <p:cNvGrpSpPr/>
                <p:nvPr/>
              </p:nvGrpSpPr>
              <p:grpSpPr>
                <a:xfrm>
                  <a:off x="5965413" y="3115182"/>
                  <a:ext cx="1250462" cy="967868"/>
                  <a:chOff x="5965413" y="3115182"/>
                  <a:chExt cx="1250462" cy="967868"/>
                </a:xfrm>
              </p:grpSpPr>
              <p:sp>
                <p:nvSpPr>
                  <p:cNvPr id="315" name="AutoShape 25">
                    <a:extLst>
                      <a:ext uri="{FF2B5EF4-FFF2-40B4-BE49-F238E27FC236}">
                        <a16:creationId xmlns="" xmlns:a16="http://schemas.microsoft.com/office/drawing/2014/main" id="{E140F558-FB3D-4554-8334-2795577C0918}"/>
                      </a:ext>
                    </a:extLst>
                  </p:cNvPr>
                  <p:cNvSpPr>
                    <a:spLocks noChangeArrowheads="1"/>
                  </p:cNvSpPr>
                  <p:nvPr/>
                </p:nvSpPr>
                <p:spPr bwMode="auto">
                  <a:xfrm>
                    <a:off x="5965413" y="3115182"/>
                    <a:ext cx="1250462" cy="967868"/>
                  </a:xfrm>
                  <a:prstGeom prst="roundRect">
                    <a:avLst>
                      <a:gd name="adj" fmla="val 6001"/>
                    </a:avLst>
                  </a:prstGeom>
                  <a:solidFill>
                    <a:schemeClr val="bg1"/>
                  </a:solidFill>
                  <a:ln w="15875">
                    <a:solidFill>
                      <a:srgbClr val="DBDDE1"/>
                    </a:solidFill>
                  </a:ln>
                  <a:effectLst/>
                </p:spPr>
                <p:txBody>
                  <a:bodyPr wrap="none" lIns="0" tIns="0" rIns="0" bIns="468000" anchor="ctr">
                    <a:no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0" fontAlgn="base" latinLnBrk="0">
                      <a:spcAft>
                        <a:spcPct val="0"/>
                      </a:spcAft>
                      <a:buClr>
                        <a:prstClr val="black">
                          <a:lumMod val="65000"/>
                          <a:lumOff val="35000"/>
                        </a:prstClr>
                      </a:buClr>
                      <a:buSzPct val="100000"/>
                      <a:defRPr/>
                    </a:pPr>
                    <a:r>
                      <a:rPr lang="en-US" sz="1000" b="0" i="0" u="none" baseline="0" dirty="0">
                        <a:solidFill>
                          <a:srgbClr val="A0A5AE"/>
                        </a:solidFill>
                        <a:latin typeface="Times New Roman" panose="02020603050405020304" pitchFamily="18" charset="0"/>
                        <a:ea typeface="Pretendard SemiBold" panose="02000703000000020004" pitchFamily="2" charset="-127"/>
                        <a:cs typeface="Times New Roman" panose="02020603050405020304" pitchFamily="18" charset="0"/>
                        <a:sym typeface="Wingdings" panose="05000000000000000000" pitchFamily="2" charset="2"/>
                      </a:rPr>
                      <a:t>Expand services</a:t>
                    </a:r>
                    <a:endParaRPr lang="en-US" altLang="ko-KR" sz="1000" dirty="0">
                      <a:solidFill>
                        <a:srgbClr val="A0A5AE"/>
                      </a:solidFill>
                      <a:latin typeface="Times New Roman" panose="02020603050405020304" pitchFamily="18" charset="0"/>
                      <a:ea typeface="Pretendard SemiBold" panose="02000703000000020004" pitchFamily="2" charset="-127"/>
                      <a:cs typeface="Times New Roman" panose="02020603050405020304" pitchFamily="18" charset="0"/>
                      <a:sym typeface="Wingdings" panose="05000000000000000000" pitchFamily="2" charset="2"/>
                    </a:endParaRPr>
                  </a:p>
                </p:txBody>
              </p:sp>
              <p:sp>
                <p:nvSpPr>
                  <p:cNvPr id="316" name="양쪽 모서리가 둥근 사각형 242">
                    <a:extLst>
                      <a:ext uri="{FF2B5EF4-FFF2-40B4-BE49-F238E27FC236}">
                        <a16:creationId xmlns="" xmlns:a16="http://schemas.microsoft.com/office/drawing/2014/main" id="{EE206274-0014-41E6-ACD4-A68B01F8063B}"/>
                      </a:ext>
                    </a:extLst>
                  </p:cNvPr>
                  <p:cNvSpPr/>
                  <p:nvPr/>
                </p:nvSpPr>
                <p:spPr>
                  <a:xfrm>
                    <a:off x="6033432" y="3478981"/>
                    <a:ext cx="533597" cy="540000"/>
                  </a:xfrm>
                  <a:prstGeom prst="roundRect">
                    <a:avLst>
                      <a:gd name="adj" fmla="val 5280"/>
                    </a:avLst>
                  </a:prstGeom>
                  <a:solidFill>
                    <a:srgbClr val="DBDDE1"/>
                  </a:solidFill>
                  <a:ln w="12700">
                    <a:noFill/>
                  </a:ln>
                </p:spPr>
                <p:txBody>
                  <a:bodyPr wrap="none" lIns="0" tIns="0" rIns="0" bIns="0" anchor="ctr">
                    <a:noAutofit/>
                  </a:bodyPr>
                  <a:lstStyle/>
                  <a:p>
                    <a:pPr algn="ctr" rtl="0" fontAlgn="ctr">
                      <a:spcBef>
                        <a:spcPts val="406"/>
                      </a:spcBef>
                      <a:defRPr/>
                    </a:pPr>
                    <a:r>
                      <a:rPr lang="en-US" sz="900" b="0" i="0" u="none" spc="-57"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Notifications: </a:t>
                    </a:r>
                    <a:r>
                      <a:rPr lang="en-US" sz="900" spc="-57"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
                    </a:r>
                    <a:br>
                      <a:rPr lang="en-US" sz="900" spc="-57"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br>
                    <a:r>
                      <a:rPr lang="en-US" sz="900" b="0" i="0" u="none" spc="-57"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13 types</a:t>
                    </a:r>
                    <a:endParaRPr lang="en-US" altLang="en-US" sz="900" spc="-57"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17" name="양쪽 모서리가 둥근 사각형 242">
                    <a:extLst>
                      <a:ext uri="{FF2B5EF4-FFF2-40B4-BE49-F238E27FC236}">
                        <a16:creationId xmlns="" xmlns:a16="http://schemas.microsoft.com/office/drawing/2014/main" id="{CCF64FCF-5217-499C-B783-01A105DA3CDD}"/>
                      </a:ext>
                    </a:extLst>
                  </p:cNvPr>
                  <p:cNvSpPr/>
                  <p:nvPr/>
                </p:nvSpPr>
                <p:spPr>
                  <a:xfrm>
                    <a:off x="6619168" y="3478384"/>
                    <a:ext cx="533597" cy="540000"/>
                  </a:xfrm>
                  <a:prstGeom prst="roundRect">
                    <a:avLst>
                      <a:gd name="adj" fmla="val 5280"/>
                    </a:avLst>
                  </a:prstGeom>
                  <a:solidFill>
                    <a:srgbClr val="DBDDE1"/>
                  </a:solidFill>
                  <a:ln w="12700">
                    <a:noFill/>
                  </a:ln>
                </p:spPr>
                <p:txBody>
                  <a:bodyPr wrap="none" lIns="0" tIns="0" rIns="0" bIns="0" anchor="ctr">
                    <a:noAutofit/>
                  </a:bodyPr>
                  <a:lstStyle/>
                  <a:p>
                    <a:pPr algn="ctr" rtl="0" fontAlgn="ctr">
                      <a:spcBef>
                        <a:spcPts val="406"/>
                      </a:spcBef>
                      <a:defRPr/>
                    </a:pPr>
                    <a:r>
                      <a:rPr lang="en-US" sz="900" b="0" i="0" u="none" spc="-57"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Inquiry: </a:t>
                    </a:r>
                    <a:r>
                      <a:rPr lang="en-US" sz="900" spc="-57"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
                    </a:r>
                    <a:br>
                      <a:rPr lang="en-US" sz="900" spc="-57"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br>
                    <a:r>
                      <a:rPr lang="en-US" sz="900" b="0" i="0" u="none" spc="-57"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13 types</a:t>
                    </a:r>
                    <a:endParaRPr lang="en-US" altLang="en-US" sz="900" spc="-57"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grpSp>
          </p:grpSp>
        </p:grpSp>
        <p:sp>
          <p:nvSpPr>
            <p:cNvPr id="306" name="타원 305">
              <a:extLst>
                <a:ext uri="{FF2B5EF4-FFF2-40B4-BE49-F238E27FC236}">
                  <a16:creationId xmlns="" xmlns:a16="http://schemas.microsoft.com/office/drawing/2014/main" id="{4BDB9EE5-4B0B-467F-A0EB-36E65683E6E6}"/>
                </a:ext>
              </a:extLst>
            </p:cNvPr>
            <p:cNvSpPr/>
            <p:nvPr/>
          </p:nvSpPr>
          <p:spPr>
            <a:xfrm>
              <a:off x="5308364" y="3382911"/>
              <a:ext cx="2006606" cy="2006607"/>
            </a:xfrm>
            <a:prstGeom prst="ellipse">
              <a:avLst/>
            </a:prstGeom>
            <a:gradFill flip="none" rotWithShape="1">
              <a:gsLst>
                <a:gs pos="44000">
                  <a:schemeClr val="bg1">
                    <a:alpha val="88000"/>
                  </a:schemeClr>
                </a:gs>
                <a:gs pos="74000">
                  <a:schemeClr val="bg1">
                    <a:alpha val="0"/>
                  </a:schemeClr>
                </a:gs>
              </a:gsLst>
              <a:path path="circle">
                <a:fillToRect l="50000" t="50000" r="50000" b="50000"/>
              </a:path>
              <a:tileRect/>
            </a:gradFill>
          </p:spPr>
          <p:txBody>
            <a:bodyPr wrap="none" anchor="ctr">
              <a:noAutofit/>
            </a:bodyPr>
            <a:lstStyle/>
            <a:p>
              <a:pPr algn="ctr" rtl="0"/>
              <a:r>
                <a:rPr lang="en-US" sz="1600" b="0" i="0" u="none" baseline="0" dirty="0">
                  <a:solidFill>
                    <a:prstClr val="black">
                      <a:lumMod val="85000"/>
                      <a:lumOff val="15000"/>
                    </a:prstClr>
                  </a:solidFill>
                  <a:latin typeface="Times New Roman" panose="02020603050405020304" pitchFamily="18" charset="0"/>
                  <a:ea typeface="Pretendard ExtraBold" panose="02000903000000020004" pitchFamily="2" charset="-127"/>
                  <a:cs typeface="Times New Roman" panose="02020603050405020304" pitchFamily="18" charset="0"/>
                </a:rPr>
                <a:t>Expand services</a:t>
              </a:r>
              <a:endParaRPr lang="en-US" altLang="en-US" sz="1600" dirty="0">
                <a:solidFill>
                  <a:prstClr val="black">
                    <a:lumMod val="85000"/>
                    <a:lumOff val="15000"/>
                  </a:prstClr>
                </a:solidFill>
                <a:latin typeface="Times New Roman" panose="02020603050405020304" pitchFamily="18" charset="0"/>
                <a:ea typeface="Pretendard ExtraBold" panose="02000903000000020004" pitchFamily="2" charset="-127"/>
                <a:cs typeface="Times New Roman" panose="02020603050405020304" pitchFamily="18" charset="0"/>
              </a:endParaRPr>
            </a:p>
          </p:txBody>
        </p:sp>
      </p:grpSp>
      <p:pic>
        <p:nvPicPr>
          <p:cNvPr id="323" name="그림 322">
            <a:extLst>
              <a:ext uri="{FF2B5EF4-FFF2-40B4-BE49-F238E27FC236}">
                <a16:creationId xmlns="" xmlns:a16="http://schemas.microsoft.com/office/drawing/2014/main" id="{1188414B-D60A-417E-9668-66D7AE1D5A81}"/>
              </a:ext>
            </a:extLst>
          </p:cNvPr>
          <p:cNvPicPr>
            <a:picLocks noChangeAspect="1"/>
          </p:cNvPicPr>
          <p:nvPr/>
        </p:nvPicPr>
        <p:blipFill>
          <a:blip r:embed="rId3"/>
          <a:stretch>
            <a:fillRect/>
          </a:stretch>
        </p:blipFill>
        <p:spPr>
          <a:xfrm>
            <a:off x="319718" y="4619246"/>
            <a:ext cx="1169231" cy="1560611"/>
          </a:xfrm>
          <a:prstGeom prst="rect">
            <a:avLst/>
          </a:prstGeom>
        </p:spPr>
      </p:pic>
      <p:sp>
        <p:nvSpPr>
          <p:cNvPr id="325" name="양쪽 모서리가 둥근 사각형 31">
            <a:extLst>
              <a:ext uri="{FF2B5EF4-FFF2-40B4-BE49-F238E27FC236}">
                <a16:creationId xmlns="" xmlns:a16="http://schemas.microsoft.com/office/drawing/2014/main" id="{BE6EDF88-B706-4357-BC20-758B0D5FF65E}"/>
              </a:ext>
            </a:extLst>
          </p:cNvPr>
          <p:cNvSpPr/>
          <p:nvPr/>
        </p:nvSpPr>
        <p:spPr>
          <a:xfrm>
            <a:off x="6420184" y="3305696"/>
            <a:ext cx="3063940" cy="3536696"/>
          </a:xfrm>
          <a:prstGeom prst="rect">
            <a:avLst/>
          </a:prstGeom>
          <a:solidFill>
            <a:schemeClr val="bg1"/>
          </a:solidFill>
          <a:ln w="53975">
            <a:gradFill>
              <a:gsLst>
                <a:gs pos="0">
                  <a:srgbClr val="0055DE"/>
                </a:gs>
                <a:gs pos="100000">
                  <a:srgbClr val="002AC4"/>
                </a:gs>
              </a:gsLst>
              <a:lin ang="5400000" scaled="0"/>
            </a:gradFill>
          </a:ln>
          <a:effectLst>
            <a:outerShdw blurRad="139700" dist="1016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326" name="TextBox 244">
            <a:extLst>
              <a:ext uri="{FF2B5EF4-FFF2-40B4-BE49-F238E27FC236}">
                <a16:creationId xmlns="" xmlns:a16="http://schemas.microsoft.com/office/drawing/2014/main" id="{381D0732-9EB6-4DC4-A112-F908DEABBF6D}"/>
              </a:ext>
            </a:extLst>
          </p:cNvPr>
          <p:cNvSpPr txBox="1"/>
          <p:nvPr/>
        </p:nvSpPr>
        <p:spPr>
          <a:xfrm>
            <a:off x="6420183" y="3316969"/>
            <a:ext cx="3063940" cy="943292"/>
          </a:xfrm>
          <a:prstGeom prst="round2SameRect">
            <a:avLst>
              <a:gd name="adj1" fmla="val 0"/>
              <a:gd name="adj2" fmla="val 0"/>
            </a:avLst>
          </a:prstGeom>
          <a:solidFill>
            <a:srgbClr val="0055DE"/>
          </a:solidFill>
        </p:spPr>
        <p:txBody>
          <a:bodyPr wrap="square" lIns="117000" tIns="117000" rIns="0" bIns="0" rtlCol="0" anchor="t" anchorCtr="0">
            <a:no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lgn="ctr" rtl="0" latinLnBrk="0">
              <a:defRPr/>
            </a:pPr>
            <a:r>
              <a:rPr lang="en-US" sz="1100"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2024: Expanded and improved on Virtual Assistant</a:t>
            </a:r>
          </a:p>
        </p:txBody>
      </p:sp>
      <p:grpSp>
        <p:nvGrpSpPr>
          <p:cNvPr id="327" name="그룹 326">
            <a:extLst>
              <a:ext uri="{FF2B5EF4-FFF2-40B4-BE49-F238E27FC236}">
                <a16:creationId xmlns="" xmlns:a16="http://schemas.microsoft.com/office/drawing/2014/main" id="{6A4847FE-0697-494C-873F-7556434731DF}"/>
              </a:ext>
            </a:extLst>
          </p:cNvPr>
          <p:cNvGrpSpPr/>
          <p:nvPr/>
        </p:nvGrpSpPr>
        <p:grpSpPr>
          <a:xfrm flipH="1">
            <a:off x="6625824" y="1393544"/>
            <a:ext cx="1149644" cy="390734"/>
            <a:chOff x="6245948" y="2118419"/>
            <a:chExt cx="974725" cy="484188"/>
          </a:xfrm>
        </p:grpSpPr>
        <p:sp>
          <p:nvSpPr>
            <p:cNvPr id="328" name="Freeform 35">
              <a:extLst>
                <a:ext uri="{FF2B5EF4-FFF2-40B4-BE49-F238E27FC236}">
                  <a16:creationId xmlns="" xmlns:a16="http://schemas.microsoft.com/office/drawing/2014/main" id="{5CB2A971-C527-41B0-BCB0-F05D80C2F3AE}"/>
                </a:ext>
              </a:extLst>
            </p:cNvPr>
            <p:cNvSpPr>
              <a:spLocks/>
            </p:cNvSpPr>
            <p:nvPr/>
          </p:nvSpPr>
          <p:spPr bwMode="auto">
            <a:xfrm>
              <a:off x="6245948" y="2148582"/>
              <a:ext cx="974725" cy="454025"/>
            </a:xfrm>
            <a:custGeom>
              <a:avLst/>
              <a:gdLst>
                <a:gd name="T0" fmla="*/ 140 w 815"/>
                <a:gd name="T1" fmla="*/ 0 h 376"/>
                <a:gd name="T2" fmla="*/ 675 w 815"/>
                <a:gd name="T3" fmla="*/ 0 h 376"/>
                <a:gd name="T4" fmla="*/ 815 w 815"/>
                <a:gd name="T5" fmla="*/ 140 h 376"/>
                <a:gd name="T6" fmla="*/ 815 w 815"/>
                <a:gd name="T7" fmla="*/ 140 h 376"/>
                <a:gd name="T8" fmla="*/ 675 w 815"/>
                <a:gd name="T9" fmla="*/ 279 h 376"/>
                <a:gd name="T10" fmla="*/ 380 w 815"/>
                <a:gd name="T11" fmla="*/ 279 h 376"/>
                <a:gd name="T12" fmla="*/ 402 w 815"/>
                <a:gd name="T13" fmla="*/ 350 h 376"/>
                <a:gd name="T14" fmla="*/ 402 w 815"/>
                <a:gd name="T15" fmla="*/ 376 h 376"/>
                <a:gd name="T16" fmla="*/ 287 w 815"/>
                <a:gd name="T17" fmla="*/ 279 h 376"/>
                <a:gd name="T18" fmla="*/ 140 w 815"/>
                <a:gd name="T19" fmla="*/ 279 h 376"/>
                <a:gd name="T20" fmla="*/ 0 w 815"/>
                <a:gd name="T21" fmla="*/ 140 h 376"/>
                <a:gd name="T22" fmla="*/ 0 w 815"/>
                <a:gd name="T23" fmla="*/ 140 h 376"/>
                <a:gd name="T24" fmla="*/ 140 w 815"/>
                <a:gd name="T25"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5" h="376">
                  <a:moveTo>
                    <a:pt x="140" y="0"/>
                  </a:moveTo>
                  <a:cubicBezTo>
                    <a:pt x="675" y="0"/>
                    <a:pt x="675" y="0"/>
                    <a:pt x="675" y="0"/>
                  </a:cubicBezTo>
                  <a:cubicBezTo>
                    <a:pt x="752" y="0"/>
                    <a:pt x="815" y="62"/>
                    <a:pt x="815" y="140"/>
                  </a:cubicBezTo>
                  <a:cubicBezTo>
                    <a:pt x="815" y="140"/>
                    <a:pt x="815" y="140"/>
                    <a:pt x="815" y="140"/>
                  </a:cubicBezTo>
                  <a:cubicBezTo>
                    <a:pt x="815" y="217"/>
                    <a:pt x="752" y="279"/>
                    <a:pt x="675" y="279"/>
                  </a:cubicBezTo>
                  <a:cubicBezTo>
                    <a:pt x="380" y="279"/>
                    <a:pt x="380" y="279"/>
                    <a:pt x="380" y="279"/>
                  </a:cubicBezTo>
                  <a:cubicBezTo>
                    <a:pt x="402" y="350"/>
                    <a:pt x="402" y="350"/>
                    <a:pt x="402" y="350"/>
                  </a:cubicBezTo>
                  <a:cubicBezTo>
                    <a:pt x="402" y="376"/>
                    <a:pt x="402" y="376"/>
                    <a:pt x="402" y="376"/>
                  </a:cubicBezTo>
                  <a:cubicBezTo>
                    <a:pt x="287" y="279"/>
                    <a:pt x="287" y="279"/>
                    <a:pt x="287" y="279"/>
                  </a:cubicBezTo>
                  <a:cubicBezTo>
                    <a:pt x="140" y="279"/>
                    <a:pt x="140" y="279"/>
                    <a:pt x="140" y="279"/>
                  </a:cubicBezTo>
                  <a:cubicBezTo>
                    <a:pt x="62" y="279"/>
                    <a:pt x="0" y="217"/>
                    <a:pt x="0" y="140"/>
                  </a:cubicBezTo>
                  <a:cubicBezTo>
                    <a:pt x="0" y="140"/>
                    <a:pt x="0" y="140"/>
                    <a:pt x="0" y="140"/>
                  </a:cubicBezTo>
                  <a:cubicBezTo>
                    <a:pt x="0" y="62"/>
                    <a:pt x="62" y="0"/>
                    <a:pt x="140" y="0"/>
                  </a:cubicBezTo>
                  <a:close/>
                </a:path>
              </a:pathLst>
            </a:custGeom>
            <a:solidFill>
              <a:srgbClr val="CE4602"/>
            </a:solidFill>
            <a:ln w="4763" cap="rnd">
              <a:noFill/>
              <a:prstDash val="solid"/>
              <a:round/>
              <a:headEnd/>
              <a:tailEnd/>
            </a:ln>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29" name="Freeform 36">
              <a:extLst>
                <a:ext uri="{FF2B5EF4-FFF2-40B4-BE49-F238E27FC236}">
                  <a16:creationId xmlns="" xmlns:a16="http://schemas.microsoft.com/office/drawing/2014/main" id="{F23A3AFA-04F1-4819-A7CE-37AF3E8C0832}"/>
                </a:ext>
              </a:extLst>
            </p:cNvPr>
            <p:cNvSpPr>
              <a:spLocks/>
            </p:cNvSpPr>
            <p:nvPr/>
          </p:nvSpPr>
          <p:spPr bwMode="auto">
            <a:xfrm>
              <a:off x="6245948" y="2118419"/>
              <a:ext cx="974725" cy="454025"/>
            </a:xfrm>
            <a:custGeom>
              <a:avLst/>
              <a:gdLst>
                <a:gd name="T0" fmla="*/ 140 w 815"/>
                <a:gd name="T1" fmla="*/ 0 h 376"/>
                <a:gd name="T2" fmla="*/ 675 w 815"/>
                <a:gd name="T3" fmla="*/ 0 h 376"/>
                <a:gd name="T4" fmla="*/ 815 w 815"/>
                <a:gd name="T5" fmla="*/ 139 h 376"/>
                <a:gd name="T6" fmla="*/ 815 w 815"/>
                <a:gd name="T7" fmla="*/ 139 h 376"/>
                <a:gd name="T8" fmla="*/ 675 w 815"/>
                <a:gd name="T9" fmla="*/ 279 h 376"/>
                <a:gd name="T10" fmla="*/ 380 w 815"/>
                <a:gd name="T11" fmla="*/ 279 h 376"/>
                <a:gd name="T12" fmla="*/ 402 w 815"/>
                <a:gd name="T13" fmla="*/ 376 h 376"/>
                <a:gd name="T14" fmla="*/ 287 w 815"/>
                <a:gd name="T15" fmla="*/ 279 h 376"/>
                <a:gd name="T16" fmla="*/ 140 w 815"/>
                <a:gd name="T17" fmla="*/ 279 h 376"/>
                <a:gd name="T18" fmla="*/ 0 w 815"/>
                <a:gd name="T19" fmla="*/ 139 h 376"/>
                <a:gd name="T20" fmla="*/ 0 w 815"/>
                <a:gd name="T21" fmla="*/ 139 h 376"/>
                <a:gd name="T22" fmla="*/ 140 w 815"/>
                <a:gd name="T2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376">
                  <a:moveTo>
                    <a:pt x="140" y="0"/>
                  </a:moveTo>
                  <a:cubicBezTo>
                    <a:pt x="675" y="0"/>
                    <a:pt x="675" y="0"/>
                    <a:pt x="675" y="0"/>
                  </a:cubicBezTo>
                  <a:cubicBezTo>
                    <a:pt x="752" y="0"/>
                    <a:pt x="815" y="62"/>
                    <a:pt x="815" y="139"/>
                  </a:cubicBezTo>
                  <a:cubicBezTo>
                    <a:pt x="815" y="139"/>
                    <a:pt x="815" y="139"/>
                    <a:pt x="815" y="139"/>
                  </a:cubicBezTo>
                  <a:cubicBezTo>
                    <a:pt x="815" y="217"/>
                    <a:pt x="752" y="279"/>
                    <a:pt x="675" y="279"/>
                  </a:cubicBezTo>
                  <a:cubicBezTo>
                    <a:pt x="380" y="279"/>
                    <a:pt x="380" y="279"/>
                    <a:pt x="380" y="279"/>
                  </a:cubicBezTo>
                  <a:cubicBezTo>
                    <a:pt x="402" y="376"/>
                    <a:pt x="402" y="376"/>
                    <a:pt x="402" y="376"/>
                  </a:cubicBezTo>
                  <a:cubicBezTo>
                    <a:pt x="287" y="279"/>
                    <a:pt x="287" y="279"/>
                    <a:pt x="287" y="279"/>
                  </a:cubicBezTo>
                  <a:cubicBezTo>
                    <a:pt x="140" y="279"/>
                    <a:pt x="140" y="279"/>
                    <a:pt x="140" y="279"/>
                  </a:cubicBezTo>
                  <a:cubicBezTo>
                    <a:pt x="62" y="279"/>
                    <a:pt x="0" y="217"/>
                    <a:pt x="0" y="139"/>
                  </a:cubicBezTo>
                  <a:cubicBezTo>
                    <a:pt x="0" y="139"/>
                    <a:pt x="0" y="139"/>
                    <a:pt x="0" y="139"/>
                  </a:cubicBezTo>
                  <a:cubicBezTo>
                    <a:pt x="0" y="62"/>
                    <a:pt x="62" y="0"/>
                    <a:pt x="140" y="0"/>
                  </a:cubicBezTo>
                  <a:close/>
                </a:path>
              </a:pathLst>
            </a:custGeom>
            <a:solidFill>
              <a:srgbClr val="FD7026"/>
            </a:solidFill>
            <a:ln w="4763" cap="rnd">
              <a:noFill/>
              <a:prstDash val="solid"/>
              <a:round/>
              <a:headEnd/>
              <a:tailEnd/>
            </a:ln>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grpSp>
      <p:sp>
        <p:nvSpPr>
          <p:cNvPr id="330" name="직사각형 329">
            <a:extLst>
              <a:ext uri="{FF2B5EF4-FFF2-40B4-BE49-F238E27FC236}">
                <a16:creationId xmlns="" xmlns:a16="http://schemas.microsoft.com/office/drawing/2014/main" id="{954BCFAF-531E-4ECC-A963-8181FCB6F8C0}"/>
              </a:ext>
            </a:extLst>
          </p:cNvPr>
          <p:cNvSpPr/>
          <p:nvPr/>
        </p:nvSpPr>
        <p:spPr>
          <a:xfrm rot="10800000" flipV="1">
            <a:off x="6527912" y="1435889"/>
            <a:ext cx="1378798" cy="38038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42987" rtl="0">
              <a:defRPr/>
            </a:pPr>
            <a:r>
              <a:rPr lang="en-US" sz="1200" b="1" i="0" u="none" spc="-41" baseline="0" dirty="0">
                <a:solidFill>
                  <a:srgbClr val="0055FE"/>
                </a:solidFill>
                <a:latin typeface="Times New Roman" panose="02020603050405020304" pitchFamily="18" charset="0"/>
                <a:ea typeface="Pretendard ExtraBold" panose="02000903000000020004" pitchFamily="50" charset="-127"/>
                <a:cs typeface="Times New Roman" panose="02020603050405020304" pitchFamily="18" charset="0"/>
              </a:rPr>
              <a:t>As of June 24</a:t>
            </a:r>
            <a:endParaRPr lang="en-US" altLang="ko-KR" sz="1200" b="1" spc="-41" dirty="0">
              <a:solidFill>
                <a:srgbClr val="0055FE"/>
              </a:solidFill>
              <a:latin typeface="Times New Roman" panose="02020603050405020304" pitchFamily="18" charset="0"/>
              <a:ea typeface="Pretendard ExtraBold" panose="02000903000000020004" pitchFamily="50" charset="-127"/>
              <a:cs typeface="Times New Roman" panose="02020603050405020304" pitchFamily="18" charset="0"/>
            </a:endParaRPr>
          </a:p>
          <a:p>
            <a:pPr algn="ctr" defTabSz="742987" rtl="0">
              <a:defRPr/>
            </a:pPr>
            <a:endParaRPr lang="en-US" altLang="en-US" sz="1138" dirty="0">
              <a:solidFill>
                <a:prstClr val="white"/>
              </a:solidFill>
              <a:latin typeface="Times New Roman" panose="02020603050405020304" pitchFamily="18" charset="0"/>
              <a:ea typeface="SB 어그로 Medium" panose="02020603020101020101" pitchFamily="18" charset="-127"/>
              <a:cs typeface="Times New Roman" panose="02020603050405020304" pitchFamily="18" charset="0"/>
            </a:endParaRPr>
          </a:p>
        </p:txBody>
      </p:sp>
      <p:pic>
        <p:nvPicPr>
          <p:cNvPr id="331" name="그림 330">
            <a:extLst>
              <a:ext uri="{FF2B5EF4-FFF2-40B4-BE49-F238E27FC236}">
                <a16:creationId xmlns="" xmlns:a16="http://schemas.microsoft.com/office/drawing/2014/main" id="{3266CEC2-8398-4798-BE24-754E8D6C5CD8}"/>
              </a:ext>
            </a:extLst>
          </p:cNvPr>
          <p:cNvPicPr>
            <a:picLocks noChangeAspect="1"/>
          </p:cNvPicPr>
          <p:nvPr/>
        </p:nvPicPr>
        <p:blipFill>
          <a:blip r:embed="rId4"/>
          <a:stretch>
            <a:fillRect/>
          </a:stretch>
        </p:blipFill>
        <p:spPr>
          <a:xfrm>
            <a:off x="6355677" y="1402984"/>
            <a:ext cx="221733" cy="251257"/>
          </a:xfrm>
          <a:prstGeom prst="rect">
            <a:avLst/>
          </a:prstGeom>
        </p:spPr>
      </p:pic>
      <p:sp>
        <p:nvSpPr>
          <p:cNvPr id="332" name="TextBox 244">
            <a:extLst>
              <a:ext uri="{FF2B5EF4-FFF2-40B4-BE49-F238E27FC236}">
                <a16:creationId xmlns="" xmlns:a16="http://schemas.microsoft.com/office/drawing/2014/main" id="{72989B55-C31E-4656-9B26-6AF03343DFEA}"/>
              </a:ext>
            </a:extLst>
          </p:cNvPr>
          <p:cNvSpPr txBox="1"/>
          <p:nvPr/>
        </p:nvSpPr>
        <p:spPr>
          <a:xfrm>
            <a:off x="7165062" y="3919673"/>
            <a:ext cx="1134912" cy="338438"/>
          </a:xfrm>
          <a:prstGeom prst="round2SameRect">
            <a:avLst/>
          </a:prstGeom>
          <a:solidFill>
            <a:srgbClr val="141921">
              <a:alpha val="30000"/>
            </a:srgbClr>
          </a:solidFill>
        </p:spPr>
        <p:txBody>
          <a:bodyPr wrap="square" lIns="0" tIns="0" rIns="0" bIns="0" rtlCol="0" anchor="ctr" anchorCtr="0">
            <a:no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0" fontAlgn="base" latinLnBrk="0">
              <a:spcAft>
                <a:spcPct val="0"/>
              </a:spcAft>
              <a:buClr>
                <a:prstClr val="black">
                  <a:lumMod val="65000"/>
                  <a:lumOff val="35000"/>
                </a:prstClr>
              </a:buClr>
              <a:buSzPct val="100000"/>
              <a:defRPr/>
            </a:pPr>
            <a:r>
              <a:rPr lang="en-US" sz="1138"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sym typeface="Wingdings" panose="05000000000000000000" pitchFamily="2" charset="2"/>
              </a:rPr>
              <a:t>Notifications</a:t>
            </a:r>
            <a:endParaRPr lang="en-US" altLang="ko-KR" sz="1138"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sym typeface="Wingdings" panose="05000000000000000000" pitchFamily="2" charset="2"/>
            </a:endParaRPr>
          </a:p>
        </p:txBody>
      </p:sp>
      <p:sp>
        <p:nvSpPr>
          <p:cNvPr id="333" name="TextBox 244">
            <a:extLst>
              <a:ext uri="{FF2B5EF4-FFF2-40B4-BE49-F238E27FC236}">
                <a16:creationId xmlns="" xmlns:a16="http://schemas.microsoft.com/office/drawing/2014/main" id="{A50EDD9B-D470-495B-9AB2-93AD3DE4992C}"/>
              </a:ext>
            </a:extLst>
          </p:cNvPr>
          <p:cNvSpPr txBox="1"/>
          <p:nvPr/>
        </p:nvSpPr>
        <p:spPr>
          <a:xfrm>
            <a:off x="8325797" y="3919673"/>
            <a:ext cx="1134912" cy="338438"/>
          </a:xfrm>
          <a:prstGeom prst="round2SameRect">
            <a:avLst/>
          </a:prstGeom>
          <a:solidFill>
            <a:srgbClr val="141921">
              <a:alpha val="30000"/>
            </a:srgbClr>
          </a:solidFill>
        </p:spPr>
        <p:txBody>
          <a:bodyPr wrap="square" lIns="0" tIns="0" rIns="0" bIns="0" rtlCol="0" anchor="ctr" anchorCtr="0">
            <a:no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0" fontAlgn="base" latinLnBrk="0">
              <a:spcAft>
                <a:spcPct val="0"/>
              </a:spcAft>
              <a:buClr>
                <a:prstClr val="black">
                  <a:lumMod val="65000"/>
                  <a:lumOff val="35000"/>
                </a:prstClr>
              </a:buClr>
              <a:buSzPct val="100000"/>
              <a:defRPr/>
            </a:pPr>
            <a:r>
              <a:rPr lang="en-US" sz="1138"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sym typeface="Wingdings" panose="05000000000000000000" pitchFamily="2" charset="2"/>
              </a:rPr>
              <a:t>Inquiry</a:t>
            </a:r>
            <a:endParaRPr lang="en-US" altLang="ko-KR" sz="1138"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sym typeface="Wingdings" panose="05000000000000000000" pitchFamily="2" charset="2"/>
            </a:endParaRPr>
          </a:p>
        </p:txBody>
      </p:sp>
      <p:sp>
        <p:nvSpPr>
          <p:cNvPr id="334" name="직사각형 333">
            <a:extLst>
              <a:ext uri="{FF2B5EF4-FFF2-40B4-BE49-F238E27FC236}">
                <a16:creationId xmlns="" xmlns:a16="http://schemas.microsoft.com/office/drawing/2014/main" id="{F8FA5663-0298-4645-9F74-9C650D0F713A}"/>
              </a:ext>
            </a:extLst>
          </p:cNvPr>
          <p:cNvSpPr/>
          <p:nvPr/>
        </p:nvSpPr>
        <p:spPr>
          <a:xfrm>
            <a:off x="6441443" y="4258111"/>
            <a:ext cx="723618" cy="2485589"/>
          </a:xfrm>
          <a:prstGeom prst="rect">
            <a:avLst/>
          </a:prstGeom>
          <a:solidFill>
            <a:srgbClr val="E9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336" name="직사각형 335">
            <a:extLst>
              <a:ext uri="{FF2B5EF4-FFF2-40B4-BE49-F238E27FC236}">
                <a16:creationId xmlns="" xmlns:a16="http://schemas.microsoft.com/office/drawing/2014/main" id="{431FE2C4-8447-44B0-93BD-5E331E8D23BD}"/>
              </a:ext>
            </a:extLst>
          </p:cNvPr>
          <p:cNvSpPr/>
          <p:nvPr/>
        </p:nvSpPr>
        <p:spPr>
          <a:xfrm>
            <a:off x="8526809" y="4384782"/>
            <a:ext cx="732893" cy="338554"/>
          </a:xfrm>
          <a:prstGeom prst="rect">
            <a:avLst/>
          </a:prstGeom>
        </p:spPr>
        <p:txBody>
          <a:bodyPr wrap="none" anchor="ctr" anchorCtr="0">
            <a:sp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0" fontAlgn="ctr" latinLnBrk="0">
              <a:spcBef>
                <a:spcPct val="0"/>
              </a:spcBef>
              <a:spcAft>
                <a:spcPct val="0"/>
              </a:spcAft>
              <a:defRPr/>
            </a:pPr>
            <a:r>
              <a:rPr kumimoji="1" lang="en-US" sz="1600" b="0" i="0" u="none" baseline="0" dirty="0">
                <a:solidFill>
                  <a:srgbClr val="0055DE"/>
                </a:solidFill>
                <a:latin typeface="Times New Roman" panose="02020603050405020304" pitchFamily="18" charset="0"/>
                <a:ea typeface="Pretendard ExtraBold" panose="02000903000000020004" pitchFamily="2" charset="-127"/>
                <a:cs typeface="Times New Roman" panose="02020603050405020304" pitchFamily="18" charset="0"/>
              </a:rPr>
              <a:t>2</a:t>
            </a:r>
            <a:r>
              <a:rPr kumimoji="1" lang="en-US" sz="1463" b="0" i="0" u="none" baseline="0" dirty="0">
                <a:solidFill>
                  <a:srgbClr val="0055DE"/>
                </a:solidFill>
                <a:latin typeface="Times New Roman" panose="02020603050405020304" pitchFamily="18" charset="0"/>
                <a:ea typeface="Pretendard" panose="02000503000000020004" pitchFamily="2" charset="-127"/>
                <a:cs typeface="Times New Roman" panose="02020603050405020304" pitchFamily="18" charset="0"/>
              </a:rPr>
              <a:t> types</a:t>
            </a:r>
          </a:p>
        </p:txBody>
      </p:sp>
      <p:sp>
        <p:nvSpPr>
          <p:cNvPr id="337" name="직사각형 336">
            <a:extLst>
              <a:ext uri="{FF2B5EF4-FFF2-40B4-BE49-F238E27FC236}">
                <a16:creationId xmlns="" xmlns:a16="http://schemas.microsoft.com/office/drawing/2014/main" id="{89CC7C4E-B6B5-41AC-A73B-0A5347B6662D}"/>
              </a:ext>
            </a:extLst>
          </p:cNvPr>
          <p:cNvSpPr/>
          <p:nvPr/>
        </p:nvSpPr>
        <p:spPr>
          <a:xfrm>
            <a:off x="7318588" y="4384782"/>
            <a:ext cx="827855" cy="338554"/>
          </a:xfrm>
          <a:prstGeom prst="rect">
            <a:avLst/>
          </a:prstGeom>
        </p:spPr>
        <p:txBody>
          <a:bodyPr wrap="none" anchor="ctr" anchorCtr="0">
            <a:sp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rtl="0" fontAlgn="ctr" latinLnBrk="0">
              <a:spcBef>
                <a:spcPct val="0"/>
              </a:spcBef>
              <a:spcAft>
                <a:spcPct val="0"/>
              </a:spcAft>
              <a:defRPr/>
            </a:pPr>
            <a:r>
              <a:rPr kumimoji="1" lang="en-US" sz="1600" b="0" i="0" u="none" baseline="0" dirty="0">
                <a:solidFill>
                  <a:srgbClr val="0055DE"/>
                </a:solidFill>
                <a:latin typeface="Times New Roman" panose="02020603050405020304" pitchFamily="18" charset="0"/>
                <a:ea typeface="Pretendard ExtraBold" panose="02000903000000020004" pitchFamily="2" charset="-127"/>
                <a:cs typeface="Times New Roman" panose="02020603050405020304" pitchFamily="18" charset="0"/>
              </a:rPr>
              <a:t>11</a:t>
            </a:r>
            <a:r>
              <a:rPr kumimoji="1" lang="en-US" sz="1463" b="0" i="0" u="none" baseline="0" dirty="0">
                <a:solidFill>
                  <a:srgbClr val="0055DE"/>
                </a:solidFill>
                <a:latin typeface="Times New Roman" panose="02020603050405020304" pitchFamily="18" charset="0"/>
                <a:ea typeface="Pretendard" panose="02000503000000020004" pitchFamily="2" charset="-127"/>
                <a:cs typeface="Times New Roman" panose="02020603050405020304" pitchFamily="18" charset="0"/>
              </a:rPr>
              <a:t> types</a:t>
            </a:r>
          </a:p>
        </p:txBody>
      </p:sp>
      <p:sp>
        <p:nvSpPr>
          <p:cNvPr id="338" name="직사각형 337">
            <a:extLst>
              <a:ext uri="{FF2B5EF4-FFF2-40B4-BE49-F238E27FC236}">
                <a16:creationId xmlns="" xmlns:a16="http://schemas.microsoft.com/office/drawing/2014/main" id="{50A93496-0D0A-4AA5-B055-A707FD9B58E2}"/>
              </a:ext>
            </a:extLst>
          </p:cNvPr>
          <p:cNvSpPr/>
          <p:nvPr/>
        </p:nvSpPr>
        <p:spPr>
          <a:xfrm>
            <a:off x="6518681" y="4323221"/>
            <a:ext cx="585728"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l" defTabSz="742987" rtl="0" latinLnBrk="0">
              <a:defRPr/>
            </a:pPr>
            <a:r>
              <a:rPr lang="en-US" sz="1000" b="0" i="0" u="none" baseline="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rPr>
              <a:t>Expand services</a:t>
            </a:r>
            <a:r>
              <a:rPr lang="en-US" sz="100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rPr>
              <a:t/>
            </a:r>
            <a:br>
              <a:rPr lang="en-US" sz="100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rPr>
            </a:br>
            <a:endParaRPr lang="en-US" altLang="ko-KR" sz="100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39" name="직사각형 338">
            <a:extLst>
              <a:ext uri="{FF2B5EF4-FFF2-40B4-BE49-F238E27FC236}">
                <a16:creationId xmlns="" xmlns:a16="http://schemas.microsoft.com/office/drawing/2014/main" id="{D25E1A9B-1ADB-4B65-BF03-8E49BA580942}"/>
              </a:ext>
            </a:extLst>
          </p:cNvPr>
          <p:cNvSpPr/>
          <p:nvPr/>
        </p:nvSpPr>
        <p:spPr>
          <a:xfrm>
            <a:off x="6441443" y="4748657"/>
            <a:ext cx="3024919" cy="1277806"/>
          </a:xfrm>
          <a:prstGeom prst="rect">
            <a:avLst/>
          </a:prstGeom>
          <a:solidFill>
            <a:srgbClr val="0055DE">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340" name="직사각형 339">
            <a:extLst>
              <a:ext uri="{FF2B5EF4-FFF2-40B4-BE49-F238E27FC236}">
                <a16:creationId xmlns="" xmlns:a16="http://schemas.microsoft.com/office/drawing/2014/main" id="{E3DFF40F-D090-42DE-B09B-4B739BEE0E27}"/>
              </a:ext>
            </a:extLst>
          </p:cNvPr>
          <p:cNvSpPr/>
          <p:nvPr/>
        </p:nvSpPr>
        <p:spPr>
          <a:xfrm>
            <a:off x="7248923" y="4829296"/>
            <a:ext cx="1047302" cy="1218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73526" indent="-73526" algn="l" rtl="0" fontAlgn="base" latinLnBrk="0">
              <a:spcBef>
                <a:spcPts val="163"/>
              </a:spcBef>
              <a:spcAft>
                <a:spcPct val="0"/>
              </a:spcAft>
              <a:buClr>
                <a:srgbClr val="212D37"/>
              </a:buClr>
              <a:buSzPct val="100000"/>
              <a:buFont typeface="Arial" panose="020B0604020202020204" pitchFamily="34" charset="0"/>
              <a:buChar char="•"/>
              <a:defRPr/>
            </a:pPr>
            <a:r>
              <a:rPr lang="en-US" sz="80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Regional services </a:t>
            </a:r>
            <a:endParaRPr lang="en-US" altLang="ko-KR" sz="80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a:p>
            <a:pPr marL="73526" indent="-73526" algn="l" rtl="0" fontAlgn="base" latinLnBrk="0">
              <a:spcBef>
                <a:spcPts val="163"/>
              </a:spcBef>
              <a:spcAft>
                <a:spcPct val="0"/>
              </a:spcAft>
              <a:buClr>
                <a:srgbClr val="212D37"/>
              </a:buClr>
              <a:buSzPct val="100000"/>
              <a:buFont typeface="Arial" panose="020B0604020202020204" pitchFamily="34" charset="0"/>
              <a:buChar char="•"/>
              <a:defRPr/>
            </a:pPr>
            <a:endParaRPr lang="en-US" altLang="ko-KR" sz="894"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a:p>
            <a:pPr algn="l" rtl="0" fontAlgn="base" latinLnBrk="0">
              <a:spcBef>
                <a:spcPts val="163"/>
              </a:spcBef>
              <a:spcAft>
                <a:spcPct val="0"/>
              </a:spcAft>
              <a:buClr>
                <a:srgbClr val="212D37"/>
              </a:buClr>
              <a:buSzPct val="100000"/>
              <a:defRPr/>
            </a:pPr>
            <a:endParaRPr lang="en-US" altLang="ko-KR" sz="894"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a:p>
            <a:pPr marL="73526" indent="-73526" algn="l" rtl="0" fontAlgn="base" latinLnBrk="0">
              <a:spcBef>
                <a:spcPts val="600"/>
              </a:spcBef>
              <a:spcAft>
                <a:spcPct val="0"/>
              </a:spcAft>
              <a:buClr>
                <a:srgbClr val="212D37"/>
              </a:buClr>
              <a:buSzPct val="100000"/>
              <a:buFont typeface="Arial" panose="020B0604020202020204" pitchFamily="34" charset="0"/>
              <a:buChar char="•"/>
              <a:defRPr/>
            </a:pPr>
            <a:r>
              <a:rPr lang="en-US" sz="80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Support e-bill delivery</a:t>
            </a:r>
            <a:endParaRPr lang="en-US" altLang="ko-KR" sz="80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a:p>
            <a:pPr algn="l" rtl="0" fontAlgn="base" latinLnBrk="0">
              <a:spcBef>
                <a:spcPts val="163"/>
              </a:spcBef>
              <a:spcAft>
                <a:spcPct val="0"/>
              </a:spcAft>
              <a:buClr>
                <a:srgbClr val="212D37"/>
              </a:buClr>
              <a:buSzPct val="100000"/>
              <a:defRPr/>
            </a:pPr>
            <a:endParaRPr lang="en-US" altLang="ko-KR" sz="894"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a:p>
            <a:pPr algn="l" rtl="0" fontAlgn="base" latinLnBrk="0">
              <a:spcBef>
                <a:spcPts val="163"/>
              </a:spcBef>
              <a:spcAft>
                <a:spcPct val="0"/>
              </a:spcAft>
              <a:buClr>
                <a:srgbClr val="212D37"/>
              </a:buClr>
              <a:buSzPct val="100000"/>
              <a:defRPr/>
            </a:pPr>
            <a:endParaRPr lang="en-US" altLang="ko-KR" sz="894"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a:p>
            <a:pPr algn="l" rtl="0" fontAlgn="base" latinLnBrk="0">
              <a:spcBef>
                <a:spcPts val="163"/>
              </a:spcBef>
              <a:spcAft>
                <a:spcPct val="0"/>
              </a:spcAft>
              <a:buClr>
                <a:srgbClr val="212D37"/>
              </a:buClr>
              <a:buSzPct val="100000"/>
              <a:defRPr/>
            </a:pPr>
            <a:endParaRPr lang="en-US" altLang="ko-KR" sz="894"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a:p>
            <a:pPr marL="73526" indent="-73526" algn="l" rtl="0" fontAlgn="base" latinLnBrk="0">
              <a:spcBef>
                <a:spcPts val="163"/>
              </a:spcBef>
              <a:spcAft>
                <a:spcPct val="0"/>
              </a:spcAft>
              <a:buClr>
                <a:srgbClr val="212D37"/>
              </a:buClr>
              <a:buSzPct val="100000"/>
              <a:buFont typeface="Arial" panose="020B0604020202020204" pitchFamily="34" charset="0"/>
              <a:buChar char="•"/>
              <a:defRPr/>
            </a:pPr>
            <a:endParaRPr lang="en-US" altLang="ko-KR" sz="894"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41" name="직사각형 340">
            <a:extLst>
              <a:ext uri="{FF2B5EF4-FFF2-40B4-BE49-F238E27FC236}">
                <a16:creationId xmlns="" xmlns:a16="http://schemas.microsoft.com/office/drawing/2014/main" id="{8FCFB22D-D0E6-41E9-B0E1-66376E0ECFEF}"/>
              </a:ext>
            </a:extLst>
          </p:cNvPr>
          <p:cNvSpPr/>
          <p:nvPr/>
        </p:nvSpPr>
        <p:spPr>
          <a:xfrm>
            <a:off x="8397802" y="4829296"/>
            <a:ext cx="1047302" cy="1205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73526" indent="-73526" algn="l" rtl="0" fontAlgn="base" latinLnBrk="0">
              <a:spcBef>
                <a:spcPts val="163"/>
              </a:spcBef>
              <a:spcAft>
                <a:spcPct val="0"/>
              </a:spcAft>
              <a:buClr>
                <a:srgbClr val="212D37"/>
              </a:buClr>
              <a:buSzPct val="100000"/>
              <a:buFont typeface="Arial" panose="020B0604020202020204" pitchFamily="34" charset="0"/>
              <a:buChar char="•"/>
              <a:defRPr/>
            </a:pPr>
            <a:r>
              <a:rPr lang="en-US" sz="80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Apply different </a:t>
            </a:r>
            <a:br>
              <a:rPr lang="en-US" sz="80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br>
            <a:r>
              <a:rPr lang="en-US" sz="80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UI/UX for different chatbot usage types</a:t>
            </a:r>
            <a:endParaRPr lang="en-US" altLang="ko-KR" sz="80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a:p>
            <a:pPr marL="73526" indent="-73526" algn="l" rtl="0" fontAlgn="base" latinLnBrk="0">
              <a:spcBef>
                <a:spcPts val="163"/>
              </a:spcBef>
              <a:spcAft>
                <a:spcPct val="0"/>
              </a:spcAft>
              <a:buClr>
                <a:srgbClr val="212D37"/>
              </a:buClr>
              <a:buSzPct val="100000"/>
              <a:buFont typeface="Arial" panose="020B0604020202020204" pitchFamily="34" charset="0"/>
              <a:buChar char="•"/>
              <a:defRPr/>
            </a:pPr>
            <a:endParaRPr lang="en-US" altLang="ko-KR" sz="80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a:p>
            <a:pPr marL="73526" indent="-73526" algn="l" rtl="0" fontAlgn="base" latinLnBrk="0">
              <a:spcBef>
                <a:spcPts val="163"/>
              </a:spcBef>
              <a:spcAft>
                <a:spcPct val="0"/>
              </a:spcAft>
              <a:buClr>
                <a:srgbClr val="212D37"/>
              </a:buClr>
              <a:buSzPct val="100000"/>
              <a:buFont typeface="Arial" panose="020B0604020202020204" pitchFamily="34" charset="0"/>
              <a:buChar char="•"/>
              <a:defRPr/>
            </a:pPr>
            <a:r>
              <a:rPr lang="en-US" sz="80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Collect chatbot feedback</a:t>
            </a:r>
            <a:endParaRPr lang="en-US" altLang="ko-KR" sz="80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42" name="직사각형 341">
            <a:extLst>
              <a:ext uri="{FF2B5EF4-FFF2-40B4-BE49-F238E27FC236}">
                <a16:creationId xmlns="" xmlns:a16="http://schemas.microsoft.com/office/drawing/2014/main" id="{717D4C42-BFC7-4EAA-ABD9-88564E534E0F}"/>
              </a:ext>
            </a:extLst>
          </p:cNvPr>
          <p:cNvSpPr/>
          <p:nvPr/>
        </p:nvSpPr>
        <p:spPr>
          <a:xfrm>
            <a:off x="6518681" y="4933310"/>
            <a:ext cx="58572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l" rtl="0" latinLnBrk="0">
              <a:defRPr/>
            </a:pPr>
            <a:r>
              <a:rPr lang="en-US" sz="1000" b="0" i="0" u="none" baseline="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rPr>
              <a:t>Develop and improve </a:t>
            </a:r>
            <a:br>
              <a:rPr lang="en-US" sz="1000" b="0" i="0" u="none" baseline="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rPr>
            </a:br>
            <a:r>
              <a:rPr lang="en-US" sz="1000" b="0" i="0" u="none" baseline="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rPr>
              <a:t>on features</a:t>
            </a:r>
            <a:endParaRPr lang="en-US" altLang="ko-KR" sz="100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endParaRPr>
          </a:p>
          <a:p>
            <a:pPr algn="l" rtl="0" latinLnBrk="0">
              <a:defRPr/>
            </a:pPr>
            <a:endParaRPr lang="en-US" altLang="ko-KR" sz="100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cxnSp>
        <p:nvCxnSpPr>
          <p:cNvPr id="343" name="직선 연결선 342">
            <a:extLst>
              <a:ext uri="{FF2B5EF4-FFF2-40B4-BE49-F238E27FC236}">
                <a16:creationId xmlns="" xmlns:a16="http://schemas.microsoft.com/office/drawing/2014/main" id="{4EAB3F83-D80C-4B69-B727-BFC7ACA89146}"/>
              </a:ext>
            </a:extLst>
          </p:cNvPr>
          <p:cNvCxnSpPr>
            <a:cxnSpLocks/>
          </p:cNvCxnSpPr>
          <p:nvPr/>
        </p:nvCxnSpPr>
        <p:spPr>
          <a:xfrm>
            <a:off x="8319439" y="4324137"/>
            <a:ext cx="0" cy="468832"/>
          </a:xfrm>
          <a:prstGeom prst="line">
            <a:avLst/>
          </a:prstGeom>
          <a:ln>
            <a:solidFill>
              <a:srgbClr val="DBDDE1"/>
            </a:solidFill>
          </a:ln>
        </p:spPr>
        <p:style>
          <a:lnRef idx="1">
            <a:schemeClr val="accent1"/>
          </a:lnRef>
          <a:fillRef idx="0">
            <a:schemeClr val="accent1"/>
          </a:fillRef>
          <a:effectRef idx="0">
            <a:schemeClr val="accent1"/>
          </a:effectRef>
          <a:fontRef idx="minor">
            <a:schemeClr val="tx1"/>
          </a:fontRef>
        </p:style>
      </p:cxnSp>
      <p:cxnSp>
        <p:nvCxnSpPr>
          <p:cNvPr id="344" name="직선 연결선 343">
            <a:extLst>
              <a:ext uri="{FF2B5EF4-FFF2-40B4-BE49-F238E27FC236}">
                <a16:creationId xmlns="" xmlns:a16="http://schemas.microsoft.com/office/drawing/2014/main" id="{0AAC51BE-FEA7-4626-992E-C0BC9F7B0C2D}"/>
              </a:ext>
            </a:extLst>
          </p:cNvPr>
          <p:cNvCxnSpPr>
            <a:cxnSpLocks/>
          </p:cNvCxnSpPr>
          <p:nvPr/>
        </p:nvCxnSpPr>
        <p:spPr>
          <a:xfrm>
            <a:off x="8319439" y="4801904"/>
            <a:ext cx="0" cy="1205214"/>
          </a:xfrm>
          <a:prstGeom prst="line">
            <a:avLst/>
          </a:prstGeom>
          <a:ln>
            <a:solidFill>
              <a:srgbClr val="9CADCE"/>
            </a:solidFill>
          </a:ln>
        </p:spPr>
        <p:style>
          <a:lnRef idx="1">
            <a:schemeClr val="accent1"/>
          </a:lnRef>
          <a:fillRef idx="0">
            <a:schemeClr val="accent1"/>
          </a:fillRef>
          <a:effectRef idx="0">
            <a:schemeClr val="accent1"/>
          </a:effectRef>
          <a:fontRef idx="minor">
            <a:schemeClr val="tx1"/>
          </a:fontRef>
        </p:style>
      </p:cxnSp>
      <p:sp>
        <p:nvSpPr>
          <p:cNvPr id="345" name="직사각형 344">
            <a:extLst>
              <a:ext uri="{FF2B5EF4-FFF2-40B4-BE49-F238E27FC236}">
                <a16:creationId xmlns="" xmlns:a16="http://schemas.microsoft.com/office/drawing/2014/main" id="{33CD0478-2955-4CF1-B3CF-7F35B0F38F26}"/>
              </a:ext>
            </a:extLst>
          </p:cNvPr>
          <p:cNvSpPr/>
          <p:nvPr/>
        </p:nvSpPr>
        <p:spPr>
          <a:xfrm>
            <a:off x="6518681" y="6138793"/>
            <a:ext cx="634594"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en-US"/>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l" rtl="0" latinLnBrk="0">
              <a:defRPr/>
            </a:pPr>
            <a:r>
              <a:rPr lang="en-US" sz="1000" b="0" i="0" u="none" baseline="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rPr>
              <a:t>Convergent</a:t>
            </a:r>
            <a:endParaRPr lang="en-US" altLang="ko-KR" sz="100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46" name="직사각형 345">
            <a:extLst>
              <a:ext uri="{FF2B5EF4-FFF2-40B4-BE49-F238E27FC236}">
                <a16:creationId xmlns="" xmlns:a16="http://schemas.microsoft.com/office/drawing/2014/main" id="{DA623597-65B0-4486-B336-3432770DD459}"/>
              </a:ext>
            </a:extLst>
          </p:cNvPr>
          <p:cNvSpPr/>
          <p:nvPr/>
        </p:nvSpPr>
        <p:spPr>
          <a:xfrm>
            <a:off x="7502482" y="6092624"/>
            <a:ext cx="1503937" cy="246221"/>
          </a:xfrm>
          <a:prstGeom prst="rect">
            <a:avLst/>
          </a:prstGeom>
        </p:spPr>
        <p:txBody>
          <a:bodyPr wrap="none" anchor="ctr" anchorCtr="0">
            <a:sp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rtl="0" fontAlgn="ctr" latinLnBrk="0">
              <a:spcBef>
                <a:spcPct val="0"/>
              </a:spcBef>
              <a:spcAft>
                <a:spcPct val="0"/>
              </a:spcAft>
              <a:defRPr/>
            </a:pPr>
            <a:r>
              <a:rPr kumimoji="1" lang="en-US" sz="1000" b="0" i="0" u="none" baseline="0" dirty="0">
                <a:latin typeface="Times New Roman" panose="02020603050405020304" pitchFamily="18" charset="0"/>
                <a:ea typeface="Pretendard ExtraBold" panose="02000903000000020004" pitchFamily="2" charset="-127"/>
                <a:cs typeface="Times New Roman" panose="02020603050405020304" pitchFamily="18" charset="0"/>
              </a:rPr>
              <a:t>Notifications → Inquiries</a:t>
            </a:r>
          </a:p>
        </p:txBody>
      </p:sp>
      <p:sp>
        <p:nvSpPr>
          <p:cNvPr id="347" name="직사각형 346">
            <a:extLst>
              <a:ext uri="{FF2B5EF4-FFF2-40B4-BE49-F238E27FC236}">
                <a16:creationId xmlns="" xmlns:a16="http://schemas.microsoft.com/office/drawing/2014/main" id="{08050F56-70E1-4B3C-AC09-745482625860}"/>
              </a:ext>
            </a:extLst>
          </p:cNvPr>
          <p:cNvSpPr/>
          <p:nvPr/>
        </p:nvSpPr>
        <p:spPr>
          <a:xfrm>
            <a:off x="6441442" y="6389718"/>
            <a:ext cx="3024919" cy="389553"/>
          </a:xfrm>
          <a:prstGeom prst="rect">
            <a:avLst/>
          </a:prstGeom>
          <a:solidFill>
            <a:srgbClr val="0055DE">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348" name="직사각형 347">
            <a:extLst>
              <a:ext uri="{FF2B5EF4-FFF2-40B4-BE49-F238E27FC236}">
                <a16:creationId xmlns="" xmlns:a16="http://schemas.microsoft.com/office/drawing/2014/main" id="{E49D214B-8BB1-4F65-843F-CFA14FD59F95}"/>
              </a:ext>
            </a:extLst>
          </p:cNvPr>
          <p:cNvSpPr/>
          <p:nvPr/>
        </p:nvSpPr>
        <p:spPr>
          <a:xfrm>
            <a:off x="6518681" y="6443300"/>
            <a:ext cx="585728"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lvl="0" algn="l" rtl="0" latinLnBrk="0">
              <a:defRPr/>
            </a:pPr>
            <a:r>
              <a:rPr lang="en-US" sz="1000" b="0" i="0" u="none" baseline="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rPr>
              <a:t>Service</a:t>
            </a:r>
            <a:endParaRPr lang="en-US" altLang="ko-KR" sz="100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endParaRPr>
          </a:p>
          <a:p>
            <a:pPr lvl="0" algn="l" rtl="0" latinLnBrk="0">
              <a:defRPr/>
            </a:pPr>
            <a:r>
              <a:rPr lang="en-US" sz="1000" b="0" i="0" u="none" baseline="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rPr>
              <a:t>link</a:t>
            </a:r>
            <a:endParaRPr lang="en-US" altLang="ko-KR" sz="1000" dirty="0">
              <a:solidFill>
                <a:prstClr val="black">
                  <a:lumMod val="85000"/>
                  <a:lumOff val="15000"/>
                </a:prstClr>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49" name="직사각형 348">
            <a:extLst>
              <a:ext uri="{FF2B5EF4-FFF2-40B4-BE49-F238E27FC236}">
                <a16:creationId xmlns="" xmlns:a16="http://schemas.microsoft.com/office/drawing/2014/main" id="{D990C485-7342-46DF-9F4B-A8AA8D64B7FD}"/>
              </a:ext>
            </a:extLst>
          </p:cNvPr>
          <p:cNvSpPr/>
          <p:nvPr/>
        </p:nvSpPr>
        <p:spPr>
          <a:xfrm>
            <a:off x="7245822" y="6470584"/>
            <a:ext cx="2124299" cy="246221"/>
          </a:xfrm>
          <a:prstGeom prst="rect">
            <a:avLst/>
          </a:prstGeom>
        </p:spPr>
        <p:txBody>
          <a:bodyPr wrap="none" anchor="ctr" anchorCtr="0">
            <a:spAutoFit/>
          </a:bodyPr>
          <a:lst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rtl="0" fontAlgn="ctr" latinLnBrk="0">
              <a:spcBef>
                <a:spcPct val="0"/>
              </a:spcBef>
              <a:spcAft>
                <a:spcPct val="0"/>
              </a:spcAft>
              <a:defRPr/>
            </a:pPr>
            <a:r>
              <a:rPr kumimoji="1" lang="en-US" sz="1000" b="0" i="0" u="none" baseline="0" dirty="0">
                <a:latin typeface="Times New Roman" panose="02020603050405020304" pitchFamily="18" charset="0"/>
                <a:ea typeface="Pretendard ExtraBold" panose="02000903000000020004" pitchFamily="2" charset="-127"/>
                <a:cs typeface="Times New Roman" panose="02020603050405020304" pitchFamily="18" charset="0"/>
              </a:rPr>
              <a:t>Link with Government Digital Wallet</a:t>
            </a:r>
            <a:endParaRPr kumimoji="1" lang="en-US" altLang="ko-KR" sz="1000" dirty="0">
              <a:latin typeface="Times New Roman" panose="02020603050405020304" pitchFamily="18" charset="0"/>
              <a:ea typeface="Pretendard ExtraBold" panose="02000903000000020004" pitchFamily="2" charset="-127"/>
              <a:cs typeface="Times New Roman" panose="02020603050405020304" pitchFamily="18" charset="0"/>
            </a:endParaRPr>
          </a:p>
        </p:txBody>
      </p:sp>
      <p:grpSp>
        <p:nvGrpSpPr>
          <p:cNvPr id="352" name="그룹 351">
            <a:extLst>
              <a:ext uri="{FF2B5EF4-FFF2-40B4-BE49-F238E27FC236}">
                <a16:creationId xmlns="" xmlns:a16="http://schemas.microsoft.com/office/drawing/2014/main" id="{76CB5629-A0BF-4C8E-A528-3F94242649A6}"/>
              </a:ext>
            </a:extLst>
          </p:cNvPr>
          <p:cNvGrpSpPr/>
          <p:nvPr/>
        </p:nvGrpSpPr>
        <p:grpSpPr>
          <a:xfrm>
            <a:off x="7351537" y="5005370"/>
            <a:ext cx="316846" cy="343439"/>
            <a:chOff x="259096" y="3738326"/>
            <a:chExt cx="544928" cy="588172"/>
          </a:xfrm>
        </p:grpSpPr>
        <p:grpSp>
          <p:nvGrpSpPr>
            <p:cNvPr id="353" name="그룹 352">
              <a:extLst>
                <a:ext uri="{FF2B5EF4-FFF2-40B4-BE49-F238E27FC236}">
                  <a16:creationId xmlns="" xmlns:a16="http://schemas.microsoft.com/office/drawing/2014/main" id="{CDAC9A66-B426-4987-9722-C95EC54C75B3}"/>
                </a:ext>
              </a:extLst>
            </p:cNvPr>
            <p:cNvGrpSpPr/>
            <p:nvPr/>
          </p:nvGrpSpPr>
          <p:grpSpPr>
            <a:xfrm>
              <a:off x="259096" y="3738326"/>
              <a:ext cx="544928" cy="588172"/>
              <a:chOff x="330239" y="3713828"/>
              <a:chExt cx="627276" cy="677054"/>
            </a:xfrm>
          </p:grpSpPr>
          <p:grpSp>
            <p:nvGrpSpPr>
              <p:cNvPr id="355" name="그룹 354">
                <a:extLst>
                  <a:ext uri="{FF2B5EF4-FFF2-40B4-BE49-F238E27FC236}">
                    <a16:creationId xmlns="" xmlns:a16="http://schemas.microsoft.com/office/drawing/2014/main" id="{F86AD2D8-FCAA-4181-9063-82F3AB1738CD}"/>
                  </a:ext>
                </a:extLst>
              </p:cNvPr>
              <p:cNvGrpSpPr/>
              <p:nvPr/>
            </p:nvGrpSpPr>
            <p:grpSpPr>
              <a:xfrm>
                <a:off x="330239" y="3713828"/>
                <a:ext cx="627276" cy="677054"/>
                <a:chOff x="3116421" y="2994743"/>
                <a:chExt cx="590082" cy="636914"/>
              </a:xfrm>
            </p:grpSpPr>
            <p:pic>
              <p:nvPicPr>
                <p:cNvPr id="380" name="그림 379">
                  <a:extLst>
                    <a:ext uri="{FF2B5EF4-FFF2-40B4-BE49-F238E27FC236}">
                      <a16:creationId xmlns="" xmlns:a16="http://schemas.microsoft.com/office/drawing/2014/main" id="{78652D12-B342-40EF-A84C-6E2EF642F8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16421" y="2994743"/>
                  <a:ext cx="590082" cy="636914"/>
                </a:xfrm>
                <a:prstGeom prst="rect">
                  <a:avLst/>
                </a:prstGeom>
              </p:spPr>
            </p:pic>
            <p:sp>
              <p:nvSpPr>
                <p:cNvPr id="381" name="자유형 157">
                  <a:extLst>
                    <a:ext uri="{FF2B5EF4-FFF2-40B4-BE49-F238E27FC236}">
                      <a16:creationId xmlns="" xmlns:a16="http://schemas.microsoft.com/office/drawing/2014/main" id="{C3AFE173-03E9-4AB9-8876-B0C08420D970}"/>
                    </a:ext>
                  </a:extLst>
                </p:cNvPr>
                <p:cNvSpPr/>
                <p:nvPr/>
              </p:nvSpPr>
              <p:spPr>
                <a:xfrm>
                  <a:off x="3248493" y="3211023"/>
                  <a:ext cx="173186" cy="184150"/>
                </a:xfrm>
                <a:custGeom>
                  <a:avLst/>
                  <a:gdLst>
                    <a:gd name="connsiteX0" fmla="*/ 103206 w 173186"/>
                    <a:gd name="connsiteY0" fmla="*/ 0 h 184150"/>
                    <a:gd name="connsiteX1" fmla="*/ 1606 w 173186"/>
                    <a:gd name="connsiteY1" fmla="*/ 12700 h 184150"/>
                    <a:gd name="connsiteX2" fmla="*/ 20656 w 173186"/>
                    <a:gd name="connsiteY2" fmla="*/ 25400 h 184150"/>
                    <a:gd name="connsiteX3" fmla="*/ 39706 w 173186"/>
                    <a:gd name="connsiteY3" fmla="*/ 31750 h 184150"/>
                    <a:gd name="connsiteX4" fmla="*/ 46056 w 173186"/>
                    <a:gd name="connsiteY4" fmla="*/ 50800 h 184150"/>
                    <a:gd name="connsiteX5" fmla="*/ 58756 w 173186"/>
                    <a:gd name="connsiteY5" fmla="*/ 69850 h 184150"/>
                    <a:gd name="connsiteX6" fmla="*/ 71456 w 173186"/>
                    <a:gd name="connsiteY6" fmla="*/ 107950 h 184150"/>
                    <a:gd name="connsiteX7" fmla="*/ 58756 w 173186"/>
                    <a:gd name="connsiteY7" fmla="*/ 133350 h 184150"/>
                    <a:gd name="connsiteX8" fmla="*/ 84156 w 173186"/>
                    <a:gd name="connsiteY8" fmla="*/ 158750 h 184150"/>
                    <a:gd name="connsiteX9" fmla="*/ 103206 w 173186"/>
                    <a:gd name="connsiteY9" fmla="*/ 171450 h 184150"/>
                    <a:gd name="connsiteX10" fmla="*/ 128606 w 173186"/>
                    <a:gd name="connsiteY10" fmla="*/ 177800 h 184150"/>
                    <a:gd name="connsiteX11" fmla="*/ 147656 w 173186"/>
                    <a:gd name="connsiteY11" fmla="*/ 184150 h 184150"/>
                    <a:gd name="connsiteX12" fmla="*/ 160356 w 173186"/>
                    <a:gd name="connsiteY12" fmla="*/ 158750 h 184150"/>
                    <a:gd name="connsiteX13" fmla="*/ 173056 w 173186"/>
                    <a:gd name="connsiteY13" fmla="*/ 139700 h 184150"/>
                    <a:gd name="connsiteX14" fmla="*/ 154006 w 173186"/>
                    <a:gd name="connsiteY14" fmla="*/ 101600 h 184150"/>
                    <a:gd name="connsiteX15" fmla="*/ 134956 w 173186"/>
                    <a:gd name="connsiteY15" fmla="*/ 38100 h 184150"/>
                    <a:gd name="connsiteX16" fmla="*/ 128606 w 173186"/>
                    <a:gd name="connsiteY16" fmla="*/ 19050 h 184150"/>
                    <a:gd name="connsiteX17" fmla="*/ 103206 w 173186"/>
                    <a:gd name="connsiteY17" fmla="*/ 0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186" h="184150">
                      <a:moveTo>
                        <a:pt x="103206" y="0"/>
                      </a:moveTo>
                      <a:cubicBezTo>
                        <a:pt x="69339" y="4233"/>
                        <a:pt x="34227" y="2663"/>
                        <a:pt x="1606" y="12700"/>
                      </a:cubicBezTo>
                      <a:cubicBezTo>
                        <a:pt x="-5688" y="14944"/>
                        <a:pt x="13830" y="21987"/>
                        <a:pt x="20656" y="25400"/>
                      </a:cubicBezTo>
                      <a:cubicBezTo>
                        <a:pt x="26643" y="28393"/>
                        <a:pt x="33356" y="29633"/>
                        <a:pt x="39706" y="31750"/>
                      </a:cubicBezTo>
                      <a:cubicBezTo>
                        <a:pt x="41823" y="38100"/>
                        <a:pt x="43063" y="44813"/>
                        <a:pt x="46056" y="50800"/>
                      </a:cubicBezTo>
                      <a:cubicBezTo>
                        <a:pt x="49469" y="57626"/>
                        <a:pt x="55656" y="62876"/>
                        <a:pt x="58756" y="69850"/>
                      </a:cubicBezTo>
                      <a:cubicBezTo>
                        <a:pt x="64193" y="82083"/>
                        <a:pt x="71456" y="107950"/>
                        <a:pt x="71456" y="107950"/>
                      </a:cubicBezTo>
                      <a:cubicBezTo>
                        <a:pt x="67223" y="116417"/>
                        <a:pt x="60095" y="123979"/>
                        <a:pt x="58756" y="133350"/>
                      </a:cubicBezTo>
                      <a:cubicBezTo>
                        <a:pt x="55369" y="157057"/>
                        <a:pt x="70609" y="151977"/>
                        <a:pt x="84156" y="158750"/>
                      </a:cubicBezTo>
                      <a:cubicBezTo>
                        <a:pt x="90982" y="162163"/>
                        <a:pt x="96191" y="168444"/>
                        <a:pt x="103206" y="171450"/>
                      </a:cubicBezTo>
                      <a:cubicBezTo>
                        <a:pt x="111228" y="174888"/>
                        <a:pt x="120215" y="175402"/>
                        <a:pt x="128606" y="177800"/>
                      </a:cubicBezTo>
                      <a:cubicBezTo>
                        <a:pt x="135042" y="179639"/>
                        <a:pt x="141306" y="182033"/>
                        <a:pt x="147656" y="184150"/>
                      </a:cubicBezTo>
                      <a:cubicBezTo>
                        <a:pt x="151889" y="175683"/>
                        <a:pt x="155660" y="166969"/>
                        <a:pt x="160356" y="158750"/>
                      </a:cubicBezTo>
                      <a:cubicBezTo>
                        <a:pt x="164142" y="152124"/>
                        <a:pt x="171801" y="147228"/>
                        <a:pt x="173056" y="139700"/>
                      </a:cubicBezTo>
                      <a:cubicBezTo>
                        <a:pt x="174809" y="129184"/>
                        <a:pt x="158429" y="108234"/>
                        <a:pt x="154006" y="101600"/>
                      </a:cubicBezTo>
                      <a:cubicBezTo>
                        <a:pt x="144409" y="63213"/>
                        <a:pt x="150416" y="84479"/>
                        <a:pt x="134956" y="38100"/>
                      </a:cubicBezTo>
                      <a:lnTo>
                        <a:pt x="128606" y="19050"/>
                      </a:lnTo>
                      <a:lnTo>
                        <a:pt x="103206" y="0"/>
                      </a:lnTo>
                      <a:close/>
                    </a:path>
                  </a:pathLst>
                </a:custGeom>
                <a:solidFill>
                  <a:srgbClr val="EBF2FC"/>
                </a:solidFill>
                <a:ln w="63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382" name="자유형 158">
                  <a:extLst>
                    <a:ext uri="{FF2B5EF4-FFF2-40B4-BE49-F238E27FC236}">
                      <a16:creationId xmlns="" xmlns:a16="http://schemas.microsoft.com/office/drawing/2014/main" id="{A7A2388E-F293-4DF0-83EF-83F44208A84E}"/>
                    </a:ext>
                  </a:extLst>
                </p:cNvPr>
                <p:cNvSpPr/>
                <p:nvPr/>
              </p:nvSpPr>
              <p:spPr>
                <a:xfrm>
                  <a:off x="3357057" y="3134979"/>
                  <a:ext cx="60440" cy="65658"/>
                </a:xfrm>
                <a:custGeom>
                  <a:avLst/>
                  <a:gdLst>
                    <a:gd name="connsiteX0" fmla="*/ 57150 w 60440"/>
                    <a:gd name="connsiteY0" fmla="*/ 1364 h 65658"/>
                    <a:gd name="connsiteX1" fmla="*/ 33338 w 60440"/>
                    <a:gd name="connsiteY1" fmla="*/ 3746 h 65658"/>
                    <a:gd name="connsiteX2" fmla="*/ 21432 w 60440"/>
                    <a:gd name="connsiteY2" fmla="*/ 8508 h 65658"/>
                    <a:gd name="connsiteX3" fmla="*/ 14288 w 60440"/>
                    <a:gd name="connsiteY3" fmla="*/ 10889 h 65658"/>
                    <a:gd name="connsiteX4" fmla="*/ 7144 w 60440"/>
                    <a:gd name="connsiteY4" fmla="*/ 15652 h 65658"/>
                    <a:gd name="connsiteX5" fmla="*/ 0 w 60440"/>
                    <a:gd name="connsiteY5" fmla="*/ 39464 h 65658"/>
                    <a:gd name="connsiteX6" fmla="*/ 7144 w 60440"/>
                    <a:gd name="connsiteY6" fmla="*/ 60896 h 65658"/>
                    <a:gd name="connsiteX7" fmla="*/ 14288 w 60440"/>
                    <a:gd name="connsiteY7" fmla="*/ 65658 h 65658"/>
                    <a:gd name="connsiteX8" fmla="*/ 28575 w 60440"/>
                    <a:gd name="connsiteY8" fmla="*/ 63277 h 65658"/>
                    <a:gd name="connsiteX9" fmla="*/ 40482 w 60440"/>
                    <a:gd name="connsiteY9" fmla="*/ 51371 h 65658"/>
                    <a:gd name="connsiteX10" fmla="*/ 47625 w 60440"/>
                    <a:gd name="connsiteY10" fmla="*/ 48989 h 65658"/>
                    <a:gd name="connsiteX11" fmla="*/ 50007 w 60440"/>
                    <a:gd name="connsiteY11" fmla="*/ 41846 h 65658"/>
                    <a:gd name="connsiteX12" fmla="*/ 59532 w 60440"/>
                    <a:gd name="connsiteY12" fmla="*/ 25177 h 65658"/>
                    <a:gd name="connsiteX13" fmla="*/ 57150 w 60440"/>
                    <a:gd name="connsiteY13" fmla="*/ 1364 h 6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40" h="65658">
                      <a:moveTo>
                        <a:pt x="57150" y="1364"/>
                      </a:moveTo>
                      <a:cubicBezTo>
                        <a:pt x="52785" y="-2208"/>
                        <a:pt x="41160" y="2182"/>
                        <a:pt x="33338" y="3746"/>
                      </a:cubicBezTo>
                      <a:cubicBezTo>
                        <a:pt x="29147" y="4584"/>
                        <a:pt x="25434" y="7007"/>
                        <a:pt x="21432" y="8508"/>
                      </a:cubicBezTo>
                      <a:cubicBezTo>
                        <a:pt x="19082" y="9389"/>
                        <a:pt x="16669" y="10095"/>
                        <a:pt x="14288" y="10889"/>
                      </a:cubicBezTo>
                      <a:cubicBezTo>
                        <a:pt x="11907" y="12477"/>
                        <a:pt x="9168" y="13628"/>
                        <a:pt x="7144" y="15652"/>
                      </a:cubicBezTo>
                      <a:cubicBezTo>
                        <a:pt x="-74" y="22871"/>
                        <a:pt x="1499" y="28975"/>
                        <a:pt x="0" y="39464"/>
                      </a:cubicBezTo>
                      <a:cubicBezTo>
                        <a:pt x="1596" y="49040"/>
                        <a:pt x="449" y="54201"/>
                        <a:pt x="7144" y="60896"/>
                      </a:cubicBezTo>
                      <a:cubicBezTo>
                        <a:pt x="9168" y="62920"/>
                        <a:pt x="11907" y="64071"/>
                        <a:pt x="14288" y="65658"/>
                      </a:cubicBezTo>
                      <a:cubicBezTo>
                        <a:pt x="19050" y="64864"/>
                        <a:pt x="23995" y="64804"/>
                        <a:pt x="28575" y="63277"/>
                      </a:cubicBezTo>
                      <a:cubicBezTo>
                        <a:pt x="40818" y="59196"/>
                        <a:pt x="31413" y="58626"/>
                        <a:pt x="40482" y="51371"/>
                      </a:cubicBezTo>
                      <a:cubicBezTo>
                        <a:pt x="42442" y="49803"/>
                        <a:pt x="45244" y="49783"/>
                        <a:pt x="47625" y="48989"/>
                      </a:cubicBezTo>
                      <a:cubicBezTo>
                        <a:pt x="48419" y="46608"/>
                        <a:pt x="48884" y="44091"/>
                        <a:pt x="50007" y="41846"/>
                      </a:cubicBezTo>
                      <a:cubicBezTo>
                        <a:pt x="52539" y="36783"/>
                        <a:pt x="58698" y="31017"/>
                        <a:pt x="59532" y="25177"/>
                      </a:cubicBezTo>
                      <a:cubicBezTo>
                        <a:pt x="60655" y="17319"/>
                        <a:pt x="61515" y="4936"/>
                        <a:pt x="57150" y="1364"/>
                      </a:cubicBezTo>
                      <a:close/>
                    </a:path>
                  </a:pathLst>
                </a:custGeom>
                <a:solidFill>
                  <a:srgbClr val="EBF2FC"/>
                </a:solidFill>
                <a:ln w="63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grpSp>
          <p:grpSp>
            <p:nvGrpSpPr>
              <p:cNvPr id="356" name="그룹 355">
                <a:extLst>
                  <a:ext uri="{FF2B5EF4-FFF2-40B4-BE49-F238E27FC236}">
                    <a16:creationId xmlns="" xmlns:a16="http://schemas.microsoft.com/office/drawing/2014/main" id="{557A83FE-9939-4799-9058-EDA89EAA75AB}"/>
                  </a:ext>
                </a:extLst>
              </p:cNvPr>
              <p:cNvGrpSpPr/>
              <p:nvPr/>
            </p:nvGrpSpPr>
            <p:grpSpPr>
              <a:xfrm>
                <a:off x="633367" y="3906865"/>
                <a:ext cx="323535" cy="374374"/>
                <a:chOff x="-831851" y="4468813"/>
                <a:chExt cx="444501" cy="514351"/>
              </a:xfrm>
              <a:solidFill>
                <a:srgbClr val="A0A5AE"/>
              </a:solidFill>
            </p:grpSpPr>
            <p:sp>
              <p:nvSpPr>
                <p:cNvPr id="357" name="Freeform 5">
                  <a:extLst>
                    <a:ext uri="{FF2B5EF4-FFF2-40B4-BE49-F238E27FC236}">
                      <a16:creationId xmlns="" xmlns:a16="http://schemas.microsoft.com/office/drawing/2014/main" id="{DCB49860-4612-42C5-A3A8-BDDF20FB3637}"/>
                    </a:ext>
                  </a:extLst>
                </p:cNvPr>
                <p:cNvSpPr>
                  <a:spLocks/>
                </p:cNvSpPr>
                <p:nvPr/>
              </p:nvSpPr>
              <p:spPr bwMode="auto">
                <a:xfrm flipH="1">
                  <a:off x="-542924" y="4627563"/>
                  <a:ext cx="44450" cy="52388"/>
                </a:xfrm>
                <a:custGeom>
                  <a:avLst/>
                  <a:gdLst>
                    <a:gd name="T0" fmla="*/ 31 w 33"/>
                    <a:gd name="T1" fmla="*/ 19 h 43"/>
                    <a:gd name="T2" fmla="*/ 20 w 33"/>
                    <a:gd name="T3" fmla="*/ 41 h 43"/>
                    <a:gd name="T4" fmla="*/ 2 w 33"/>
                    <a:gd name="T5" fmla="*/ 24 h 43"/>
                    <a:gd name="T6" fmla="*/ 13 w 33"/>
                    <a:gd name="T7" fmla="*/ 1 h 43"/>
                    <a:gd name="T8" fmla="*/ 31 w 33"/>
                    <a:gd name="T9" fmla="*/ 19 h 43"/>
                  </a:gdLst>
                  <a:ahLst/>
                  <a:cxnLst>
                    <a:cxn ang="0">
                      <a:pos x="T0" y="T1"/>
                    </a:cxn>
                    <a:cxn ang="0">
                      <a:pos x="T2" y="T3"/>
                    </a:cxn>
                    <a:cxn ang="0">
                      <a:pos x="T4" y="T5"/>
                    </a:cxn>
                    <a:cxn ang="0">
                      <a:pos x="T6" y="T7"/>
                    </a:cxn>
                    <a:cxn ang="0">
                      <a:pos x="T8" y="T9"/>
                    </a:cxn>
                  </a:cxnLst>
                  <a:rect l="0" t="0" r="r" b="b"/>
                  <a:pathLst>
                    <a:path w="33" h="43">
                      <a:moveTo>
                        <a:pt x="31" y="19"/>
                      </a:moveTo>
                      <a:cubicBezTo>
                        <a:pt x="33" y="30"/>
                        <a:pt x="28" y="40"/>
                        <a:pt x="20" y="41"/>
                      </a:cubicBezTo>
                      <a:cubicBezTo>
                        <a:pt x="12" y="43"/>
                        <a:pt x="4" y="35"/>
                        <a:pt x="2" y="24"/>
                      </a:cubicBezTo>
                      <a:cubicBezTo>
                        <a:pt x="0" y="13"/>
                        <a:pt x="5" y="3"/>
                        <a:pt x="13" y="1"/>
                      </a:cubicBezTo>
                      <a:cubicBezTo>
                        <a:pt x="21" y="0"/>
                        <a:pt x="29" y="8"/>
                        <a:pt x="31"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58" name="Freeform 6">
                  <a:extLst>
                    <a:ext uri="{FF2B5EF4-FFF2-40B4-BE49-F238E27FC236}">
                      <a16:creationId xmlns="" xmlns:a16="http://schemas.microsoft.com/office/drawing/2014/main" id="{4F5ACF5D-9CC4-408B-B32C-7DA352576529}"/>
                    </a:ext>
                  </a:extLst>
                </p:cNvPr>
                <p:cNvSpPr>
                  <a:spLocks/>
                </p:cNvSpPr>
                <p:nvPr/>
              </p:nvSpPr>
              <p:spPr bwMode="auto">
                <a:xfrm flipH="1">
                  <a:off x="-542925" y="4624388"/>
                  <a:ext cx="50800" cy="58738"/>
                </a:xfrm>
                <a:custGeom>
                  <a:avLst/>
                  <a:gdLst>
                    <a:gd name="T0" fmla="*/ 33 w 38"/>
                    <a:gd name="T1" fmla="*/ 22 h 49"/>
                    <a:gd name="T2" fmla="*/ 29 w 38"/>
                    <a:gd name="T3" fmla="*/ 22 h 49"/>
                    <a:gd name="T4" fmla="*/ 30 w 38"/>
                    <a:gd name="T5" fmla="*/ 27 h 49"/>
                    <a:gd name="T6" fmla="*/ 27 w 38"/>
                    <a:gd name="T7" fmla="*/ 36 h 49"/>
                    <a:gd name="T8" fmla="*/ 22 w 38"/>
                    <a:gd name="T9" fmla="*/ 40 h 49"/>
                    <a:gd name="T10" fmla="*/ 20 w 38"/>
                    <a:gd name="T11" fmla="*/ 41 h 49"/>
                    <a:gd name="T12" fmla="*/ 13 w 38"/>
                    <a:gd name="T13" fmla="*/ 37 h 49"/>
                    <a:gd name="T14" fmla="*/ 8 w 38"/>
                    <a:gd name="T15" fmla="*/ 26 h 49"/>
                    <a:gd name="T16" fmla="*/ 8 w 38"/>
                    <a:gd name="T17" fmla="*/ 22 h 49"/>
                    <a:gd name="T18" fmla="*/ 10 w 38"/>
                    <a:gd name="T19" fmla="*/ 12 h 49"/>
                    <a:gd name="T20" fmla="*/ 16 w 38"/>
                    <a:gd name="T21" fmla="*/ 8 h 49"/>
                    <a:gd name="T22" fmla="*/ 17 w 38"/>
                    <a:gd name="T23" fmla="*/ 8 h 49"/>
                    <a:gd name="T24" fmla="*/ 24 w 38"/>
                    <a:gd name="T25" fmla="*/ 12 h 49"/>
                    <a:gd name="T26" fmla="*/ 29 w 38"/>
                    <a:gd name="T27" fmla="*/ 22 h 49"/>
                    <a:gd name="T28" fmla="*/ 33 w 38"/>
                    <a:gd name="T29" fmla="*/ 22 h 49"/>
                    <a:gd name="T30" fmla="*/ 37 w 38"/>
                    <a:gd name="T31" fmla="*/ 21 h 49"/>
                    <a:gd name="T32" fmla="*/ 30 w 38"/>
                    <a:gd name="T33" fmla="*/ 6 h 49"/>
                    <a:gd name="T34" fmla="*/ 17 w 38"/>
                    <a:gd name="T35" fmla="*/ 0 h 49"/>
                    <a:gd name="T36" fmla="*/ 15 w 38"/>
                    <a:gd name="T37" fmla="*/ 0 h 49"/>
                    <a:gd name="T38" fmla="*/ 4 w 38"/>
                    <a:gd name="T39" fmla="*/ 8 h 49"/>
                    <a:gd name="T40" fmla="*/ 0 w 38"/>
                    <a:gd name="T41" fmla="*/ 22 h 49"/>
                    <a:gd name="T42" fmla="*/ 0 w 38"/>
                    <a:gd name="T43" fmla="*/ 28 h 49"/>
                    <a:gd name="T44" fmla="*/ 7 w 38"/>
                    <a:gd name="T45" fmla="*/ 42 h 49"/>
                    <a:gd name="T46" fmla="*/ 20 w 38"/>
                    <a:gd name="T47" fmla="*/ 49 h 49"/>
                    <a:gd name="T48" fmla="*/ 23 w 38"/>
                    <a:gd name="T49" fmla="*/ 48 h 49"/>
                    <a:gd name="T50" fmla="*/ 34 w 38"/>
                    <a:gd name="T51" fmla="*/ 41 h 49"/>
                    <a:gd name="T52" fmla="*/ 38 w 38"/>
                    <a:gd name="T53" fmla="*/ 27 h 49"/>
                    <a:gd name="T54" fmla="*/ 37 w 38"/>
                    <a:gd name="T55" fmla="*/ 21 h 49"/>
                    <a:gd name="T56" fmla="*/ 33 w 38"/>
                    <a:gd name="T57"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49">
                      <a:moveTo>
                        <a:pt x="33" y="22"/>
                      </a:moveTo>
                      <a:cubicBezTo>
                        <a:pt x="29" y="22"/>
                        <a:pt x="29" y="22"/>
                        <a:pt x="29" y="22"/>
                      </a:cubicBezTo>
                      <a:cubicBezTo>
                        <a:pt x="30" y="24"/>
                        <a:pt x="30" y="25"/>
                        <a:pt x="30" y="27"/>
                      </a:cubicBezTo>
                      <a:cubicBezTo>
                        <a:pt x="30" y="30"/>
                        <a:pt x="29" y="34"/>
                        <a:pt x="27" y="36"/>
                      </a:cubicBezTo>
                      <a:cubicBezTo>
                        <a:pt x="26" y="39"/>
                        <a:pt x="24" y="40"/>
                        <a:pt x="22" y="40"/>
                      </a:cubicBezTo>
                      <a:cubicBezTo>
                        <a:pt x="21" y="41"/>
                        <a:pt x="21" y="41"/>
                        <a:pt x="20" y="41"/>
                      </a:cubicBezTo>
                      <a:cubicBezTo>
                        <a:pt x="18" y="41"/>
                        <a:pt x="16" y="39"/>
                        <a:pt x="13" y="37"/>
                      </a:cubicBezTo>
                      <a:cubicBezTo>
                        <a:pt x="11" y="34"/>
                        <a:pt x="9" y="31"/>
                        <a:pt x="8" y="26"/>
                      </a:cubicBezTo>
                      <a:cubicBezTo>
                        <a:pt x="8" y="25"/>
                        <a:pt x="8" y="23"/>
                        <a:pt x="8" y="22"/>
                      </a:cubicBezTo>
                      <a:cubicBezTo>
                        <a:pt x="8" y="18"/>
                        <a:pt x="9" y="15"/>
                        <a:pt x="10" y="12"/>
                      </a:cubicBezTo>
                      <a:cubicBezTo>
                        <a:pt x="12" y="10"/>
                        <a:pt x="14" y="9"/>
                        <a:pt x="16" y="8"/>
                      </a:cubicBezTo>
                      <a:cubicBezTo>
                        <a:pt x="16" y="8"/>
                        <a:pt x="17" y="8"/>
                        <a:pt x="17" y="8"/>
                      </a:cubicBezTo>
                      <a:cubicBezTo>
                        <a:pt x="19" y="8"/>
                        <a:pt x="22" y="9"/>
                        <a:pt x="24" y="12"/>
                      </a:cubicBezTo>
                      <a:cubicBezTo>
                        <a:pt x="27" y="14"/>
                        <a:pt x="29" y="18"/>
                        <a:pt x="29" y="22"/>
                      </a:cubicBezTo>
                      <a:cubicBezTo>
                        <a:pt x="33" y="22"/>
                        <a:pt x="33" y="22"/>
                        <a:pt x="33" y="22"/>
                      </a:cubicBezTo>
                      <a:cubicBezTo>
                        <a:pt x="37" y="21"/>
                        <a:pt x="37" y="21"/>
                        <a:pt x="37" y="21"/>
                      </a:cubicBezTo>
                      <a:cubicBezTo>
                        <a:pt x="36" y="15"/>
                        <a:pt x="34" y="10"/>
                        <a:pt x="30" y="6"/>
                      </a:cubicBezTo>
                      <a:cubicBezTo>
                        <a:pt x="27" y="3"/>
                        <a:pt x="22" y="0"/>
                        <a:pt x="17" y="0"/>
                      </a:cubicBezTo>
                      <a:cubicBezTo>
                        <a:pt x="16" y="0"/>
                        <a:pt x="15" y="0"/>
                        <a:pt x="15" y="0"/>
                      </a:cubicBezTo>
                      <a:cubicBezTo>
                        <a:pt x="10" y="1"/>
                        <a:pt x="6" y="4"/>
                        <a:pt x="4" y="8"/>
                      </a:cubicBezTo>
                      <a:cubicBezTo>
                        <a:pt x="1" y="12"/>
                        <a:pt x="0" y="17"/>
                        <a:pt x="0" y="22"/>
                      </a:cubicBezTo>
                      <a:cubicBezTo>
                        <a:pt x="0" y="24"/>
                        <a:pt x="0" y="26"/>
                        <a:pt x="0" y="28"/>
                      </a:cubicBezTo>
                      <a:cubicBezTo>
                        <a:pt x="1" y="33"/>
                        <a:pt x="4" y="38"/>
                        <a:pt x="7" y="42"/>
                      </a:cubicBezTo>
                      <a:cubicBezTo>
                        <a:pt x="11" y="46"/>
                        <a:pt x="15" y="49"/>
                        <a:pt x="20" y="49"/>
                      </a:cubicBezTo>
                      <a:cubicBezTo>
                        <a:pt x="21" y="49"/>
                        <a:pt x="22" y="48"/>
                        <a:pt x="23" y="48"/>
                      </a:cubicBezTo>
                      <a:cubicBezTo>
                        <a:pt x="28" y="48"/>
                        <a:pt x="31" y="44"/>
                        <a:pt x="34" y="41"/>
                      </a:cubicBezTo>
                      <a:cubicBezTo>
                        <a:pt x="36" y="37"/>
                        <a:pt x="38" y="32"/>
                        <a:pt x="38" y="27"/>
                      </a:cubicBezTo>
                      <a:cubicBezTo>
                        <a:pt x="38" y="25"/>
                        <a:pt x="38" y="23"/>
                        <a:pt x="37" y="21"/>
                      </a:cubicBezTo>
                      <a:lnTo>
                        <a:pt x="3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59" name="Freeform 5">
                  <a:extLst>
                    <a:ext uri="{FF2B5EF4-FFF2-40B4-BE49-F238E27FC236}">
                      <a16:creationId xmlns="" xmlns:a16="http://schemas.microsoft.com/office/drawing/2014/main" id="{01C0CC88-1BAD-4DBD-816E-B61685D8DE47}"/>
                    </a:ext>
                  </a:extLst>
                </p:cNvPr>
                <p:cNvSpPr>
                  <a:spLocks/>
                </p:cNvSpPr>
                <p:nvPr/>
              </p:nvSpPr>
              <p:spPr bwMode="auto">
                <a:xfrm>
                  <a:off x="-723901" y="4627563"/>
                  <a:ext cx="44450" cy="52388"/>
                </a:xfrm>
                <a:custGeom>
                  <a:avLst/>
                  <a:gdLst>
                    <a:gd name="T0" fmla="*/ 31 w 33"/>
                    <a:gd name="T1" fmla="*/ 19 h 43"/>
                    <a:gd name="T2" fmla="*/ 20 w 33"/>
                    <a:gd name="T3" fmla="*/ 41 h 43"/>
                    <a:gd name="T4" fmla="*/ 2 w 33"/>
                    <a:gd name="T5" fmla="*/ 24 h 43"/>
                    <a:gd name="T6" fmla="*/ 13 w 33"/>
                    <a:gd name="T7" fmla="*/ 1 h 43"/>
                    <a:gd name="T8" fmla="*/ 31 w 33"/>
                    <a:gd name="T9" fmla="*/ 19 h 43"/>
                  </a:gdLst>
                  <a:ahLst/>
                  <a:cxnLst>
                    <a:cxn ang="0">
                      <a:pos x="T0" y="T1"/>
                    </a:cxn>
                    <a:cxn ang="0">
                      <a:pos x="T2" y="T3"/>
                    </a:cxn>
                    <a:cxn ang="0">
                      <a:pos x="T4" y="T5"/>
                    </a:cxn>
                    <a:cxn ang="0">
                      <a:pos x="T6" y="T7"/>
                    </a:cxn>
                    <a:cxn ang="0">
                      <a:pos x="T8" y="T9"/>
                    </a:cxn>
                  </a:cxnLst>
                  <a:rect l="0" t="0" r="r" b="b"/>
                  <a:pathLst>
                    <a:path w="33" h="43">
                      <a:moveTo>
                        <a:pt x="31" y="19"/>
                      </a:moveTo>
                      <a:cubicBezTo>
                        <a:pt x="33" y="30"/>
                        <a:pt x="28" y="40"/>
                        <a:pt x="20" y="41"/>
                      </a:cubicBezTo>
                      <a:cubicBezTo>
                        <a:pt x="12" y="43"/>
                        <a:pt x="4" y="35"/>
                        <a:pt x="2" y="24"/>
                      </a:cubicBezTo>
                      <a:cubicBezTo>
                        <a:pt x="0" y="13"/>
                        <a:pt x="5" y="3"/>
                        <a:pt x="13" y="1"/>
                      </a:cubicBezTo>
                      <a:cubicBezTo>
                        <a:pt x="21" y="0"/>
                        <a:pt x="29" y="8"/>
                        <a:pt x="31"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60" name="Freeform 6">
                  <a:extLst>
                    <a:ext uri="{FF2B5EF4-FFF2-40B4-BE49-F238E27FC236}">
                      <a16:creationId xmlns="" xmlns:a16="http://schemas.microsoft.com/office/drawing/2014/main" id="{0411803F-2782-4DAB-8156-B51E8223E384}"/>
                    </a:ext>
                  </a:extLst>
                </p:cNvPr>
                <p:cNvSpPr>
                  <a:spLocks/>
                </p:cNvSpPr>
                <p:nvPr/>
              </p:nvSpPr>
              <p:spPr bwMode="auto">
                <a:xfrm>
                  <a:off x="-727076" y="4624388"/>
                  <a:ext cx="50800" cy="58738"/>
                </a:xfrm>
                <a:custGeom>
                  <a:avLst/>
                  <a:gdLst>
                    <a:gd name="T0" fmla="*/ 33 w 38"/>
                    <a:gd name="T1" fmla="*/ 22 h 49"/>
                    <a:gd name="T2" fmla="*/ 29 w 38"/>
                    <a:gd name="T3" fmla="*/ 22 h 49"/>
                    <a:gd name="T4" fmla="*/ 30 w 38"/>
                    <a:gd name="T5" fmla="*/ 27 h 49"/>
                    <a:gd name="T6" fmla="*/ 27 w 38"/>
                    <a:gd name="T7" fmla="*/ 36 h 49"/>
                    <a:gd name="T8" fmla="*/ 22 w 38"/>
                    <a:gd name="T9" fmla="*/ 40 h 49"/>
                    <a:gd name="T10" fmla="*/ 20 w 38"/>
                    <a:gd name="T11" fmla="*/ 41 h 49"/>
                    <a:gd name="T12" fmla="*/ 13 w 38"/>
                    <a:gd name="T13" fmla="*/ 37 h 49"/>
                    <a:gd name="T14" fmla="*/ 8 w 38"/>
                    <a:gd name="T15" fmla="*/ 26 h 49"/>
                    <a:gd name="T16" fmla="*/ 8 w 38"/>
                    <a:gd name="T17" fmla="*/ 22 h 49"/>
                    <a:gd name="T18" fmla="*/ 10 w 38"/>
                    <a:gd name="T19" fmla="*/ 12 h 49"/>
                    <a:gd name="T20" fmla="*/ 16 w 38"/>
                    <a:gd name="T21" fmla="*/ 8 h 49"/>
                    <a:gd name="T22" fmla="*/ 17 w 38"/>
                    <a:gd name="T23" fmla="*/ 8 h 49"/>
                    <a:gd name="T24" fmla="*/ 24 w 38"/>
                    <a:gd name="T25" fmla="*/ 12 h 49"/>
                    <a:gd name="T26" fmla="*/ 29 w 38"/>
                    <a:gd name="T27" fmla="*/ 22 h 49"/>
                    <a:gd name="T28" fmla="*/ 33 w 38"/>
                    <a:gd name="T29" fmla="*/ 22 h 49"/>
                    <a:gd name="T30" fmla="*/ 37 w 38"/>
                    <a:gd name="T31" fmla="*/ 21 h 49"/>
                    <a:gd name="T32" fmla="*/ 30 w 38"/>
                    <a:gd name="T33" fmla="*/ 6 h 49"/>
                    <a:gd name="T34" fmla="*/ 17 w 38"/>
                    <a:gd name="T35" fmla="*/ 0 h 49"/>
                    <a:gd name="T36" fmla="*/ 15 w 38"/>
                    <a:gd name="T37" fmla="*/ 0 h 49"/>
                    <a:gd name="T38" fmla="*/ 4 w 38"/>
                    <a:gd name="T39" fmla="*/ 8 h 49"/>
                    <a:gd name="T40" fmla="*/ 0 w 38"/>
                    <a:gd name="T41" fmla="*/ 22 h 49"/>
                    <a:gd name="T42" fmla="*/ 0 w 38"/>
                    <a:gd name="T43" fmla="*/ 28 h 49"/>
                    <a:gd name="T44" fmla="*/ 7 w 38"/>
                    <a:gd name="T45" fmla="*/ 42 h 49"/>
                    <a:gd name="T46" fmla="*/ 20 w 38"/>
                    <a:gd name="T47" fmla="*/ 49 h 49"/>
                    <a:gd name="T48" fmla="*/ 23 w 38"/>
                    <a:gd name="T49" fmla="*/ 48 h 49"/>
                    <a:gd name="T50" fmla="*/ 34 w 38"/>
                    <a:gd name="T51" fmla="*/ 41 h 49"/>
                    <a:gd name="T52" fmla="*/ 38 w 38"/>
                    <a:gd name="T53" fmla="*/ 27 h 49"/>
                    <a:gd name="T54" fmla="*/ 37 w 38"/>
                    <a:gd name="T55" fmla="*/ 21 h 49"/>
                    <a:gd name="T56" fmla="*/ 33 w 38"/>
                    <a:gd name="T57"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49">
                      <a:moveTo>
                        <a:pt x="33" y="22"/>
                      </a:moveTo>
                      <a:cubicBezTo>
                        <a:pt x="29" y="22"/>
                        <a:pt x="29" y="22"/>
                        <a:pt x="29" y="22"/>
                      </a:cubicBezTo>
                      <a:cubicBezTo>
                        <a:pt x="30" y="24"/>
                        <a:pt x="30" y="25"/>
                        <a:pt x="30" y="27"/>
                      </a:cubicBezTo>
                      <a:cubicBezTo>
                        <a:pt x="30" y="30"/>
                        <a:pt x="29" y="34"/>
                        <a:pt x="27" y="36"/>
                      </a:cubicBezTo>
                      <a:cubicBezTo>
                        <a:pt x="26" y="39"/>
                        <a:pt x="24" y="40"/>
                        <a:pt x="22" y="40"/>
                      </a:cubicBezTo>
                      <a:cubicBezTo>
                        <a:pt x="21" y="41"/>
                        <a:pt x="21" y="41"/>
                        <a:pt x="20" y="41"/>
                      </a:cubicBezTo>
                      <a:cubicBezTo>
                        <a:pt x="18" y="41"/>
                        <a:pt x="16" y="39"/>
                        <a:pt x="13" y="37"/>
                      </a:cubicBezTo>
                      <a:cubicBezTo>
                        <a:pt x="11" y="34"/>
                        <a:pt x="9" y="31"/>
                        <a:pt x="8" y="26"/>
                      </a:cubicBezTo>
                      <a:cubicBezTo>
                        <a:pt x="8" y="25"/>
                        <a:pt x="8" y="23"/>
                        <a:pt x="8" y="22"/>
                      </a:cubicBezTo>
                      <a:cubicBezTo>
                        <a:pt x="8" y="18"/>
                        <a:pt x="9" y="15"/>
                        <a:pt x="10" y="12"/>
                      </a:cubicBezTo>
                      <a:cubicBezTo>
                        <a:pt x="12" y="10"/>
                        <a:pt x="14" y="9"/>
                        <a:pt x="16" y="8"/>
                      </a:cubicBezTo>
                      <a:cubicBezTo>
                        <a:pt x="16" y="8"/>
                        <a:pt x="17" y="8"/>
                        <a:pt x="17" y="8"/>
                      </a:cubicBezTo>
                      <a:cubicBezTo>
                        <a:pt x="19" y="8"/>
                        <a:pt x="22" y="9"/>
                        <a:pt x="24" y="12"/>
                      </a:cubicBezTo>
                      <a:cubicBezTo>
                        <a:pt x="27" y="14"/>
                        <a:pt x="29" y="18"/>
                        <a:pt x="29" y="22"/>
                      </a:cubicBezTo>
                      <a:cubicBezTo>
                        <a:pt x="33" y="22"/>
                        <a:pt x="33" y="22"/>
                        <a:pt x="33" y="22"/>
                      </a:cubicBezTo>
                      <a:cubicBezTo>
                        <a:pt x="37" y="21"/>
                        <a:pt x="37" y="21"/>
                        <a:pt x="37" y="21"/>
                      </a:cubicBezTo>
                      <a:cubicBezTo>
                        <a:pt x="36" y="15"/>
                        <a:pt x="34" y="10"/>
                        <a:pt x="30" y="6"/>
                      </a:cubicBezTo>
                      <a:cubicBezTo>
                        <a:pt x="27" y="3"/>
                        <a:pt x="22" y="0"/>
                        <a:pt x="17" y="0"/>
                      </a:cubicBezTo>
                      <a:cubicBezTo>
                        <a:pt x="16" y="0"/>
                        <a:pt x="15" y="0"/>
                        <a:pt x="15" y="0"/>
                      </a:cubicBezTo>
                      <a:cubicBezTo>
                        <a:pt x="10" y="1"/>
                        <a:pt x="6" y="4"/>
                        <a:pt x="4" y="8"/>
                      </a:cubicBezTo>
                      <a:cubicBezTo>
                        <a:pt x="1" y="12"/>
                        <a:pt x="0" y="17"/>
                        <a:pt x="0" y="22"/>
                      </a:cubicBezTo>
                      <a:cubicBezTo>
                        <a:pt x="0" y="24"/>
                        <a:pt x="0" y="26"/>
                        <a:pt x="0" y="28"/>
                      </a:cubicBezTo>
                      <a:cubicBezTo>
                        <a:pt x="1" y="33"/>
                        <a:pt x="4" y="38"/>
                        <a:pt x="7" y="42"/>
                      </a:cubicBezTo>
                      <a:cubicBezTo>
                        <a:pt x="11" y="46"/>
                        <a:pt x="15" y="49"/>
                        <a:pt x="20" y="49"/>
                      </a:cubicBezTo>
                      <a:cubicBezTo>
                        <a:pt x="21" y="49"/>
                        <a:pt x="22" y="48"/>
                        <a:pt x="23" y="48"/>
                      </a:cubicBezTo>
                      <a:cubicBezTo>
                        <a:pt x="28" y="48"/>
                        <a:pt x="31" y="44"/>
                        <a:pt x="34" y="41"/>
                      </a:cubicBezTo>
                      <a:cubicBezTo>
                        <a:pt x="36" y="37"/>
                        <a:pt x="38" y="32"/>
                        <a:pt x="38" y="27"/>
                      </a:cubicBezTo>
                      <a:cubicBezTo>
                        <a:pt x="38" y="25"/>
                        <a:pt x="38" y="23"/>
                        <a:pt x="37" y="21"/>
                      </a:cubicBezTo>
                      <a:lnTo>
                        <a:pt x="3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61" name="Freeform 7">
                  <a:extLst>
                    <a:ext uri="{FF2B5EF4-FFF2-40B4-BE49-F238E27FC236}">
                      <a16:creationId xmlns="" xmlns:a16="http://schemas.microsoft.com/office/drawing/2014/main" id="{F174C9EF-362F-46EA-A313-B20B680A0129}"/>
                    </a:ext>
                  </a:extLst>
                </p:cNvPr>
                <p:cNvSpPr>
                  <a:spLocks/>
                </p:cNvSpPr>
                <p:nvPr/>
              </p:nvSpPr>
              <p:spPr bwMode="auto">
                <a:xfrm>
                  <a:off x="-825501" y="4783138"/>
                  <a:ext cx="433389" cy="195263"/>
                </a:xfrm>
                <a:custGeom>
                  <a:avLst/>
                  <a:gdLst>
                    <a:gd name="T0" fmla="*/ 323 w 323"/>
                    <a:gd name="T1" fmla="*/ 162 h 162"/>
                    <a:gd name="T2" fmla="*/ 323 w 323"/>
                    <a:gd name="T3" fmla="*/ 86 h 162"/>
                    <a:gd name="T4" fmla="*/ 278 w 323"/>
                    <a:gd name="T5" fmla="*/ 15 h 162"/>
                    <a:gd name="T6" fmla="*/ 214 w 323"/>
                    <a:gd name="T7" fmla="*/ 0 h 162"/>
                    <a:gd name="T8" fmla="*/ 109 w 323"/>
                    <a:gd name="T9" fmla="*/ 0 h 162"/>
                    <a:gd name="T10" fmla="*/ 45 w 323"/>
                    <a:gd name="T11" fmla="*/ 15 h 162"/>
                    <a:gd name="T12" fmla="*/ 0 w 323"/>
                    <a:gd name="T13" fmla="*/ 86 h 162"/>
                    <a:gd name="T14" fmla="*/ 0 w 323"/>
                    <a:gd name="T15" fmla="*/ 162 h 162"/>
                    <a:gd name="T16" fmla="*/ 323 w 3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162">
                      <a:moveTo>
                        <a:pt x="323" y="162"/>
                      </a:moveTo>
                      <a:cubicBezTo>
                        <a:pt x="323" y="86"/>
                        <a:pt x="323" y="86"/>
                        <a:pt x="323" y="86"/>
                      </a:cubicBezTo>
                      <a:cubicBezTo>
                        <a:pt x="323" y="53"/>
                        <a:pt x="305" y="24"/>
                        <a:pt x="278" y="15"/>
                      </a:cubicBezTo>
                      <a:cubicBezTo>
                        <a:pt x="214" y="0"/>
                        <a:pt x="214" y="0"/>
                        <a:pt x="214" y="0"/>
                      </a:cubicBezTo>
                      <a:cubicBezTo>
                        <a:pt x="109" y="0"/>
                        <a:pt x="109" y="0"/>
                        <a:pt x="109" y="0"/>
                      </a:cubicBezTo>
                      <a:cubicBezTo>
                        <a:pt x="45" y="15"/>
                        <a:pt x="45" y="15"/>
                        <a:pt x="45" y="15"/>
                      </a:cubicBezTo>
                      <a:cubicBezTo>
                        <a:pt x="18" y="24"/>
                        <a:pt x="0" y="53"/>
                        <a:pt x="0" y="86"/>
                      </a:cubicBezTo>
                      <a:cubicBezTo>
                        <a:pt x="0" y="162"/>
                        <a:pt x="0" y="162"/>
                        <a:pt x="0" y="162"/>
                      </a:cubicBezTo>
                      <a:cubicBezTo>
                        <a:pt x="323" y="162"/>
                        <a:pt x="323" y="162"/>
                        <a:pt x="323" y="16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62" name="Freeform 8">
                  <a:extLst>
                    <a:ext uri="{FF2B5EF4-FFF2-40B4-BE49-F238E27FC236}">
                      <a16:creationId xmlns="" xmlns:a16="http://schemas.microsoft.com/office/drawing/2014/main" id="{C92E184E-5095-4DBD-BE6A-D3923F1E1430}"/>
                    </a:ext>
                  </a:extLst>
                </p:cNvPr>
                <p:cNvSpPr>
                  <a:spLocks/>
                </p:cNvSpPr>
                <p:nvPr/>
              </p:nvSpPr>
              <p:spPr bwMode="auto">
                <a:xfrm>
                  <a:off x="-831851" y="4778376"/>
                  <a:ext cx="444501" cy="204788"/>
                </a:xfrm>
                <a:custGeom>
                  <a:avLst/>
                  <a:gdLst>
                    <a:gd name="T0" fmla="*/ 331 w 331"/>
                    <a:gd name="T1" fmla="*/ 166 h 170"/>
                    <a:gd name="T2" fmla="*/ 331 w 331"/>
                    <a:gd name="T3" fmla="*/ 90 h 170"/>
                    <a:gd name="T4" fmla="*/ 318 w 331"/>
                    <a:gd name="T5" fmla="*/ 43 h 170"/>
                    <a:gd name="T6" fmla="*/ 283 w 331"/>
                    <a:gd name="T7" fmla="*/ 15 h 170"/>
                    <a:gd name="T8" fmla="*/ 283 w 331"/>
                    <a:gd name="T9" fmla="*/ 15 h 170"/>
                    <a:gd name="T10" fmla="*/ 219 w 331"/>
                    <a:gd name="T11" fmla="*/ 0 h 170"/>
                    <a:gd name="T12" fmla="*/ 218 w 331"/>
                    <a:gd name="T13" fmla="*/ 0 h 170"/>
                    <a:gd name="T14" fmla="*/ 113 w 331"/>
                    <a:gd name="T15" fmla="*/ 0 h 170"/>
                    <a:gd name="T16" fmla="*/ 112 w 331"/>
                    <a:gd name="T17" fmla="*/ 0 h 170"/>
                    <a:gd name="T18" fmla="*/ 48 w 331"/>
                    <a:gd name="T19" fmla="*/ 15 h 170"/>
                    <a:gd name="T20" fmla="*/ 47 w 331"/>
                    <a:gd name="T21" fmla="*/ 15 h 170"/>
                    <a:gd name="T22" fmla="*/ 13 w 331"/>
                    <a:gd name="T23" fmla="*/ 44 h 170"/>
                    <a:gd name="T24" fmla="*/ 0 w 331"/>
                    <a:gd name="T25" fmla="*/ 90 h 170"/>
                    <a:gd name="T26" fmla="*/ 0 w 331"/>
                    <a:gd name="T27" fmla="*/ 166 h 170"/>
                    <a:gd name="T28" fmla="*/ 4 w 331"/>
                    <a:gd name="T29" fmla="*/ 170 h 170"/>
                    <a:gd name="T30" fmla="*/ 8 w 331"/>
                    <a:gd name="T31" fmla="*/ 166 h 170"/>
                    <a:gd name="T32" fmla="*/ 8 w 331"/>
                    <a:gd name="T33" fmla="*/ 90 h 170"/>
                    <a:gd name="T34" fmla="*/ 20 w 331"/>
                    <a:gd name="T35" fmla="*/ 48 h 170"/>
                    <a:gd name="T36" fmla="*/ 50 w 331"/>
                    <a:gd name="T37" fmla="*/ 23 h 170"/>
                    <a:gd name="T38" fmla="*/ 49 w 331"/>
                    <a:gd name="T39" fmla="*/ 19 h 170"/>
                    <a:gd name="T40" fmla="*/ 49 w 331"/>
                    <a:gd name="T41" fmla="*/ 23 h 170"/>
                    <a:gd name="T42" fmla="*/ 114 w 331"/>
                    <a:gd name="T43" fmla="*/ 8 h 170"/>
                    <a:gd name="T44" fmla="*/ 217 w 331"/>
                    <a:gd name="T45" fmla="*/ 8 h 170"/>
                    <a:gd name="T46" fmla="*/ 281 w 331"/>
                    <a:gd name="T47" fmla="*/ 23 h 170"/>
                    <a:gd name="T48" fmla="*/ 282 w 331"/>
                    <a:gd name="T49" fmla="*/ 19 h 170"/>
                    <a:gd name="T50" fmla="*/ 281 w 331"/>
                    <a:gd name="T51" fmla="*/ 23 h 170"/>
                    <a:gd name="T52" fmla="*/ 311 w 331"/>
                    <a:gd name="T53" fmla="*/ 48 h 170"/>
                    <a:gd name="T54" fmla="*/ 323 w 331"/>
                    <a:gd name="T55" fmla="*/ 90 h 170"/>
                    <a:gd name="T56" fmla="*/ 323 w 331"/>
                    <a:gd name="T57" fmla="*/ 166 h 170"/>
                    <a:gd name="T58" fmla="*/ 327 w 331"/>
                    <a:gd name="T59" fmla="*/ 170 h 170"/>
                    <a:gd name="T60" fmla="*/ 331 w 331"/>
                    <a:gd name="T61" fmla="*/ 16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1" h="170">
                      <a:moveTo>
                        <a:pt x="331" y="166"/>
                      </a:moveTo>
                      <a:cubicBezTo>
                        <a:pt x="331" y="90"/>
                        <a:pt x="331" y="90"/>
                        <a:pt x="331" y="90"/>
                      </a:cubicBezTo>
                      <a:cubicBezTo>
                        <a:pt x="331" y="73"/>
                        <a:pt x="326" y="57"/>
                        <a:pt x="318" y="43"/>
                      </a:cubicBezTo>
                      <a:cubicBezTo>
                        <a:pt x="309" y="30"/>
                        <a:pt x="298" y="20"/>
                        <a:pt x="283" y="15"/>
                      </a:cubicBezTo>
                      <a:cubicBezTo>
                        <a:pt x="283" y="15"/>
                        <a:pt x="283" y="15"/>
                        <a:pt x="283" y="15"/>
                      </a:cubicBezTo>
                      <a:cubicBezTo>
                        <a:pt x="219" y="0"/>
                        <a:pt x="219" y="0"/>
                        <a:pt x="219" y="0"/>
                      </a:cubicBezTo>
                      <a:cubicBezTo>
                        <a:pt x="218" y="0"/>
                        <a:pt x="218" y="0"/>
                        <a:pt x="218" y="0"/>
                      </a:cubicBezTo>
                      <a:cubicBezTo>
                        <a:pt x="113" y="0"/>
                        <a:pt x="113" y="0"/>
                        <a:pt x="113" y="0"/>
                      </a:cubicBezTo>
                      <a:cubicBezTo>
                        <a:pt x="112" y="0"/>
                        <a:pt x="112" y="0"/>
                        <a:pt x="112" y="0"/>
                      </a:cubicBezTo>
                      <a:cubicBezTo>
                        <a:pt x="48" y="15"/>
                        <a:pt x="48" y="15"/>
                        <a:pt x="48" y="15"/>
                      </a:cubicBezTo>
                      <a:cubicBezTo>
                        <a:pt x="47" y="15"/>
                        <a:pt x="47" y="15"/>
                        <a:pt x="47" y="15"/>
                      </a:cubicBezTo>
                      <a:cubicBezTo>
                        <a:pt x="33" y="20"/>
                        <a:pt x="21" y="30"/>
                        <a:pt x="13" y="44"/>
                      </a:cubicBezTo>
                      <a:cubicBezTo>
                        <a:pt x="5" y="57"/>
                        <a:pt x="0" y="73"/>
                        <a:pt x="0" y="90"/>
                      </a:cubicBezTo>
                      <a:cubicBezTo>
                        <a:pt x="0" y="166"/>
                        <a:pt x="0" y="166"/>
                        <a:pt x="0" y="166"/>
                      </a:cubicBezTo>
                      <a:cubicBezTo>
                        <a:pt x="0" y="168"/>
                        <a:pt x="2" y="170"/>
                        <a:pt x="4" y="170"/>
                      </a:cubicBezTo>
                      <a:cubicBezTo>
                        <a:pt x="6" y="170"/>
                        <a:pt x="8" y="168"/>
                        <a:pt x="8" y="166"/>
                      </a:cubicBezTo>
                      <a:cubicBezTo>
                        <a:pt x="8" y="90"/>
                        <a:pt x="8" y="90"/>
                        <a:pt x="8" y="90"/>
                      </a:cubicBezTo>
                      <a:cubicBezTo>
                        <a:pt x="8" y="74"/>
                        <a:pt x="12" y="60"/>
                        <a:pt x="20" y="48"/>
                      </a:cubicBezTo>
                      <a:cubicBezTo>
                        <a:pt x="27" y="36"/>
                        <a:pt x="38" y="27"/>
                        <a:pt x="50" y="23"/>
                      </a:cubicBezTo>
                      <a:cubicBezTo>
                        <a:pt x="49" y="19"/>
                        <a:pt x="49" y="19"/>
                        <a:pt x="49" y="19"/>
                      </a:cubicBezTo>
                      <a:cubicBezTo>
                        <a:pt x="49" y="23"/>
                        <a:pt x="49" y="23"/>
                        <a:pt x="49" y="23"/>
                      </a:cubicBezTo>
                      <a:cubicBezTo>
                        <a:pt x="114" y="8"/>
                        <a:pt x="114" y="8"/>
                        <a:pt x="114" y="8"/>
                      </a:cubicBezTo>
                      <a:cubicBezTo>
                        <a:pt x="217" y="8"/>
                        <a:pt x="217" y="8"/>
                        <a:pt x="217" y="8"/>
                      </a:cubicBezTo>
                      <a:cubicBezTo>
                        <a:pt x="281" y="23"/>
                        <a:pt x="281" y="23"/>
                        <a:pt x="281" y="23"/>
                      </a:cubicBezTo>
                      <a:cubicBezTo>
                        <a:pt x="282" y="19"/>
                        <a:pt x="282" y="19"/>
                        <a:pt x="282" y="19"/>
                      </a:cubicBezTo>
                      <a:cubicBezTo>
                        <a:pt x="281" y="23"/>
                        <a:pt x="281" y="23"/>
                        <a:pt x="281" y="23"/>
                      </a:cubicBezTo>
                      <a:cubicBezTo>
                        <a:pt x="293" y="27"/>
                        <a:pt x="304" y="36"/>
                        <a:pt x="311" y="48"/>
                      </a:cubicBezTo>
                      <a:cubicBezTo>
                        <a:pt x="318" y="60"/>
                        <a:pt x="323" y="74"/>
                        <a:pt x="323" y="90"/>
                      </a:cubicBezTo>
                      <a:cubicBezTo>
                        <a:pt x="323" y="166"/>
                        <a:pt x="323" y="166"/>
                        <a:pt x="323" y="166"/>
                      </a:cubicBezTo>
                      <a:cubicBezTo>
                        <a:pt x="323" y="168"/>
                        <a:pt x="325" y="170"/>
                        <a:pt x="327" y="170"/>
                      </a:cubicBezTo>
                      <a:cubicBezTo>
                        <a:pt x="329" y="170"/>
                        <a:pt x="331" y="168"/>
                        <a:pt x="331" y="1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63" name="Freeform 9">
                  <a:extLst>
                    <a:ext uri="{FF2B5EF4-FFF2-40B4-BE49-F238E27FC236}">
                      <a16:creationId xmlns="" xmlns:a16="http://schemas.microsoft.com/office/drawing/2014/main" id="{ED4C1D55-38A9-479A-B873-7D1C75923321}"/>
                    </a:ext>
                  </a:extLst>
                </p:cNvPr>
                <p:cNvSpPr>
                  <a:spLocks/>
                </p:cNvSpPr>
                <p:nvPr/>
              </p:nvSpPr>
              <p:spPr bwMode="auto">
                <a:xfrm>
                  <a:off x="-636588" y="4870451"/>
                  <a:ext cx="53975" cy="107950"/>
                </a:xfrm>
                <a:custGeom>
                  <a:avLst/>
                  <a:gdLst>
                    <a:gd name="T0" fmla="*/ 0 w 34"/>
                    <a:gd name="T1" fmla="*/ 68 h 68"/>
                    <a:gd name="T2" fmla="*/ 6 w 34"/>
                    <a:gd name="T3" fmla="*/ 0 h 68"/>
                    <a:gd name="T4" fmla="*/ 28 w 34"/>
                    <a:gd name="T5" fmla="*/ 0 h 68"/>
                    <a:gd name="T6" fmla="*/ 34 w 34"/>
                    <a:gd name="T7" fmla="*/ 68 h 68"/>
                    <a:gd name="T8" fmla="*/ 0 w 34"/>
                    <a:gd name="T9" fmla="*/ 68 h 68"/>
                  </a:gdLst>
                  <a:ahLst/>
                  <a:cxnLst>
                    <a:cxn ang="0">
                      <a:pos x="T0" y="T1"/>
                    </a:cxn>
                    <a:cxn ang="0">
                      <a:pos x="T2" y="T3"/>
                    </a:cxn>
                    <a:cxn ang="0">
                      <a:pos x="T4" y="T5"/>
                    </a:cxn>
                    <a:cxn ang="0">
                      <a:pos x="T6" y="T7"/>
                    </a:cxn>
                    <a:cxn ang="0">
                      <a:pos x="T8" y="T9"/>
                    </a:cxn>
                  </a:cxnLst>
                  <a:rect l="0" t="0" r="r" b="b"/>
                  <a:pathLst>
                    <a:path w="34" h="68">
                      <a:moveTo>
                        <a:pt x="0" y="68"/>
                      </a:moveTo>
                      <a:lnTo>
                        <a:pt x="6" y="0"/>
                      </a:lnTo>
                      <a:lnTo>
                        <a:pt x="28" y="0"/>
                      </a:lnTo>
                      <a:lnTo>
                        <a:pt x="34" y="68"/>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64" name="Freeform 10">
                  <a:extLst>
                    <a:ext uri="{FF2B5EF4-FFF2-40B4-BE49-F238E27FC236}">
                      <a16:creationId xmlns="" xmlns:a16="http://schemas.microsoft.com/office/drawing/2014/main" id="{85072199-D26F-48C2-85AC-99F7F795C7EF}"/>
                    </a:ext>
                  </a:extLst>
                </p:cNvPr>
                <p:cNvSpPr>
                  <a:spLocks/>
                </p:cNvSpPr>
                <p:nvPr/>
              </p:nvSpPr>
              <p:spPr bwMode="auto">
                <a:xfrm>
                  <a:off x="-636588" y="4870451"/>
                  <a:ext cx="53975" cy="107950"/>
                </a:xfrm>
                <a:custGeom>
                  <a:avLst/>
                  <a:gdLst>
                    <a:gd name="T0" fmla="*/ 0 w 34"/>
                    <a:gd name="T1" fmla="*/ 68 h 68"/>
                    <a:gd name="T2" fmla="*/ 6 w 34"/>
                    <a:gd name="T3" fmla="*/ 0 h 68"/>
                    <a:gd name="T4" fmla="*/ 28 w 34"/>
                    <a:gd name="T5" fmla="*/ 0 h 68"/>
                    <a:gd name="T6" fmla="*/ 34 w 34"/>
                    <a:gd name="T7" fmla="*/ 68 h 68"/>
                  </a:gdLst>
                  <a:ahLst/>
                  <a:cxnLst>
                    <a:cxn ang="0">
                      <a:pos x="T0" y="T1"/>
                    </a:cxn>
                    <a:cxn ang="0">
                      <a:pos x="T2" y="T3"/>
                    </a:cxn>
                    <a:cxn ang="0">
                      <a:pos x="T4" y="T5"/>
                    </a:cxn>
                    <a:cxn ang="0">
                      <a:pos x="T6" y="T7"/>
                    </a:cxn>
                  </a:cxnLst>
                  <a:rect l="0" t="0" r="r" b="b"/>
                  <a:pathLst>
                    <a:path w="34" h="68">
                      <a:moveTo>
                        <a:pt x="0" y="68"/>
                      </a:moveTo>
                      <a:lnTo>
                        <a:pt x="6" y="0"/>
                      </a:lnTo>
                      <a:lnTo>
                        <a:pt x="28" y="0"/>
                      </a:lnTo>
                      <a:lnTo>
                        <a:pt x="34" y="68"/>
                      </a:lnTo>
                    </a:path>
                  </a:pathLst>
                </a:custGeom>
                <a:solidFill>
                  <a:srgbClr val="DBDD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65" name="Freeform 11">
                  <a:extLst>
                    <a:ext uri="{FF2B5EF4-FFF2-40B4-BE49-F238E27FC236}">
                      <a16:creationId xmlns="" xmlns:a16="http://schemas.microsoft.com/office/drawing/2014/main" id="{450C4B82-5300-4B44-90B2-BDB7A632F437}"/>
                    </a:ext>
                  </a:extLst>
                </p:cNvPr>
                <p:cNvSpPr>
                  <a:spLocks/>
                </p:cNvSpPr>
                <p:nvPr/>
              </p:nvSpPr>
              <p:spPr bwMode="auto">
                <a:xfrm>
                  <a:off x="-642938" y="4865688"/>
                  <a:ext cx="65088" cy="117475"/>
                </a:xfrm>
                <a:custGeom>
                  <a:avLst/>
                  <a:gdLst>
                    <a:gd name="T0" fmla="*/ 8 w 48"/>
                    <a:gd name="T1" fmla="*/ 93 h 97"/>
                    <a:gd name="T2" fmla="*/ 15 w 48"/>
                    <a:gd name="T3" fmla="*/ 8 h 97"/>
                    <a:gd name="T4" fmla="*/ 34 w 48"/>
                    <a:gd name="T5" fmla="*/ 8 h 97"/>
                    <a:gd name="T6" fmla="*/ 40 w 48"/>
                    <a:gd name="T7" fmla="*/ 93 h 97"/>
                    <a:gd name="T8" fmla="*/ 45 w 48"/>
                    <a:gd name="T9" fmla="*/ 97 h 97"/>
                    <a:gd name="T10" fmla="*/ 48 w 48"/>
                    <a:gd name="T11" fmla="*/ 92 h 97"/>
                    <a:gd name="T12" fmla="*/ 41 w 48"/>
                    <a:gd name="T13" fmla="*/ 4 h 97"/>
                    <a:gd name="T14" fmla="*/ 37 w 48"/>
                    <a:gd name="T15" fmla="*/ 0 h 97"/>
                    <a:gd name="T16" fmla="*/ 11 w 48"/>
                    <a:gd name="T17" fmla="*/ 0 h 97"/>
                    <a:gd name="T18" fmla="*/ 7 w 48"/>
                    <a:gd name="T19" fmla="*/ 4 h 97"/>
                    <a:gd name="T20" fmla="*/ 0 w 48"/>
                    <a:gd name="T21" fmla="*/ 92 h 97"/>
                    <a:gd name="T22" fmla="*/ 4 w 48"/>
                    <a:gd name="T23" fmla="*/ 97 h 97"/>
                    <a:gd name="T24" fmla="*/ 8 w 48"/>
                    <a:gd name="T2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7">
                      <a:moveTo>
                        <a:pt x="8" y="93"/>
                      </a:moveTo>
                      <a:cubicBezTo>
                        <a:pt x="15" y="8"/>
                        <a:pt x="15" y="8"/>
                        <a:pt x="15" y="8"/>
                      </a:cubicBezTo>
                      <a:cubicBezTo>
                        <a:pt x="34" y="8"/>
                        <a:pt x="34" y="8"/>
                        <a:pt x="34" y="8"/>
                      </a:cubicBezTo>
                      <a:cubicBezTo>
                        <a:pt x="40" y="93"/>
                        <a:pt x="40" y="93"/>
                        <a:pt x="40" y="93"/>
                      </a:cubicBezTo>
                      <a:cubicBezTo>
                        <a:pt x="40" y="95"/>
                        <a:pt x="42" y="97"/>
                        <a:pt x="45" y="97"/>
                      </a:cubicBezTo>
                      <a:cubicBezTo>
                        <a:pt x="47" y="96"/>
                        <a:pt x="48" y="94"/>
                        <a:pt x="48" y="92"/>
                      </a:cubicBezTo>
                      <a:cubicBezTo>
                        <a:pt x="41" y="4"/>
                        <a:pt x="41" y="4"/>
                        <a:pt x="41" y="4"/>
                      </a:cubicBezTo>
                      <a:cubicBezTo>
                        <a:pt x="41" y="2"/>
                        <a:pt x="39" y="0"/>
                        <a:pt x="37" y="0"/>
                      </a:cubicBezTo>
                      <a:cubicBezTo>
                        <a:pt x="11" y="0"/>
                        <a:pt x="11" y="0"/>
                        <a:pt x="11" y="0"/>
                      </a:cubicBezTo>
                      <a:cubicBezTo>
                        <a:pt x="9" y="0"/>
                        <a:pt x="8" y="2"/>
                        <a:pt x="7" y="4"/>
                      </a:cubicBezTo>
                      <a:cubicBezTo>
                        <a:pt x="0" y="92"/>
                        <a:pt x="0" y="92"/>
                        <a:pt x="0" y="92"/>
                      </a:cubicBezTo>
                      <a:cubicBezTo>
                        <a:pt x="0" y="94"/>
                        <a:pt x="2" y="96"/>
                        <a:pt x="4" y="97"/>
                      </a:cubicBezTo>
                      <a:cubicBezTo>
                        <a:pt x="6" y="97"/>
                        <a:pt x="8" y="95"/>
                        <a:pt x="8"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66" name="Freeform 12">
                  <a:extLst>
                    <a:ext uri="{FF2B5EF4-FFF2-40B4-BE49-F238E27FC236}">
                      <a16:creationId xmlns="" xmlns:a16="http://schemas.microsoft.com/office/drawing/2014/main" id="{714CF01C-CF23-4721-8E77-A94B10FAF6E4}"/>
                    </a:ext>
                  </a:extLst>
                </p:cNvPr>
                <p:cNvSpPr>
                  <a:spLocks/>
                </p:cNvSpPr>
                <p:nvPr/>
              </p:nvSpPr>
              <p:spPr bwMode="auto">
                <a:xfrm>
                  <a:off x="-636588" y="4832351"/>
                  <a:ext cx="53975" cy="38100"/>
                </a:xfrm>
                <a:custGeom>
                  <a:avLst/>
                  <a:gdLst>
                    <a:gd name="T0" fmla="*/ 6 w 34"/>
                    <a:gd name="T1" fmla="*/ 24 h 24"/>
                    <a:gd name="T2" fmla="*/ 28 w 34"/>
                    <a:gd name="T3" fmla="*/ 24 h 24"/>
                    <a:gd name="T4" fmla="*/ 34 w 34"/>
                    <a:gd name="T5" fmla="*/ 0 h 24"/>
                    <a:gd name="T6" fmla="*/ 0 w 34"/>
                    <a:gd name="T7" fmla="*/ 0 h 24"/>
                    <a:gd name="T8" fmla="*/ 6 w 34"/>
                    <a:gd name="T9" fmla="*/ 24 h 24"/>
                  </a:gdLst>
                  <a:ahLst/>
                  <a:cxnLst>
                    <a:cxn ang="0">
                      <a:pos x="T0" y="T1"/>
                    </a:cxn>
                    <a:cxn ang="0">
                      <a:pos x="T2" y="T3"/>
                    </a:cxn>
                    <a:cxn ang="0">
                      <a:pos x="T4" y="T5"/>
                    </a:cxn>
                    <a:cxn ang="0">
                      <a:pos x="T6" y="T7"/>
                    </a:cxn>
                    <a:cxn ang="0">
                      <a:pos x="T8" y="T9"/>
                    </a:cxn>
                  </a:cxnLst>
                  <a:rect l="0" t="0" r="r" b="b"/>
                  <a:pathLst>
                    <a:path w="34" h="24">
                      <a:moveTo>
                        <a:pt x="6" y="24"/>
                      </a:moveTo>
                      <a:lnTo>
                        <a:pt x="28" y="24"/>
                      </a:lnTo>
                      <a:lnTo>
                        <a:pt x="34" y="0"/>
                      </a:lnTo>
                      <a:lnTo>
                        <a:pt x="0" y="0"/>
                      </a:lnTo>
                      <a:lnTo>
                        <a:pt x="6" y="24"/>
                      </a:lnTo>
                      <a:close/>
                    </a:path>
                  </a:pathLst>
                </a:custGeom>
                <a:solidFill>
                  <a:srgbClr val="DBDD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67" name="Freeform 13">
                  <a:extLst>
                    <a:ext uri="{FF2B5EF4-FFF2-40B4-BE49-F238E27FC236}">
                      <a16:creationId xmlns="" xmlns:a16="http://schemas.microsoft.com/office/drawing/2014/main" id="{47424FBC-FA89-4050-AE58-8B7789D3DC61}"/>
                    </a:ext>
                  </a:extLst>
                </p:cNvPr>
                <p:cNvSpPr>
                  <a:spLocks/>
                </p:cNvSpPr>
                <p:nvPr/>
              </p:nvSpPr>
              <p:spPr bwMode="auto">
                <a:xfrm>
                  <a:off x="-642938" y="4827588"/>
                  <a:ext cx="65088" cy="47625"/>
                </a:xfrm>
                <a:custGeom>
                  <a:avLst/>
                  <a:gdLst>
                    <a:gd name="T0" fmla="*/ 11 w 48"/>
                    <a:gd name="T1" fmla="*/ 36 h 40"/>
                    <a:gd name="T2" fmla="*/ 11 w 48"/>
                    <a:gd name="T3" fmla="*/ 40 h 40"/>
                    <a:gd name="T4" fmla="*/ 37 w 48"/>
                    <a:gd name="T5" fmla="*/ 40 h 40"/>
                    <a:gd name="T6" fmla="*/ 41 w 48"/>
                    <a:gd name="T7" fmla="*/ 37 h 40"/>
                    <a:gd name="T8" fmla="*/ 48 w 48"/>
                    <a:gd name="T9" fmla="*/ 5 h 40"/>
                    <a:gd name="T10" fmla="*/ 47 w 48"/>
                    <a:gd name="T11" fmla="*/ 1 h 40"/>
                    <a:gd name="T12" fmla="*/ 44 w 48"/>
                    <a:gd name="T13" fmla="*/ 0 h 40"/>
                    <a:gd name="T14" fmla="*/ 4 w 48"/>
                    <a:gd name="T15" fmla="*/ 0 h 40"/>
                    <a:gd name="T16" fmla="*/ 1 w 48"/>
                    <a:gd name="T17" fmla="*/ 1 h 40"/>
                    <a:gd name="T18" fmla="*/ 0 w 48"/>
                    <a:gd name="T19" fmla="*/ 5 h 40"/>
                    <a:gd name="T20" fmla="*/ 7 w 48"/>
                    <a:gd name="T21" fmla="*/ 37 h 40"/>
                    <a:gd name="T22" fmla="*/ 11 w 48"/>
                    <a:gd name="T23" fmla="*/ 40 h 40"/>
                    <a:gd name="T24" fmla="*/ 11 w 48"/>
                    <a:gd name="T25" fmla="*/ 36 h 40"/>
                    <a:gd name="T26" fmla="*/ 15 w 48"/>
                    <a:gd name="T27" fmla="*/ 35 h 40"/>
                    <a:gd name="T28" fmla="*/ 9 w 48"/>
                    <a:gd name="T29" fmla="*/ 8 h 40"/>
                    <a:gd name="T30" fmla="*/ 39 w 48"/>
                    <a:gd name="T31" fmla="*/ 8 h 40"/>
                    <a:gd name="T32" fmla="*/ 34 w 48"/>
                    <a:gd name="T33" fmla="*/ 32 h 40"/>
                    <a:gd name="T34" fmla="*/ 11 w 48"/>
                    <a:gd name="T35" fmla="*/ 32 h 40"/>
                    <a:gd name="T36" fmla="*/ 11 w 48"/>
                    <a:gd name="T37" fmla="*/ 36 h 40"/>
                    <a:gd name="T38" fmla="*/ 15 w 48"/>
                    <a:gd name="T39" fmla="*/ 35 h 40"/>
                    <a:gd name="T40" fmla="*/ 11 w 48"/>
                    <a:gd name="T4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0">
                      <a:moveTo>
                        <a:pt x="11" y="36"/>
                      </a:moveTo>
                      <a:cubicBezTo>
                        <a:pt x="11" y="40"/>
                        <a:pt x="11" y="40"/>
                        <a:pt x="11" y="40"/>
                      </a:cubicBezTo>
                      <a:cubicBezTo>
                        <a:pt x="37" y="40"/>
                        <a:pt x="37" y="40"/>
                        <a:pt x="37" y="40"/>
                      </a:cubicBezTo>
                      <a:cubicBezTo>
                        <a:pt x="39" y="40"/>
                        <a:pt x="41" y="39"/>
                        <a:pt x="41" y="37"/>
                      </a:cubicBezTo>
                      <a:cubicBezTo>
                        <a:pt x="48" y="5"/>
                        <a:pt x="48" y="5"/>
                        <a:pt x="48" y="5"/>
                      </a:cubicBezTo>
                      <a:cubicBezTo>
                        <a:pt x="48" y="4"/>
                        <a:pt x="48" y="2"/>
                        <a:pt x="47" y="1"/>
                      </a:cubicBezTo>
                      <a:cubicBezTo>
                        <a:pt x="47" y="0"/>
                        <a:pt x="45" y="0"/>
                        <a:pt x="44" y="0"/>
                      </a:cubicBezTo>
                      <a:cubicBezTo>
                        <a:pt x="4" y="0"/>
                        <a:pt x="4" y="0"/>
                        <a:pt x="4" y="0"/>
                      </a:cubicBezTo>
                      <a:cubicBezTo>
                        <a:pt x="3" y="0"/>
                        <a:pt x="2" y="0"/>
                        <a:pt x="1" y="1"/>
                      </a:cubicBezTo>
                      <a:cubicBezTo>
                        <a:pt x="0" y="2"/>
                        <a:pt x="0" y="4"/>
                        <a:pt x="0" y="5"/>
                      </a:cubicBezTo>
                      <a:cubicBezTo>
                        <a:pt x="7" y="37"/>
                        <a:pt x="7" y="37"/>
                        <a:pt x="7" y="37"/>
                      </a:cubicBezTo>
                      <a:cubicBezTo>
                        <a:pt x="8" y="39"/>
                        <a:pt x="9" y="40"/>
                        <a:pt x="11" y="40"/>
                      </a:cubicBezTo>
                      <a:cubicBezTo>
                        <a:pt x="11" y="36"/>
                        <a:pt x="11" y="36"/>
                        <a:pt x="11" y="36"/>
                      </a:cubicBezTo>
                      <a:cubicBezTo>
                        <a:pt x="15" y="35"/>
                        <a:pt x="15" y="35"/>
                        <a:pt x="15" y="35"/>
                      </a:cubicBezTo>
                      <a:cubicBezTo>
                        <a:pt x="9" y="8"/>
                        <a:pt x="9" y="8"/>
                        <a:pt x="9" y="8"/>
                      </a:cubicBezTo>
                      <a:cubicBezTo>
                        <a:pt x="39" y="8"/>
                        <a:pt x="39" y="8"/>
                        <a:pt x="39" y="8"/>
                      </a:cubicBezTo>
                      <a:cubicBezTo>
                        <a:pt x="34" y="32"/>
                        <a:pt x="34" y="32"/>
                        <a:pt x="34" y="32"/>
                      </a:cubicBezTo>
                      <a:cubicBezTo>
                        <a:pt x="11" y="32"/>
                        <a:pt x="11" y="32"/>
                        <a:pt x="11" y="32"/>
                      </a:cubicBezTo>
                      <a:cubicBezTo>
                        <a:pt x="11" y="36"/>
                        <a:pt x="11" y="36"/>
                        <a:pt x="11" y="36"/>
                      </a:cubicBezTo>
                      <a:cubicBezTo>
                        <a:pt x="15" y="35"/>
                        <a:pt x="15" y="35"/>
                        <a:pt x="15" y="35"/>
                      </a:cubicBezTo>
                      <a:lnTo>
                        <a:pt x="1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68" name="Freeform 14">
                  <a:extLst>
                    <a:ext uri="{FF2B5EF4-FFF2-40B4-BE49-F238E27FC236}">
                      <a16:creationId xmlns="" xmlns:a16="http://schemas.microsoft.com/office/drawing/2014/main" id="{6897F909-2556-4989-8D02-A732F77DAD43}"/>
                    </a:ext>
                  </a:extLst>
                </p:cNvPr>
                <p:cNvSpPr>
                  <a:spLocks/>
                </p:cNvSpPr>
                <p:nvPr/>
              </p:nvSpPr>
              <p:spPr bwMode="auto">
                <a:xfrm>
                  <a:off x="-679451" y="4683126"/>
                  <a:ext cx="141288" cy="149225"/>
                </a:xfrm>
                <a:custGeom>
                  <a:avLst/>
                  <a:gdLst>
                    <a:gd name="T0" fmla="*/ 105 w 105"/>
                    <a:gd name="T1" fmla="*/ 83 h 124"/>
                    <a:gd name="T2" fmla="*/ 53 w 105"/>
                    <a:gd name="T3" fmla="*/ 124 h 124"/>
                    <a:gd name="T4" fmla="*/ 0 w 105"/>
                    <a:gd name="T5" fmla="*/ 83 h 124"/>
                    <a:gd name="T6" fmla="*/ 17 w 105"/>
                    <a:gd name="T7" fmla="*/ 61 h 124"/>
                    <a:gd name="T8" fmla="*/ 17 w 105"/>
                    <a:gd name="T9" fmla="*/ 0 h 124"/>
                    <a:gd name="T10" fmla="*/ 88 w 105"/>
                    <a:gd name="T11" fmla="*/ 0 h 124"/>
                    <a:gd name="T12" fmla="*/ 88 w 105"/>
                    <a:gd name="T13" fmla="*/ 61 h 124"/>
                    <a:gd name="T14" fmla="*/ 91 w 105"/>
                    <a:gd name="T15" fmla="*/ 72 h 124"/>
                    <a:gd name="T16" fmla="*/ 105 w 105"/>
                    <a:gd name="T17" fmla="*/ 8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24">
                      <a:moveTo>
                        <a:pt x="105" y="83"/>
                      </a:moveTo>
                      <a:cubicBezTo>
                        <a:pt x="53" y="124"/>
                        <a:pt x="53" y="124"/>
                        <a:pt x="53" y="124"/>
                      </a:cubicBezTo>
                      <a:cubicBezTo>
                        <a:pt x="0" y="83"/>
                        <a:pt x="0" y="83"/>
                        <a:pt x="0" y="83"/>
                      </a:cubicBezTo>
                      <a:cubicBezTo>
                        <a:pt x="10" y="80"/>
                        <a:pt x="17" y="71"/>
                        <a:pt x="17" y="61"/>
                      </a:cubicBezTo>
                      <a:cubicBezTo>
                        <a:pt x="17" y="0"/>
                        <a:pt x="17" y="0"/>
                        <a:pt x="17" y="0"/>
                      </a:cubicBezTo>
                      <a:cubicBezTo>
                        <a:pt x="88" y="0"/>
                        <a:pt x="88" y="0"/>
                        <a:pt x="88" y="0"/>
                      </a:cubicBezTo>
                      <a:cubicBezTo>
                        <a:pt x="88" y="61"/>
                        <a:pt x="88" y="61"/>
                        <a:pt x="88" y="61"/>
                      </a:cubicBezTo>
                      <a:cubicBezTo>
                        <a:pt x="88" y="65"/>
                        <a:pt x="89" y="69"/>
                        <a:pt x="91" y="72"/>
                      </a:cubicBezTo>
                      <a:cubicBezTo>
                        <a:pt x="94" y="77"/>
                        <a:pt x="99" y="81"/>
                        <a:pt x="105" y="8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69" name="Freeform 15">
                  <a:extLst>
                    <a:ext uri="{FF2B5EF4-FFF2-40B4-BE49-F238E27FC236}">
                      <a16:creationId xmlns="" xmlns:a16="http://schemas.microsoft.com/office/drawing/2014/main" id="{245FF42B-F743-4452-A8A0-43A1EC869C16}"/>
                    </a:ext>
                  </a:extLst>
                </p:cNvPr>
                <p:cNvSpPr>
                  <a:spLocks/>
                </p:cNvSpPr>
                <p:nvPr/>
              </p:nvSpPr>
              <p:spPr bwMode="auto">
                <a:xfrm>
                  <a:off x="-685801" y="4678363"/>
                  <a:ext cx="152401" cy="158750"/>
                </a:xfrm>
                <a:custGeom>
                  <a:avLst/>
                  <a:gdLst>
                    <a:gd name="T0" fmla="*/ 109 w 113"/>
                    <a:gd name="T1" fmla="*/ 87 h 132"/>
                    <a:gd name="T2" fmla="*/ 106 w 113"/>
                    <a:gd name="T3" fmla="*/ 84 h 132"/>
                    <a:gd name="T4" fmla="*/ 57 w 113"/>
                    <a:gd name="T5" fmla="*/ 123 h 132"/>
                    <a:gd name="T6" fmla="*/ 7 w 113"/>
                    <a:gd name="T7" fmla="*/ 84 h 132"/>
                    <a:gd name="T8" fmla="*/ 4 w 113"/>
                    <a:gd name="T9" fmla="*/ 87 h 132"/>
                    <a:gd name="T10" fmla="*/ 5 w 113"/>
                    <a:gd name="T11" fmla="*/ 91 h 132"/>
                    <a:gd name="T12" fmla="*/ 25 w 113"/>
                    <a:gd name="T13" fmla="*/ 65 h 132"/>
                    <a:gd name="T14" fmla="*/ 25 w 113"/>
                    <a:gd name="T15" fmla="*/ 8 h 132"/>
                    <a:gd name="T16" fmla="*/ 88 w 113"/>
                    <a:gd name="T17" fmla="*/ 8 h 132"/>
                    <a:gd name="T18" fmla="*/ 88 w 113"/>
                    <a:gd name="T19" fmla="*/ 65 h 132"/>
                    <a:gd name="T20" fmla="*/ 92 w 113"/>
                    <a:gd name="T21" fmla="*/ 78 h 132"/>
                    <a:gd name="T22" fmla="*/ 92 w 113"/>
                    <a:gd name="T23" fmla="*/ 78 h 132"/>
                    <a:gd name="T24" fmla="*/ 108 w 113"/>
                    <a:gd name="T25" fmla="*/ 91 h 132"/>
                    <a:gd name="T26" fmla="*/ 109 w 113"/>
                    <a:gd name="T27" fmla="*/ 87 h 132"/>
                    <a:gd name="T28" fmla="*/ 106 w 113"/>
                    <a:gd name="T29" fmla="*/ 84 h 132"/>
                    <a:gd name="T30" fmla="*/ 109 w 113"/>
                    <a:gd name="T31" fmla="*/ 87 h 132"/>
                    <a:gd name="T32" fmla="*/ 110 w 113"/>
                    <a:gd name="T33" fmla="*/ 83 h 132"/>
                    <a:gd name="T34" fmla="*/ 99 w 113"/>
                    <a:gd name="T35" fmla="*/ 74 h 132"/>
                    <a:gd name="T36" fmla="*/ 99 w 113"/>
                    <a:gd name="T37" fmla="*/ 74 h 132"/>
                    <a:gd name="T38" fmla="*/ 96 w 113"/>
                    <a:gd name="T39" fmla="*/ 65 h 132"/>
                    <a:gd name="T40" fmla="*/ 96 w 113"/>
                    <a:gd name="T41" fmla="*/ 4 h 132"/>
                    <a:gd name="T42" fmla="*/ 95 w 113"/>
                    <a:gd name="T43" fmla="*/ 1 h 132"/>
                    <a:gd name="T44" fmla="*/ 92 w 113"/>
                    <a:gd name="T45" fmla="*/ 0 h 132"/>
                    <a:gd name="T46" fmla="*/ 21 w 113"/>
                    <a:gd name="T47" fmla="*/ 0 h 132"/>
                    <a:gd name="T48" fmla="*/ 18 w 113"/>
                    <a:gd name="T49" fmla="*/ 1 h 132"/>
                    <a:gd name="T50" fmla="*/ 17 w 113"/>
                    <a:gd name="T51" fmla="*/ 4 h 132"/>
                    <a:gd name="T52" fmla="*/ 17 w 113"/>
                    <a:gd name="T53" fmla="*/ 65 h 132"/>
                    <a:gd name="T54" fmla="*/ 3 w 113"/>
                    <a:gd name="T55" fmla="*/ 83 h 132"/>
                    <a:gd name="T56" fmla="*/ 0 w 113"/>
                    <a:gd name="T57" fmla="*/ 86 h 132"/>
                    <a:gd name="T58" fmla="*/ 2 w 113"/>
                    <a:gd name="T59" fmla="*/ 90 h 132"/>
                    <a:gd name="T60" fmla="*/ 54 w 113"/>
                    <a:gd name="T61" fmla="*/ 131 h 132"/>
                    <a:gd name="T62" fmla="*/ 59 w 113"/>
                    <a:gd name="T63" fmla="*/ 131 h 132"/>
                    <a:gd name="T64" fmla="*/ 111 w 113"/>
                    <a:gd name="T65" fmla="*/ 90 h 132"/>
                    <a:gd name="T66" fmla="*/ 113 w 113"/>
                    <a:gd name="T67" fmla="*/ 86 h 132"/>
                    <a:gd name="T68" fmla="*/ 110 w 113"/>
                    <a:gd name="T69" fmla="*/ 83 h 132"/>
                    <a:gd name="T70" fmla="*/ 109 w 113"/>
                    <a:gd name="T71"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32">
                      <a:moveTo>
                        <a:pt x="109" y="87"/>
                      </a:moveTo>
                      <a:cubicBezTo>
                        <a:pt x="106" y="84"/>
                        <a:pt x="106" y="84"/>
                        <a:pt x="106" y="84"/>
                      </a:cubicBezTo>
                      <a:cubicBezTo>
                        <a:pt x="57" y="123"/>
                        <a:pt x="57" y="123"/>
                        <a:pt x="57" y="123"/>
                      </a:cubicBezTo>
                      <a:cubicBezTo>
                        <a:pt x="7" y="84"/>
                        <a:pt x="7" y="84"/>
                        <a:pt x="7" y="84"/>
                      </a:cubicBezTo>
                      <a:cubicBezTo>
                        <a:pt x="4" y="87"/>
                        <a:pt x="4" y="87"/>
                        <a:pt x="4" y="87"/>
                      </a:cubicBezTo>
                      <a:cubicBezTo>
                        <a:pt x="5" y="91"/>
                        <a:pt x="5" y="91"/>
                        <a:pt x="5" y="91"/>
                      </a:cubicBezTo>
                      <a:cubicBezTo>
                        <a:pt x="17" y="88"/>
                        <a:pt x="25" y="77"/>
                        <a:pt x="25" y="65"/>
                      </a:cubicBezTo>
                      <a:cubicBezTo>
                        <a:pt x="25" y="8"/>
                        <a:pt x="25" y="8"/>
                        <a:pt x="25" y="8"/>
                      </a:cubicBezTo>
                      <a:cubicBezTo>
                        <a:pt x="88" y="8"/>
                        <a:pt x="88" y="8"/>
                        <a:pt x="88" y="8"/>
                      </a:cubicBezTo>
                      <a:cubicBezTo>
                        <a:pt x="88" y="65"/>
                        <a:pt x="88" y="65"/>
                        <a:pt x="88" y="65"/>
                      </a:cubicBezTo>
                      <a:cubicBezTo>
                        <a:pt x="88" y="70"/>
                        <a:pt x="90" y="74"/>
                        <a:pt x="92" y="78"/>
                      </a:cubicBezTo>
                      <a:cubicBezTo>
                        <a:pt x="92" y="78"/>
                        <a:pt x="92" y="78"/>
                        <a:pt x="92" y="78"/>
                      </a:cubicBezTo>
                      <a:cubicBezTo>
                        <a:pt x="95" y="84"/>
                        <a:pt x="101" y="89"/>
                        <a:pt x="108" y="91"/>
                      </a:cubicBezTo>
                      <a:cubicBezTo>
                        <a:pt x="109" y="87"/>
                        <a:pt x="109" y="87"/>
                        <a:pt x="109" y="87"/>
                      </a:cubicBezTo>
                      <a:cubicBezTo>
                        <a:pt x="106" y="84"/>
                        <a:pt x="106" y="84"/>
                        <a:pt x="106" y="84"/>
                      </a:cubicBezTo>
                      <a:cubicBezTo>
                        <a:pt x="109" y="87"/>
                        <a:pt x="109" y="87"/>
                        <a:pt x="109" y="87"/>
                      </a:cubicBezTo>
                      <a:cubicBezTo>
                        <a:pt x="110" y="83"/>
                        <a:pt x="110" y="83"/>
                        <a:pt x="110" y="83"/>
                      </a:cubicBezTo>
                      <a:cubicBezTo>
                        <a:pt x="105" y="82"/>
                        <a:pt x="101" y="78"/>
                        <a:pt x="99" y="74"/>
                      </a:cubicBezTo>
                      <a:cubicBezTo>
                        <a:pt x="99" y="74"/>
                        <a:pt x="99" y="74"/>
                        <a:pt x="99" y="74"/>
                      </a:cubicBezTo>
                      <a:cubicBezTo>
                        <a:pt x="97" y="72"/>
                        <a:pt x="96" y="69"/>
                        <a:pt x="96" y="65"/>
                      </a:cubicBezTo>
                      <a:cubicBezTo>
                        <a:pt x="96" y="4"/>
                        <a:pt x="96" y="4"/>
                        <a:pt x="96" y="4"/>
                      </a:cubicBezTo>
                      <a:cubicBezTo>
                        <a:pt x="96" y="3"/>
                        <a:pt x="96" y="2"/>
                        <a:pt x="95" y="1"/>
                      </a:cubicBezTo>
                      <a:cubicBezTo>
                        <a:pt x="94" y="1"/>
                        <a:pt x="93" y="0"/>
                        <a:pt x="92" y="0"/>
                      </a:cubicBezTo>
                      <a:cubicBezTo>
                        <a:pt x="21" y="0"/>
                        <a:pt x="21" y="0"/>
                        <a:pt x="21" y="0"/>
                      </a:cubicBezTo>
                      <a:cubicBezTo>
                        <a:pt x="20" y="0"/>
                        <a:pt x="19" y="1"/>
                        <a:pt x="18" y="1"/>
                      </a:cubicBezTo>
                      <a:cubicBezTo>
                        <a:pt x="17" y="2"/>
                        <a:pt x="17" y="3"/>
                        <a:pt x="17" y="4"/>
                      </a:cubicBezTo>
                      <a:cubicBezTo>
                        <a:pt x="17" y="65"/>
                        <a:pt x="17" y="65"/>
                        <a:pt x="17" y="65"/>
                      </a:cubicBezTo>
                      <a:cubicBezTo>
                        <a:pt x="17" y="74"/>
                        <a:pt x="11" y="81"/>
                        <a:pt x="3" y="83"/>
                      </a:cubicBezTo>
                      <a:cubicBezTo>
                        <a:pt x="2" y="83"/>
                        <a:pt x="1" y="84"/>
                        <a:pt x="0" y="86"/>
                      </a:cubicBezTo>
                      <a:cubicBezTo>
                        <a:pt x="0" y="87"/>
                        <a:pt x="1" y="89"/>
                        <a:pt x="2" y="90"/>
                      </a:cubicBezTo>
                      <a:cubicBezTo>
                        <a:pt x="54" y="131"/>
                        <a:pt x="54" y="131"/>
                        <a:pt x="54" y="131"/>
                      </a:cubicBezTo>
                      <a:cubicBezTo>
                        <a:pt x="55" y="132"/>
                        <a:pt x="58" y="132"/>
                        <a:pt x="59" y="131"/>
                      </a:cubicBezTo>
                      <a:cubicBezTo>
                        <a:pt x="111" y="90"/>
                        <a:pt x="111" y="90"/>
                        <a:pt x="111" y="90"/>
                      </a:cubicBezTo>
                      <a:cubicBezTo>
                        <a:pt x="112" y="89"/>
                        <a:pt x="113" y="87"/>
                        <a:pt x="113" y="86"/>
                      </a:cubicBezTo>
                      <a:cubicBezTo>
                        <a:pt x="112" y="84"/>
                        <a:pt x="111" y="83"/>
                        <a:pt x="110" y="83"/>
                      </a:cubicBezTo>
                      <a:cubicBezTo>
                        <a:pt x="109" y="87"/>
                        <a:pt x="109" y="87"/>
                        <a:pt x="109" y="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70" name="Freeform 16">
                  <a:extLst>
                    <a:ext uri="{FF2B5EF4-FFF2-40B4-BE49-F238E27FC236}">
                      <a16:creationId xmlns="" xmlns:a16="http://schemas.microsoft.com/office/drawing/2014/main" id="{6399EEB7-0032-46B3-93CA-482C2656B781}"/>
                    </a:ext>
                  </a:extLst>
                </p:cNvPr>
                <p:cNvSpPr>
                  <a:spLocks/>
                </p:cNvSpPr>
                <p:nvPr/>
              </p:nvSpPr>
              <p:spPr bwMode="auto">
                <a:xfrm>
                  <a:off x="-652463" y="4687888"/>
                  <a:ext cx="90488" cy="95250"/>
                </a:xfrm>
                <a:custGeom>
                  <a:avLst/>
                  <a:gdLst>
                    <a:gd name="T0" fmla="*/ 63 w 67"/>
                    <a:gd name="T1" fmla="*/ 0 h 79"/>
                    <a:gd name="T2" fmla="*/ 0 w 67"/>
                    <a:gd name="T3" fmla="*/ 0 h 79"/>
                    <a:gd name="T4" fmla="*/ 0 w 67"/>
                    <a:gd name="T5" fmla="*/ 57 h 79"/>
                    <a:gd name="T6" fmla="*/ 0 w 67"/>
                    <a:gd name="T7" fmla="*/ 58 h 79"/>
                    <a:gd name="T8" fmla="*/ 41 w 67"/>
                    <a:gd name="T9" fmla="*/ 79 h 79"/>
                    <a:gd name="T10" fmla="*/ 67 w 67"/>
                    <a:gd name="T11" fmla="*/ 70 h 79"/>
                    <a:gd name="T12" fmla="*/ 67 w 67"/>
                    <a:gd name="T13" fmla="*/ 70 h 79"/>
                    <a:gd name="T14" fmla="*/ 67 w 67"/>
                    <a:gd name="T15" fmla="*/ 70 h 79"/>
                    <a:gd name="T16" fmla="*/ 63 w 67"/>
                    <a:gd name="T17" fmla="*/ 57 h 79"/>
                    <a:gd name="T18" fmla="*/ 63 w 67"/>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9">
                      <a:moveTo>
                        <a:pt x="63" y="0"/>
                      </a:moveTo>
                      <a:cubicBezTo>
                        <a:pt x="0" y="0"/>
                        <a:pt x="0" y="0"/>
                        <a:pt x="0" y="0"/>
                      </a:cubicBezTo>
                      <a:cubicBezTo>
                        <a:pt x="0" y="57"/>
                        <a:pt x="0" y="57"/>
                        <a:pt x="0" y="57"/>
                      </a:cubicBezTo>
                      <a:cubicBezTo>
                        <a:pt x="0" y="58"/>
                        <a:pt x="0" y="58"/>
                        <a:pt x="0" y="58"/>
                      </a:cubicBezTo>
                      <a:cubicBezTo>
                        <a:pt x="13" y="71"/>
                        <a:pt x="28" y="79"/>
                        <a:pt x="41" y="79"/>
                      </a:cubicBezTo>
                      <a:cubicBezTo>
                        <a:pt x="49" y="79"/>
                        <a:pt x="58" y="76"/>
                        <a:pt x="67" y="70"/>
                      </a:cubicBezTo>
                      <a:cubicBezTo>
                        <a:pt x="67" y="70"/>
                        <a:pt x="67" y="70"/>
                        <a:pt x="67" y="70"/>
                      </a:cubicBezTo>
                      <a:cubicBezTo>
                        <a:pt x="67" y="70"/>
                        <a:pt x="67" y="70"/>
                        <a:pt x="67" y="70"/>
                      </a:cubicBezTo>
                      <a:cubicBezTo>
                        <a:pt x="65" y="66"/>
                        <a:pt x="63" y="62"/>
                        <a:pt x="63" y="57"/>
                      </a:cubicBezTo>
                      <a:cubicBezTo>
                        <a:pt x="63" y="0"/>
                        <a:pt x="63" y="0"/>
                        <a:pt x="63" y="0"/>
                      </a:cubicBezTo>
                    </a:path>
                  </a:pathLst>
                </a:custGeom>
                <a:solidFill>
                  <a:srgbClr val="DBDD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71" name="Freeform 17">
                  <a:extLst>
                    <a:ext uri="{FF2B5EF4-FFF2-40B4-BE49-F238E27FC236}">
                      <a16:creationId xmlns="" xmlns:a16="http://schemas.microsoft.com/office/drawing/2014/main" id="{7500D4E4-C4E6-4BD5-AE04-65B5D55CEA5E}"/>
                    </a:ext>
                  </a:extLst>
                </p:cNvPr>
                <p:cNvSpPr>
                  <a:spLocks/>
                </p:cNvSpPr>
                <p:nvPr/>
              </p:nvSpPr>
              <p:spPr bwMode="auto">
                <a:xfrm>
                  <a:off x="-657226" y="4683126"/>
                  <a:ext cx="100013" cy="88900"/>
                </a:xfrm>
                <a:custGeom>
                  <a:avLst/>
                  <a:gdLst>
                    <a:gd name="T0" fmla="*/ 71 w 74"/>
                    <a:gd name="T1" fmla="*/ 0 h 74"/>
                    <a:gd name="T2" fmla="*/ 0 w 74"/>
                    <a:gd name="T3" fmla="*/ 0 h 74"/>
                    <a:gd name="T4" fmla="*/ 0 w 74"/>
                    <a:gd name="T5" fmla="*/ 58 h 74"/>
                    <a:gd name="T6" fmla="*/ 4 w 74"/>
                    <a:gd name="T7" fmla="*/ 62 h 74"/>
                    <a:gd name="T8" fmla="*/ 4 w 74"/>
                    <a:gd name="T9" fmla="*/ 61 h 74"/>
                    <a:gd name="T10" fmla="*/ 4 w 74"/>
                    <a:gd name="T11" fmla="*/ 4 h 74"/>
                    <a:gd name="T12" fmla="*/ 67 w 74"/>
                    <a:gd name="T13" fmla="*/ 4 h 74"/>
                    <a:gd name="T14" fmla="*/ 67 w 74"/>
                    <a:gd name="T15" fmla="*/ 61 h 74"/>
                    <a:gd name="T16" fmla="*/ 71 w 74"/>
                    <a:gd name="T17" fmla="*/ 74 h 74"/>
                    <a:gd name="T18" fmla="*/ 71 w 74"/>
                    <a:gd name="T19" fmla="*/ 74 h 74"/>
                    <a:gd name="T20" fmla="*/ 71 w 74"/>
                    <a:gd name="T21" fmla="*/ 74 h 74"/>
                    <a:gd name="T22" fmla="*/ 74 w 74"/>
                    <a:gd name="T23" fmla="*/ 72 h 74"/>
                    <a:gd name="T24" fmla="*/ 71 w 74"/>
                    <a:gd name="T25" fmla="*/ 61 h 74"/>
                    <a:gd name="T26" fmla="*/ 71 w 74"/>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74">
                      <a:moveTo>
                        <a:pt x="71" y="0"/>
                      </a:moveTo>
                      <a:cubicBezTo>
                        <a:pt x="0" y="0"/>
                        <a:pt x="0" y="0"/>
                        <a:pt x="0" y="0"/>
                      </a:cubicBezTo>
                      <a:cubicBezTo>
                        <a:pt x="0" y="58"/>
                        <a:pt x="0" y="58"/>
                        <a:pt x="0" y="58"/>
                      </a:cubicBezTo>
                      <a:cubicBezTo>
                        <a:pt x="1" y="59"/>
                        <a:pt x="2" y="61"/>
                        <a:pt x="4" y="62"/>
                      </a:cubicBezTo>
                      <a:cubicBezTo>
                        <a:pt x="4" y="62"/>
                        <a:pt x="4" y="62"/>
                        <a:pt x="4" y="61"/>
                      </a:cubicBezTo>
                      <a:cubicBezTo>
                        <a:pt x="4" y="4"/>
                        <a:pt x="4" y="4"/>
                        <a:pt x="4" y="4"/>
                      </a:cubicBezTo>
                      <a:cubicBezTo>
                        <a:pt x="67" y="4"/>
                        <a:pt x="67" y="4"/>
                        <a:pt x="67" y="4"/>
                      </a:cubicBezTo>
                      <a:cubicBezTo>
                        <a:pt x="67" y="61"/>
                        <a:pt x="67" y="61"/>
                        <a:pt x="67" y="61"/>
                      </a:cubicBezTo>
                      <a:cubicBezTo>
                        <a:pt x="67" y="66"/>
                        <a:pt x="69" y="70"/>
                        <a:pt x="71" y="74"/>
                      </a:cubicBezTo>
                      <a:cubicBezTo>
                        <a:pt x="71" y="74"/>
                        <a:pt x="71" y="74"/>
                        <a:pt x="71" y="74"/>
                      </a:cubicBezTo>
                      <a:cubicBezTo>
                        <a:pt x="71" y="74"/>
                        <a:pt x="71" y="74"/>
                        <a:pt x="71" y="74"/>
                      </a:cubicBezTo>
                      <a:cubicBezTo>
                        <a:pt x="72" y="74"/>
                        <a:pt x="73" y="73"/>
                        <a:pt x="74" y="72"/>
                      </a:cubicBezTo>
                      <a:cubicBezTo>
                        <a:pt x="72" y="69"/>
                        <a:pt x="71" y="65"/>
                        <a:pt x="71" y="61"/>
                      </a:cubicBezTo>
                      <a:cubicBezTo>
                        <a:pt x="71" y="0"/>
                        <a:pt x="71"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72" name="Freeform 18">
                  <a:extLst>
                    <a:ext uri="{FF2B5EF4-FFF2-40B4-BE49-F238E27FC236}">
                      <a16:creationId xmlns="" xmlns:a16="http://schemas.microsoft.com/office/drawing/2014/main" id="{B52A772F-925B-42AC-BF9F-F580716DC3CD}"/>
                    </a:ext>
                  </a:extLst>
                </p:cNvPr>
                <p:cNvSpPr>
                  <a:spLocks/>
                </p:cNvSpPr>
                <p:nvPr/>
              </p:nvSpPr>
              <p:spPr bwMode="auto">
                <a:xfrm>
                  <a:off x="-703264" y="4521201"/>
                  <a:ext cx="188913" cy="230188"/>
                </a:xfrm>
                <a:custGeom>
                  <a:avLst/>
                  <a:gdLst>
                    <a:gd name="T0" fmla="*/ 141 w 141"/>
                    <a:gd name="T1" fmla="*/ 91 h 191"/>
                    <a:gd name="T2" fmla="*/ 71 w 141"/>
                    <a:gd name="T3" fmla="*/ 191 h 191"/>
                    <a:gd name="T4" fmla="*/ 0 w 141"/>
                    <a:gd name="T5" fmla="*/ 91 h 191"/>
                    <a:gd name="T6" fmla="*/ 71 w 141"/>
                    <a:gd name="T7" fmla="*/ 0 h 191"/>
                    <a:gd name="T8" fmla="*/ 141 w 141"/>
                    <a:gd name="T9" fmla="*/ 91 h 191"/>
                  </a:gdLst>
                  <a:ahLst/>
                  <a:cxnLst>
                    <a:cxn ang="0">
                      <a:pos x="T0" y="T1"/>
                    </a:cxn>
                    <a:cxn ang="0">
                      <a:pos x="T2" y="T3"/>
                    </a:cxn>
                    <a:cxn ang="0">
                      <a:pos x="T4" y="T5"/>
                    </a:cxn>
                    <a:cxn ang="0">
                      <a:pos x="T6" y="T7"/>
                    </a:cxn>
                    <a:cxn ang="0">
                      <a:pos x="T8" y="T9"/>
                    </a:cxn>
                  </a:cxnLst>
                  <a:rect l="0" t="0" r="r" b="b"/>
                  <a:pathLst>
                    <a:path w="141" h="191">
                      <a:moveTo>
                        <a:pt x="141" y="91"/>
                      </a:moveTo>
                      <a:cubicBezTo>
                        <a:pt x="141" y="144"/>
                        <a:pt x="101" y="191"/>
                        <a:pt x="71" y="191"/>
                      </a:cubicBezTo>
                      <a:cubicBezTo>
                        <a:pt x="40" y="191"/>
                        <a:pt x="0" y="144"/>
                        <a:pt x="0" y="91"/>
                      </a:cubicBezTo>
                      <a:cubicBezTo>
                        <a:pt x="0" y="39"/>
                        <a:pt x="11" y="0"/>
                        <a:pt x="71" y="0"/>
                      </a:cubicBezTo>
                      <a:cubicBezTo>
                        <a:pt x="130" y="0"/>
                        <a:pt x="141" y="39"/>
                        <a:pt x="141" y="9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73" name="Freeform 19">
                  <a:extLst>
                    <a:ext uri="{FF2B5EF4-FFF2-40B4-BE49-F238E27FC236}">
                      <a16:creationId xmlns="" xmlns:a16="http://schemas.microsoft.com/office/drawing/2014/main" id="{DF2811A4-D84C-440B-A007-E6CBEDCD1D9A}"/>
                    </a:ext>
                  </a:extLst>
                </p:cNvPr>
                <p:cNvSpPr>
                  <a:spLocks/>
                </p:cNvSpPr>
                <p:nvPr/>
              </p:nvSpPr>
              <p:spPr bwMode="auto">
                <a:xfrm>
                  <a:off x="-709614" y="4516438"/>
                  <a:ext cx="200026" cy="239713"/>
                </a:xfrm>
                <a:custGeom>
                  <a:avLst/>
                  <a:gdLst>
                    <a:gd name="T0" fmla="*/ 145 w 149"/>
                    <a:gd name="T1" fmla="*/ 95 h 199"/>
                    <a:gd name="T2" fmla="*/ 141 w 149"/>
                    <a:gd name="T3" fmla="*/ 95 h 199"/>
                    <a:gd name="T4" fmla="*/ 118 w 149"/>
                    <a:gd name="T5" fmla="*/ 163 h 199"/>
                    <a:gd name="T6" fmla="*/ 96 w 149"/>
                    <a:gd name="T7" fmla="*/ 184 h 199"/>
                    <a:gd name="T8" fmla="*/ 75 w 149"/>
                    <a:gd name="T9" fmla="*/ 191 h 199"/>
                    <a:gd name="T10" fmla="*/ 53 w 149"/>
                    <a:gd name="T11" fmla="*/ 184 h 199"/>
                    <a:gd name="T12" fmla="*/ 22 w 149"/>
                    <a:gd name="T13" fmla="*/ 148 h 199"/>
                    <a:gd name="T14" fmla="*/ 8 w 149"/>
                    <a:gd name="T15" fmla="*/ 95 h 199"/>
                    <a:gd name="T16" fmla="*/ 11 w 149"/>
                    <a:gd name="T17" fmla="*/ 60 h 199"/>
                    <a:gd name="T18" fmla="*/ 29 w 149"/>
                    <a:gd name="T19" fmla="*/ 22 h 199"/>
                    <a:gd name="T20" fmla="*/ 47 w 149"/>
                    <a:gd name="T21" fmla="*/ 12 h 199"/>
                    <a:gd name="T22" fmla="*/ 75 w 149"/>
                    <a:gd name="T23" fmla="*/ 8 h 199"/>
                    <a:gd name="T24" fmla="*/ 109 w 149"/>
                    <a:gd name="T25" fmla="*/ 14 h 199"/>
                    <a:gd name="T26" fmla="*/ 135 w 149"/>
                    <a:gd name="T27" fmla="*/ 45 h 199"/>
                    <a:gd name="T28" fmla="*/ 141 w 149"/>
                    <a:gd name="T29" fmla="*/ 95 h 199"/>
                    <a:gd name="T30" fmla="*/ 145 w 149"/>
                    <a:gd name="T31" fmla="*/ 95 h 199"/>
                    <a:gd name="T32" fmla="*/ 149 w 149"/>
                    <a:gd name="T33" fmla="*/ 95 h 199"/>
                    <a:gd name="T34" fmla="*/ 146 w 149"/>
                    <a:gd name="T35" fmla="*/ 58 h 199"/>
                    <a:gd name="T36" fmla="*/ 126 w 149"/>
                    <a:gd name="T37" fmla="*/ 16 h 199"/>
                    <a:gd name="T38" fmla="*/ 104 w 149"/>
                    <a:gd name="T39" fmla="*/ 4 h 199"/>
                    <a:gd name="T40" fmla="*/ 75 w 149"/>
                    <a:gd name="T41" fmla="*/ 0 h 199"/>
                    <a:gd name="T42" fmla="*/ 37 w 149"/>
                    <a:gd name="T43" fmla="*/ 7 h 199"/>
                    <a:gd name="T44" fmla="*/ 7 w 149"/>
                    <a:gd name="T45" fmla="*/ 42 h 199"/>
                    <a:gd name="T46" fmla="*/ 0 w 149"/>
                    <a:gd name="T47" fmla="*/ 95 h 199"/>
                    <a:gd name="T48" fmla="*/ 25 w 149"/>
                    <a:gd name="T49" fmla="*/ 168 h 199"/>
                    <a:gd name="T50" fmla="*/ 49 w 149"/>
                    <a:gd name="T51" fmla="*/ 190 h 199"/>
                    <a:gd name="T52" fmla="*/ 75 w 149"/>
                    <a:gd name="T53" fmla="*/ 199 h 199"/>
                    <a:gd name="T54" fmla="*/ 100 w 149"/>
                    <a:gd name="T55" fmla="*/ 190 h 199"/>
                    <a:gd name="T56" fmla="*/ 134 w 149"/>
                    <a:gd name="T57" fmla="*/ 152 h 199"/>
                    <a:gd name="T58" fmla="*/ 149 w 149"/>
                    <a:gd name="T59" fmla="*/ 95 h 199"/>
                    <a:gd name="T60" fmla="*/ 145 w 149"/>
                    <a:gd name="T61" fmla="*/ 9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199">
                      <a:moveTo>
                        <a:pt x="145" y="95"/>
                      </a:moveTo>
                      <a:cubicBezTo>
                        <a:pt x="141" y="95"/>
                        <a:pt x="141" y="95"/>
                        <a:pt x="141" y="95"/>
                      </a:cubicBezTo>
                      <a:cubicBezTo>
                        <a:pt x="141" y="121"/>
                        <a:pt x="131" y="145"/>
                        <a:pt x="118" y="163"/>
                      </a:cubicBezTo>
                      <a:cubicBezTo>
                        <a:pt x="111" y="172"/>
                        <a:pt x="104" y="179"/>
                        <a:pt x="96" y="184"/>
                      </a:cubicBezTo>
                      <a:cubicBezTo>
                        <a:pt x="89" y="189"/>
                        <a:pt x="81" y="191"/>
                        <a:pt x="75" y="191"/>
                      </a:cubicBezTo>
                      <a:cubicBezTo>
                        <a:pt x="68" y="191"/>
                        <a:pt x="60" y="189"/>
                        <a:pt x="53" y="184"/>
                      </a:cubicBezTo>
                      <a:cubicBezTo>
                        <a:pt x="42" y="176"/>
                        <a:pt x="30" y="164"/>
                        <a:pt x="22" y="148"/>
                      </a:cubicBezTo>
                      <a:cubicBezTo>
                        <a:pt x="14" y="133"/>
                        <a:pt x="8" y="115"/>
                        <a:pt x="8" y="95"/>
                      </a:cubicBezTo>
                      <a:cubicBezTo>
                        <a:pt x="8" y="82"/>
                        <a:pt x="9" y="70"/>
                        <a:pt x="11" y="60"/>
                      </a:cubicBezTo>
                      <a:cubicBezTo>
                        <a:pt x="13" y="43"/>
                        <a:pt x="19" y="31"/>
                        <a:pt x="29" y="22"/>
                      </a:cubicBezTo>
                      <a:cubicBezTo>
                        <a:pt x="34" y="17"/>
                        <a:pt x="40" y="14"/>
                        <a:pt x="47" y="12"/>
                      </a:cubicBezTo>
                      <a:cubicBezTo>
                        <a:pt x="55" y="9"/>
                        <a:pt x="64" y="8"/>
                        <a:pt x="75" y="8"/>
                      </a:cubicBezTo>
                      <a:cubicBezTo>
                        <a:pt x="89" y="8"/>
                        <a:pt x="100" y="10"/>
                        <a:pt x="109" y="14"/>
                      </a:cubicBezTo>
                      <a:cubicBezTo>
                        <a:pt x="122" y="21"/>
                        <a:pt x="130" y="31"/>
                        <a:pt x="135" y="45"/>
                      </a:cubicBezTo>
                      <a:cubicBezTo>
                        <a:pt x="139" y="58"/>
                        <a:pt x="141" y="76"/>
                        <a:pt x="141" y="95"/>
                      </a:cubicBezTo>
                      <a:cubicBezTo>
                        <a:pt x="145" y="95"/>
                        <a:pt x="145" y="95"/>
                        <a:pt x="145" y="95"/>
                      </a:cubicBezTo>
                      <a:cubicBezTo>
                        <a:pt x="149" y="95"/>
                        <a:pt x="149" y="95"/>
                        <a:pt x="149" y="95"/>
                      </a:cubicBezTo>
                      <a:cubicBezTo>
                        <a:pt x="149" y="82"/>
                        <a:pt x="148" y="70"/>
                        <a:pt x="146" y="58"/>
                      </a:cubicBezTo>
                      <a:cubicBezTo>
                        <a:pt x="143" y="41"/>
                        <a:pt x="137" y="26"/>
                        <a:pt x="126" y="16"/>
                      </a:cubicBezTo>
                      <a:cubicBezTo>
                        <a:pt x="120" y="11"/>
                        <a:pt x="113" y="7"/>
                        <a:pt x="104" y="4"/>
                      </a:cubicBezTo>
                      <a:cubicBezTo>
                        <a:pt x="96" y="1"/>
                        <a:pt x="86" y="0"/>
                        <a:pt x="75" y="0"/>
                      </a:cubicBezTo>
                      <a:cubicBezTo>
                        <a:pt x="59" y="0"/>
                        <a:pt x="47" y="2"/>
                        <a:pt x="37" y="7"/>
                      </a:cubicBezTo>
                      <a:cubicBezTo>
                        <a:pt x="21" y="14"/>
                        <a:pt x="12" y="27"/>
                        <a:pt x="7" y="42"/>
                      </a:cubicBezTo>
                      <a:cubicBezTo>
                        <a:pt x="2" y="57"/>
                        <a:pt x="0" y="75"/>
                        <a:pt x="0" y="95"/>
                      </a:cubicBezTo>
                      <a:cubicBezTo>
                        <a:pt x="0" y="123"/>
                        <a:pt x="10" y="149"/>
                        <a:pt x="25" y="168"/>
                      </a:cubicBezTo>
                      <a:cubicBezTo>
                        <a:pt x="32" y="177"/>
                        <a:pt x="40" y="185"/>
                        <a:pt x="49" y="190"/>
                      </a:cubicBezTo>
                      <a:cubicBezTo>
                        <a:pt x="57" y="196"/>
                        <a:pt x="66" y="199"/>
                        <a:pt x="75" y="199"/>
                      </a:cubicBezTo>
                      <a:cubicBezTo>
                        <a:pt x="83" y="199"/>
                        <a:pt x="92" y="196"/>
                        <a:pt x="100" y="190"/>
                      </a:cubicBezTo>
                      <a:cubicBezTo>
                        <a:pt x="113" y="182"/>
                        <a:pt x="125" y="169"/>
                        <a:pt x="134" y="152"/>
                      </a:cubicBezTo>
                      <a:cubicBezTo>
                        <a:pt x="143" y="136"/>
                        <a:pt x="149" y="116"/>
                        <a:pt x="149" y="95"/>
                      </a:cubicBezTo>
                      <a:lnTo>
                        <a:pt x="145"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74" name="Freeform 20">
                  <a:extLst>
                    <a:ext uri="{FF2B5EF4-FFF2-40B4-BE49-F238E27FC236}">
                      <a16:creationId xmlns="" xmlns:a16="http://schemas.microsoft.com/office/drawing/2014/main" id="{DCC07926-A678-4A5B-A5A9-B886FAF8F3C0}"/>
                    </a:ext>
                  </a:extLst>
                </p:cNvPr>
                <p:cNvSpPr>
                  <a:spLocks/>
                </p:cNvSpPr>
                <p:nvPr/>
              </p:nvSpPr>
              <p:spPr bwMode="auto">
                <a:xfrm>
                  <a:off x="-720726" y="4468813"/>
                  <a:ext cx="223838" cy="158750"/>
                </a:xfrm>
                <a:custGeom>
                  <a:avLst/>
                  <a:gdLst>
                    <a:gd name="T0" fmla="*/ 154 w 166"/>
                    <a:gd name="T1" fmla="*/ 59 h 132"/>
                    <a:gd name="T2" fmla="*/ 131 w 166"/>
                    <a:gd name="T3" fmla="*/ 37 h 132"/>
                    <a:gd name="T4" fmla="*/ 97 w 166"/>
                    <a:gd name="T5" fmla="*/ 10 h 132"/>
                    <a:gd name="T6" fmla="*/ 40 w 166"/>
                    <a:gd name="T7" fmla="*/ 21 h 132"/>
                    <a:gd name="T8" fmla="*/ 39 w 166"/>
                    <a:gd name="T9" fmla="*/ 27 h 132"/>
                    <a:gd name="T10" fmla="*/ 6 w 166"/>
                    <a:gd name="T11" fmla="*/ 55 h 132"/>
                    <a:gd name="T12" fmla="*/ 8 w 166"/>
                    <a:gd name="T13" fmla="*/ 67 h 132"/>
                    <a:gd name="T14" fmla="*/ 9 w 166"/>
                    <a:gd name="T15" fmla="*/ 125 h 132"/>
                    <a:gd name="T16" fmla="*/ 19 w 166"/>
                    <a:gd name="T17" fmla="*/ 129 h 132"/>
                    <a:gd name="T18" fmla="*/ 29 w 166"/>
                    <a:gd name="T19" fmla="*/ 100 h 132"/>
                    <a:gd name="T20" fmla="*/ 30 w 166"/>
                    <a:gd name="T21" fmla="*/ 85 h 132"/>
                    <a:gd name="T22" fmla="*/ 60 w 166"/>
                    <a:gd name="T23" fmla="*/ 93 h 132"/>
                    <a:gd name="T24" fmla="*/ 120 w 166"/>
                    <a:gd name="T25" fmla="*/ 68 h 132"/>
                    <a:gd name="T26" fmla="*/ 122 w 166"/>
                    <a:gd name="T27" fmla="*/ 67 h 132"/>
                    <a:gd name="T28" fmla="*/ 123 w 166"/>
                    <a:gd name="T29" fmla="*/ 67 h 132"/>
                    <a:gd name="T30" fmla="*/ 136 w 166"/>
                    <a:gd name="T31" fmla="*/ 100 h 132"/>
                    <a:gd name="T32" fmla="*/ 147 w 166"/>
                    <a:gd name="T33" fmla="*/ 129 h 132"/>
                    <a:gd name="T34" fmla="*/ 156 w 166"/>
                    <a:gd name="T35" fmla="*/ 125 h 132"/>
                    <a:gd name="T36" fmla="*/ 154 w 166"/>
                    <a:gd name="T37"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132">
                      <a:moveTo>
                        <a:pt x="154" y="59"/>
                      </a:moveTo>
                      <a:cubicBezTo>
                        <a:pt x="148" y="49"/>
                        <a:pt x="140" y="42"/>
                        <a:pt x="131" y="37"/>
                      </a:cubicBezTo>
                      <a:cubicBezTo>
                        <a:pt x="126" y="26"/>
                        <a:pt x="114" y="16"/>
                        <a:pt x="97" y="10"/>
                      </a:cubicBezTo>
                      <a:cubicBezTo>
                        <a:pt x="72" y="0"/>
                        <a:pt x="46" y="5"/>
                        <a:pt x="40" y="21"/>
                      </a:cubicBezTo>
                      <a:cubicBezTo>
                        <a:pt x="40" y="23"/>
                        <a:pt x="39" y="25"/>
                        <a:pt x="39" y="27"/>
                      </a:cubicBezTo>
                      <a:cubicBezTo>
                        <a:pt x="20" y="31"/>
                        <a:pt x="7" y="41"/>
                        <a:pt x="6" y="55"/>
                      </a:cubicBezTo>
                      <a:cubicBezTo>
                        <a:pt x="5" y="59"/>
                        <a:pt x="6" y="63"/>
                        <a:pt x="8" y="67"/>
                      </a:cubicBezTo>
                      <a:cubicBezTo>
                        <a:pt x="0" y="89"/>
                        <a:pt x="7" y="114"/>
                        <a:pt x="9" y="125"/>
                      </a:cubicBezTo>
                      <a:cubicBezTo>
                        <a:pt x="10" y="130"/>
                        <a:pt x="15" y="132"/>
                        <a:pt x="19" y="129"/>
                      </a:cubicBezTo>
                      <a:cubicBezTo>
                        <a:pt x="25" y="123"/>
                        <a:pt x="29" y="110"/>
                        <a:pt x="29" y="100"/>
                      </a:cubicBezTo>
                      <a:cubicBezTo>
                        <a:pt x="30" y="95"/>
                        <a:pt x="30" y="90"/>
                        <a:pt x="30" y="85"/>
                      </a:cubicBezTo>
                      <a:cubicBezTo>
                        <a:pt x="39" y="89"/>
                        <a:pt x="49" y="92"/>
                        <a:pt x="60" y="93"/>
                      </a:cubicBezTo>
                      <a:cubicBezTo>
                        <a:pt x="90" y="96"/>
                        <a:pt x="115" y="85"/>
                        <a:pt x="120" y="68"/>
                      </a:cubicBezTo>
                      <a:cubicBezTo>
                        <a:pt x="120" y="68"/>
                        <a:pt x="121" y="68"/>
                        <a:pt x="122" y="67"/>
                      </a:cubicBezTo>
                      <a:cubicBezTo>
                        <a:pt x="122" y="67"/>
                        <a:pt x="123" y="67"/>
                        <a:pt x="123" y="67"/>
                      </a:cubicBezTo>
                      <a:cubicBezTo>
                        <a:pt x="135" y="66"/>
                        <a:pt x="136" y="83"/>
                        <a:pt x="136" y="100"/>
                      </a:cubicBezTo>
                      <a:cubicBezTo>
                        <a:pt x="136" y="110"/>
                        <a:pt x="141" y="123"/>
                        <a:pt x="147" y="129"/>
                      </a:cubicBezTo>
                      <a:cubicBezTo>
                        <a:pt x="150" y="132"/>
                        <a:pt x="156" y="130"/>
                        <a:pt x="156" y="125"/>
                      </a:cubicBezTo>
                      <a:cubicBezTo>
                        <a:pt x="159" y="112"/>
                        <a:pt x="166" y="84"/>
                        <a:pt x="15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75" name="Freeform 21">
                  <a:extLst>
                    <a:ext uri="{FF2B5EF4-FFF2-40B4-BE49-F238E27FC236}">
                      <a16:creationId xmlns="" xmlns:a16="http://schemas.microsoft.com/office/drawing/2014/main" id="{04FB0FD2-7893-4AE5-9EF2-7FD8C8CE310D}"/>
                    </a:ext>
                  </a:extLst>
                </p:cNvPr>
                <p:cNvSpPr>
                  <a:spLocks/>
                </p:cNvSpPr>
                <p:nvPr/>
              </p:nvSpPr>
              <p:spPr bwMode="auto">
                <a:xfrm>
                  <a:off x="-720726" y="4470401"/>
                  <a:ext cx="222251" cy="160338"/>
                </a:xfrm>
                <a:custGeom>
                  <a:avLst/>
                  <a:gdLst>
                    <a:gd name="T0" fmla="*/ 157 w 165"/>
                    <a:gd name="T1" fmla="*/ 57 h 133"/>
                    <a:gd name="T2" fmla="*/ 131 w 165"/>
                    <a:gd name="T3" fmla="*/ 36 h 133"/>
                    <a:gd name="T4" fmla="*/ 99 w 165"/>
                    <a:gd name="T5" fmla="*/ 5 h 133"/>
                    <a:gd name="T6" fmla="*/ 50 w 165"/>
                    <a:gd name="T7" fmla="*/ 4 h 133"/>
                    <a:gd name="T8" fmla="*/ 35 w 165"/>
                    <a:gd name="T9" fmla="*/ 26 h 133"/>
                    <a:gd name="T10" fmla="*/ 38 w 165"/>
                    <a:gd name="T11" fmla="*/ 22 h 133"/>
                    <a:gd name="T12" fmla="*/ 2 w 165"/>
                    <a:gd name="T13" fmla="*/ 53 h 133"/>
                    <a:gd name="T14" fmla="*/ 5 w 165"/>
                    <a:gd name="T15" fmla="*/ 68 h 133"/>
                    <a:gd name="T16" fmla="*/ 5 w 165"/>
                    <a:gd name="T17" fmla="*/ 64 h 133"/>
                    <a:gd name="T18" fmla="*/ 2 w 165"/>
                    <a:gd name="T19" fmla="*/ 110 h 133"/>
                    <a:gd name="T20" fmla="*/ 15 w 165"/>
                    <a:gd name="T21" fmla="*/ 133 h 133"/>
                    <a:gd name="T22" fmla="*/ 30 w 165"/>
                    <a:gd name="T23" fmla="*/ 116 h 133"/>
                    <a:gd name="T24" fmla="*/ 34 w 165"/>
                    <a:gd name="T25" fmla="*/ 85 h 133"/>
                    <a:gd name="T26" fmla="*/ 28 w 165"/>
                    <a:gd name="T27" fmla="*/ 88 h 133"/>
                    <a:gd name="T28" fmla="*/ 68 w 165"/>
                    <a:gd name="T29" fmla="*/ 97 h 133"/>
                    <a:gd name="T30" fmla="*/ 116 w 165"/>
                    <a:gd name="T31" fmla="*/ 80 h 133"/>
                    <a:gd name="T32" fmla="*/ 120 w 165"/>
                    <a:gd name="T33" fmla="*/ 67 h 133"/>
                    <a:gd name="T34" fmla="*/ 123 w 165"/>
                    <a:gd name="T35" fmla="*/ 70 h 133"/>
                    <a:gd name="T36" fmla="*/ 122 w 165"/>
                    <a:gd name="T37" fmla="*/ 70 h 133"/>
                    <a:gd name="T38" fmla="*/ 124 w 165"/>
                    <a:gd name="T39" fmla="*/ 70 h 133"/>
                    <a:gd name="T40" fmla="*/ 126 w 165"/>
                    <a:gd name="T41" fmla="*/ 70 h 133"/>
                    <a:gd name="T42" fmla="*/ 131 w 165"/>
                    <a:gd name="T43" fmla="*/ 84 h 133"/>
                    <a:gd name="T44" fmla="*/ 135 w 165"/>
                    <a:gd name="T45" fmla="*/ 116 h 133"/>
                    <a:gd name="T46" fmla="*/ 151 w 165"/>
                    <a:gd name="T47" fmla="*/ 133 h 133"/>
                    <a:gd name="T48" fmla="*/ 165 w 165"/>
                    <a:gd name="T49" fmla="*/ 91 h 133"/>
                    <a:gd name="T50" fmla="*/ 154 w 165"/>
                    <a:gd name="T51" fmla="*/ 58 h 133"/>
                    <a:gd name="T52" fmla="*/ 157 w 165"/>
                    <a:gd name="T53" fmla="*/ 91 h 133"/>
                    <a:gd name="T54" fmla="*/ 151 w 165"/>
                    <a:gd name="T55" fmla="*/ 125 h 133"/>
                    <a:gd name="T56" fmla="*/ 143 w 165"/>
                    <a:gd name="T57" fmla="*/ 114 h 133"/>
                    <a:gd name="T58" fmla="*/ 138 w 165"/>
                    <a:gd name="T59" fmla="*/ 75 h 133"/>
                    <a:gd name="T60" fmla="*/ 130 w 165"/>
                    <a:gd name="T61" fmla="*/ 63 h 133"/>
                    <a:gd name="T62" fmla="*/ 123 w 165"/>
                    <a:gd name="T63" fmla="*/ 62 h 133"/>
                    <a:gd name="T64" fmla="*/ 121 w 165"/>
                    <a:gd name="T65" fmla="*/ 62 h 133"/>
                    <a:gd name="T66" fmla="*/ 118 w 165"/>
                    <a:gd name="T67" fmla="*/ 64 h 133"/>
                    <a:gd name="T68" fmla="*/ 111 w 165"/>
                    <a:gd name="T69" fmla="*/ 75 h 133"/>
                    <a:gd name="T70" fmla="*/ 68 w 165"/>
                    <a:gd name="T71" fmla="*/ 89 h 133"/>
                    <a:gd name="T72" fmla="*/ 32 w 165"/>
                    <a:gd name="T73" fmla="*/ 81 h 133"/>
                    <a:gd name="T74" fmla="*/ 26 w 165"/>
                    <a:gd name="T75" fmla="*/ 84 h 133"/>
                    <a:gd name="T76" fmla="*/ 23 w 165"/>
                    <a:gd name="T77" fmla="*/ 113 h 133"/>
                    <a:gd name="T78" fmla="*/ 15 w 165"/>
                    <a:gd name="T79" fmla="*/ 125 h 133"/>
                    <a:gd name="T80" fmla="*/ 10 w 165"/>
                    <a:gd name="T81" fmla="*/ 109 h 133"/>
                    <a:gd name="T82" fmla="*/ 12 w 165"/>
                    <a:gd name="T83" fmla="*/ 67 h 133"/>
                    <a:gd name="T84" fmla="*/ 10 w 165"/>
                    <a:gd name="T85" fmla="*/ 55 h 133"/>
                    <a:gd name="T86" fmla="*/ 18 w 165"/>
                    <a:gd name="T87" fmla="*/ 40 h 133"/>
                    <a:gd name="T88" fmla="*/ 43 w 165"/>
                    <a:gd name="T89" fmla="*/ 26 h 133"/>
                    <a:gd name="T90" fmla="*/ 53 w 165"/>
                    <a:gd name="T91" fmla="*/ 12 h 133"/>
                    <a:gd name="T92" fmla="*/ 96 w 165"/>
                    <a:gd name="T93" fmla="*/ 13 h 133"/>
                    <a:gd name="T94" fmla="*/ 130 w 165"/>
                    <a:gd name="T95" fmla="*/ 40 h 133"/>
                    <a:gd name="T96" fmla="*/ 154 w 165"/>
                    <a:gd name="T97" fmla="*/ 5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 h="133">
                      <a:moveTo>
                        <a:pt x="154" y="58"/>
                      </a:moveTo>
                      <a:cubicBezTo>
                        <a:pt x="157" y="57"/>
                        <a:pt x="157" y="57"/>
                        <a:pt x="157" y="57"/>
                      </a:cubicBezTo>
                      <a:cubicBezTo>
                        <a:pt x="152" y="46"/>
                        <a:pt x="143" y="38"/>
                        <a:pt x="133" y="33"/>
                      </a:cubicBezTo>
                      <a:cubicBezTo>
                        <a:pt x="131" y="36"/>
                        <a:pt x="131" y="36"/>
                        <a:pt x="131" y="36"/>
                      </a:cubicBezTo>
                      <a:cubicBezTo>
                        <a:pt x="135" y="35"/>
                        <a:pt x="135" y="35"/>
                        <a:pt x="135" y="35"/>
                      </a:cubicBezTo>
                      <a:cubicBezTo>
                        <a:pt x="129" y="22"/>
                        <a:pt x="116" y="12"/>
                        <a:pt x="99" y="5"/>
                      </a:cubicBezTo>
                      <a:cubicBezTo>
                        <a:pt x="89" y="2"/>
                        <a:pt x="80" y="0"/>
                        <a:pt x="71" y="0"/>
                      </a:cubicBezTo>
                      <a:cubicBezTo>
                        <a:pt x="63" y="0"/>
                        <a:pt x="56" y="1"/>
                        <a:pt x="50" y="4"/>
                      </a:cubicBezTo>
                      <a:cubicBezTo>
                        <a:pt x="44" y="7"/>
                        <a:pt x="39" y="12"/>
                        <a:pt x="37" y="18"/>
                      </a:cubicBezTo>
                      <a:cubicBezTo>
                        <a:pt x="36" y="21"/>
                        <a:pt x="35" y="23"/>
                        <a:pt x="35" y="26"/>
                      </a:cubicBezTo>
                      <a:cubicBezTo>
                        <a:pt x="39" y="26"/>
                        <a:pt x="39" y="26"/>
                        <a:pt x="39" y="26"/>
                      </a:cubicBezTo>
                      <a:cubicBezTo>
                        <a:pt x="38" y="22"/>
                        <a:pt x="38" y="22"/>
                        <a:pt x="38" y="22"/>
                      </a:cubicBezTo>
                      <a:cubicBezTo>
                        <a:pt x="28" y="24"/>
                        <a:pt x="20" y="28"/>
                        <a:pt x="13" y="33"/>
                      </a:cubicBezTo>
                      <a:cubicBezTo>
                        <a:pt x="7" y="39"/>
                        <a:pt x="2" y="45"/>
                        <a:pt x="2" y="53"/>
                      </a:cubicBezTo>
                      <a:cubicBezTo>
                        <a:pt x="2" y="54"/>
                        <a:pt x="2" y="55"/>
                        <a:pt x="2" y="55"/>
                      </a:cubicBezTo>
                      <a:cubicBezTo>
                        <a:pt x="2" y="60"/>
                        <a:pt x="3" y="64"/>
                        <a:pt x="5" y="68"/>
                      </a:cubicBezTo>
                      <a:cubicBezTo>
                        <a:pt x="8" y="66"/>
                        <a:pt x="8" y="66"/>
                        <a:pt x="8" y="66"/>
                      </a:cubicBezTo>
                      <a:cubicBezTo>
                        <a:pt x="5" y="64"/>
                        <a:pt x="5" y="64"/>
                        <a:pt x="5" y="64"/>
                      </a:cubicBezTo>
                      <a:cubicBezTo>
                        <a:pt x="1" y="73"/>
                        <a:pt x="0" y="81"/>
                        <a:pt x="0" y="90"/>
                      </a:cubicBezTo>
                      <a:cubicBezTo>
                        <a:pt x="0" y="97"/>
                        <a:pt x="1" y="104"/>
                        <a:pt x="2" y="110"/>
                      </a:cubicBezTo>
                      <a:cubicBezTo>
                        <a:pt x="3" y="116"/>
                        <a:pt x="5" y="121"/>
                        <a:pt x="5" y="125"/>
                      </a:cubicBezTo>
                      <a:cubicBezTo>
                        <a:pt x="6" y="130"/>
                        <a:pt x="10" y="133"/>
                        <a:pt x="15" y="133"/>
                      </a:cubicBezTo>
                      <a:cubicBezTo>
                        <a:pt x="17" y="133"/>
                        <a:pt x="19" y="132"/>
                        <a:pt x="21" y="131"/>
                      </a:cubicBezTo>
                      <a:cubicBezTo>
                        <a:pt x="25" y="127"/>
                        <a:pt x="28" y="122"/>
                        <a:pt x="30" y="116"/>
                      </a:cubicBezTo>
                      <a:cubicBezTo>
                        <a:pt x="32" y="110"/>
                        <a:pt x="33" y="104"/>
                        <a:pt x="33" y="99"/>
                      </a:cubicBezTo>
                      <a:cubicBezTo>
                        <a:pt x="33" y="94"/>
                        <a:pt x="34" y="89"/>
                        <a:pt x="34" y="85"/>
                      </a:cubicBezTo>
                      <a:cubicBezTo>
                        <a:pt x="30" y="84"/>
                        <a:pt x="30" y="84"/>
                        <a:pt x="30" y="84"/>
                      </a:cubicBezTo>
                      <a:cubicBezTo>
                        <a:pt x="28" y="88"/>
                        <a:pt x="28" y="88"/>
                        <a:pt x="28" y="88"/>
                      </a:cubicBezTo>
                      <a:cubicBezTo>
                        <a:pt x="37" y="92"/>
                        <a:pt x="48" y="95"/>
                        <a:pt x="60" y="96"/>
                      </a:cubicBezTo>
                      <a:cubicBezTo>
                        <a:pt x="63" y="96"/>
                        <a:pt x="66" y="97"/>
                        <a:pt x="68" y="97"/>
                      </a:cubicBezTo>
                      <a:cubicBezTo>
                        <a:pt x="82" y="97"/>
                        <a:pt x="94" y="94"/>
                        <a:pt x="104" y="89"/>
                      </a:cubicBezTo>
                      <a:cubicBezTo>
                        <a:pt x="109" y="87"/>
                        <a:pt x="113" y="84"/>
                        <a:pt x="116" y="80"/>
                      </a:cubicBezTo>
                      <a:cubicBezTo>
                        <a:pt x="120" y="77"/>
                        <a:pt x="122" y="73"/>
                        <a:pt x="124" y="68"/>
                      </a:cubicBezTo>
                      <a:cubicBezTo>
                        <a:pt x="120" y="67"/>
                        <a:pt x="120" y="67"/>
                        <a:pt x="120" y="67"/>
                      </a:cubicBezTo>
                      <a:cubicBezTo>
                        <a:pt x="121" y="71"/>
                        <a:pt x="121" y="71"/>
                        <a:pt x="121" y="71"/>
                      </a:cubicBezTo>
                      <a:cubicBezTo>
                        <a:pt x="122" y="71"/>
                        <a:pt x="123" y="70"/>
                        <a:pt x="123" y="70"/>
                      </a:cubicBezTo>
                      <a:cubicBezTo>
                        <a:pt x="122" y="66"/>
                        <a:pt x="122" y="66"/>
                        <a:pt x="122" y="66"/>
                      </a:cubicBezTo>
                      <a:cubicBezTo>
                        <a:pt x="122" y="70"/>
                        <a:pt x="122" y="70"/>
                        <a:pt x="122" y="70"/>
                      </a:cubicBezTo>
                      <a:cubicBezTo>
                        <a:pt x="123" y="70"/>
                        <a:pt x="123" y="70"/>
                        <a:pt x="123" y="70"/>
                      </a:cubicBezTo>
                      <a:cubicBezTo>
                        <a:pt x="124" y="70"/>
                        <a:pt x="124" y="70"/>
                        <a:pt x="124" y="70"/>
                      </a:cubicBezTo>
                      <a:cubicBezTo>
                        <a:pt x="124" y="70"/>
                        <a:pt x="124" y="70"/>
                        <a:pt x="124" y="70"/>
                      </a:cubicBezTo>
                      <a:cubicBezTo>
                        <a:pt x="125" y="70"/>
                        <a:pt x="126" y="70"/>
                        <a:pt x="126" y="70"/>
                      </a:cubicBezTo>
                      <a:cubicBezTo>
                        <a:pt x="127" y="71"/>
                        <a:pt x="128" y="72"/>
                        <a:pt x="129" y="73"/>
                      </a:cubicBezTo>
                      <a:cubicBezTo>
                        <a:pt x="130" y="75"/>
                        <a:pt x="131" y="79"/>
                        <a:pt x="131" y="84"/>
                      </a:cubicBezTo>
                      <a:cubicBezTo>
                        <a:pt x="132" y="88"/>
                        <a:pt x="132" y="94"/>
                        <a:pt x="132" y="99"/>
                      </a:cubicBezTo>
                      <a:cubicBezTo>
                        <a:pt x="132" y="104"/>
                        <a:pt x="133" y="110"/>
                        <a:pt x="135" y="116"/>
                      </a:cubicBezTo>
                      <a:cubicBezTo>
                        <a:pt x="138" y="122"/>
                        <a:pt x="140" y="127"/>
                        <a:pt x="144" y="131"/>
                      </a:cubicBezTo>
                      <a:cubicBezTo>
                        <a:pt x="146" y="132"/>
                        <a:pt x="148" y="133"/>
                        <a:pt x="151" y="133"/>
                      </a:cubicBezTo>
                      <a:cubicBezTo>
                        <a:pt x="155" y="133"/>
                        <a:pt x="159" y="130"/>
                        <a:pt x="160" y="125"/>
                      </a:cubicBezTo>
                      <a:cubicBezTo>
                        <a:pt x="162" y="118"/>
                        <a:pt x="165" y="105"/>
                        <a:pt x="165" y="91"/>
                      </a:cubicBezTo>
                      <a:cubicBezTo>
                        <a:pt x="165" y="80"/>
                        <a:pt x="163" y="68"/>
                        <a:pt x="157" y="57"/>
                      </a:cubicBezTo>
                      <a:cubicBezTo>
                        <a:pt x="154" y="58"/>
                        <a:pt x="154" y="58"/>
                        <a:pt x="154" y="58"/>
                      </a:cubicBezTo>
                      <a:cubicBezTo>
                        <a:pt x="150" y="60"/>
                        <a:pt x="150" y="60"/>
                        <a:pt x="150" y="60"/>
                      </a:cubicBezTo>
                      <a:cubicBezTo>
                        <a:pt x="155" y="70"/>
                        <a:pt x="157" y="81"/>
                        <a:pt x="157" y="91"/>
                      </a:cubicBezTo>
                      <a:cubicBezTo>
                        <a:pt x="157" y="104"/>
                        <a:pt x="154" y="116"/>
                        <a:pt x="152" y="123"/>
                      </a:cubicBezTo>
                      <a:cubicBezTo>
                        <a:pt x="152" y="125"/>
                        <a:pt x="151" y="125"/>
                        <a:pt x="151" y="125"/>
                      </a:cubicBezTo>
                      <a:cubicBezTo>
                        <a:pt x="150" y="125"/>
                        <a:pt x="150" y="125"/>
                        <a:pt x="150" y="125"/>
                      </a:cubicBezTo>
                      <a:cubicBezTo>
                        <a:pt x="147" y="123"/>
                        <a:pt x="145" y="118"/>
                        <a:pt x="143" y="114"/>
                      </a:cubicBezTo>
                      <a:cubicBezTo>
                        <a:pt x="141" y="109"/>
                        <a:pt x="140" y="103"/>
                        <a:pt x="140" y="99"/>
                      </a:cubicBezTo>
                      <a:cubicBezTo>
                        <a:pt x="140" y="91"/>
                        <a:pt x="140" y="82"/>
                        <a:pt x="138" y="75"/>
                      </a:cubicBezTo>
                      <a:cubicBezTo>
                        <a:pt x="137" y="72"/>
                        <a:pt x="136" y="69"/>
                        <a:pt x="134" y="66"/>
                      </a:cubicBezTo>
                      <a:cubicBezTo>
                        <a:pt x="133" y="65"/>
                        <a:pt x="131" y="64"/>
                        <a:pt x="130" y="63"/>
                      </a:cubicBezTo>
                      <a:cubicBezTo>
                        <a:pt x="128" y="62"/>
                        <a:pt x="126" y="62"/>
                        <a:pt x="124" y="62"/>
                      </a:cubicBezTo>
                      <a:cubicBezTo>
                        <a:pt x="124" y="62"/>
                        <a:pt x="123" y="62"/>
                        <a:pt x="123" y="62"/>
                      </a:cubicBezTo>
                      <a:cubicBezTo>
                        <a:pt x="123" y="62"/>
                        <a:pt x="123" y="62"/>
                        <a:pt x="123" y="62"/>
                      </a:cubicBezTo>
                      <a:cubicBezTo>
                        <a:pt x="122" y="62"/>
                        <a:pt x="122" y="62"/>
                        <a:pt x="121" y="62"/>
                      </a:cubicBezTo>
                      <a:cubicBezTo>
                        <a:pt x="121" y="62"/>
                        <a:pt x="120" y="63"/>
                        <a:pt x="120" y="63"/>
                      </a:cubicBezTo>
                      <a:cubicBezTo>
                        <a:pt x="119" y="63"/>
                        <a:pt x="119" y="63"/>
                        <a:pt x="118" y="64"/>
                      </a:cubicBezTo>
                      <a:cubicBezTo>
                        <a:pt x="117" y="64"/>
                        <a:pt x="116" y="65"/>
                        <a:pt x="116" y="66"/>
                      </a:cubicBezTo>
                      <a:cubicBezTo>
                        <a:pt x="115" y="69"/>
                        <a:pt x="113" y="72"/>
                        <a:pt x="111" y="75"/>
                      </a:cubicBezTo>
                      <a:cubicBezTo>
                        <a:pt x="107" y="79"/>
                        <a:pt x="101" y="82"/>
                        <a:pt x="93" y="85"/>
                      </a:cubicBezTo>
                      <a:cubicBezTo>
                        <a:pt x="86" y="87"/>
                        <a:pt x="78" y="89"/>
                        <a:pt x="68" y="89"/>
                      </a:cubicBezTo>
                      <a:cubicBezTo>
                        <a:pt x="66" y="89"/>
                        <a:pt x="63" y="88"/>
                        <a:pt x="61" y="88"/>
                      </a:cubicBezTo>
                      <a:cubicBezTo>
                        <a:pt x="50" y="87"/>
                        <a:pt x="40" y="85"/>
                        <a:pt x="32" y="81"/>
                      </a:cubicBezTo>
                      <a:cubicBezTo>
                        <a:pt x="31" y="80"/>
                        <a:pt x="29" y="80"/>
                        <a:pt x="28" y="81"/>
                      </a:cubicBezTo>
                      <a:cubicBezTo>
                        <a:pt x="27" y="82"/>
                        <a:pt x="26" y="83"/>
                        <a:pt x="26" y="84"/>
                      </a:cubicBezTo>
                      <a:cubicBezTo>
                        <a:pt x="26" y="89"/>
                        <a:pt x="26" y="94"/>
                        <a:pt x="25" y="99"/>
                      </a:cubicBezTo>
                      <a:cubicBezTo>
                        <a:pt x="25" y="103"/>
                        <a:pt x="24" y="109"/>
                        <a:pt x="23" y="113"/>
                      </a:cubicBezTo>
                      <a:cubicBezTo>
                        <a:pt x="21" y="118"/>
                        <a:pt x="18" y="123"/>
                        <a:pt x="16" y="125"/>
                      </a:cubicBezTo>
                      <a:cubicBezTo>
                        <a:pt x="16" y="125"/>
                        <a:pt x="15" y="125"/>
                        <a:pt x="15" y="125"/>
                      </a:cubicBezTo>
                      <a:cubicBezTo>
                        <a:pt x="14" y="125"/>
                        <a:pt x="13" y="125"/>
                        <a:pt x="13" y="123"/>
                      </a:cubicBezTo>
                      <a:cubicBezTo>
                        <a:pt x="12" y="119"/>
                        <a:pt x="11" y="114"/>
                        <a:pt x="10" y="109"/>
                      </a:cubicBezTo>
                      <a:cubicBezTo>
                        <a:pt x="9" y="103"/>
                        <a:pt x="8" y="96"/>
                        <a:pt x="8" y="90"/>
                      </a:cubicBezTo>
                      <a:cubicBezTo>
                        <a:pt x="8" y="82"/>
                        <a:pt x="9" y="75"/>
                        <a:pt x="12" y="67"/>
                      </a:cubicBezTo>
                      <a:cubicBezTo>
                        <a:pt x="13" y="66"/>
                        <a:pt x="12" y="65"/>
                        <a:pt x="12" y="64"/>
                      </a:cubicBezTo>
                      <a:cubicBezTo>
                        <a:pt x="10" y="61"/>
                        <a:pt x="10" y="58"/>
                        <a:pt x="10" y="55"/>
                      </a:cubicBezTo>
                      <a:cubicBezTo>
                        <a:pt x="10" y="55"/>
                        <a:pt x="10" y="54"/>
                        <a:pt x="10" y="54"/>
                      </a:cubicBezTo>
                      <a:cubicBezTo>
                        <a:pt x="10" y="49"/>
                        <a:pt x="13" y="44"/>
                        <a:pt x="18" y="40"/>
                      </a:cubicBezTo>
                      <a:cubicBezTo>
                        <a:pt x="23" y="35"/>
                        <a:pt x="31" y="32"/>
                        <a:pt x="40" y="30"/>
                      </a:cubicBezTo>
                      <a:cubicBezTo>
                        <a:pt x="42" y="30"/>
                        <a:pt x="43" y="28"/>
                        <a:pt x="43" y="26"/>
                      </a:cubicBezTo>
                      <a:cubicBezTo>
                        <a:pt x="43" y="24"/>
                        <a:pt x="43" y="23"/>
                        <a:pt x="44" y="21"/>
                      </a:cubicBezTo>
                      <a:cubicBezTo>
                        <a:pt x="46" y="17"/>
                        <a:pt x="49" y="14"/>
                        <a:pt x="53" y="12"/>
                      </a:cubicBezTo>
                      <a:cubicBezTo>
                        <a:pt x="58" y="9"/>
                        <a:pt x="64" y="8"/>
                        <a:pt x="71" y="8"/>
                      </a:cubicBezTo>
                      <a:cubicBezTo>
                        <a:pt x="79" y="8"/>
                        <a:pt x="87" y="9"/>
                        <a:pt x="96" y="13"/>
                      </a:cubicBezTo>
                      <a:cubicBezTo>
                        <a:pt x="112" y="18"/>
                        <a:pt x="123" y="28"/>
                        <a:pt x="128" y="38"/>
                      </a:cubicBezTo>
                      <a:cubicBezTo>
                        <a:pt x="128" y="39"/>
                        <a:pt x="129" y="39"/>
                        <a:pt x="130" y="40"/>
                      </a:cubicBezTo>
                      <a:cubicBezTo>
                        <a:pt x="138" y="44"/>
                        <a:pt x="145" y="51"/>
                        <a:pt x="150" y="60"/>
                      </a:cubicBezTo>
                      <a:lnTo>
                        <a:pt x="15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76" name="Freeform 22">
                  <a:extLst>
                    <a:ext uri="{FF2B5EF4-FFF2-40B4-BE49-F238E27FC236}">
                      <a16:creationId xmlns="" xmlns:a16="http://schemas.microsoft.com/office/drawing/2014/main" id="{3ED9F5D2-81C1-4BB3-B7D5-B467BA480ED0}"/>
                    </a:ext>
                  </a:extLst>
                </p:cNvPr>
                <p:cNvSpPr>
                  <a:spLocks/>
                </p:cNvSpPr>
                <p:nvPr/>
              </p:nvSpPr>
              <p:spPr bwMode="auto">
                <a:xfrm>
                  <a:off x="-704851" y="4754563"/>
                  <a:ext cx="96838" cy="109538"/>
                </a:xfrm>
                <a:custGeom>
                  <a:avLst/>
                  <a:gdLst>
                    <a:gd name="T0" fmla="*/ 36 w 72"/>
                    <a:gd name="T1" fmla="*/ 0 h 90"/>
                    <a:gd name="T2" fmla="*/ 26 w 72"/>
                    <a:gd name="T3" fmla="*/ 4 h 90"/>
                    <a:gd name="T4" fmla="*/ 10 w 72"/>
                    <a:gd name="T5" fmla="*/ 16 h 90"/>
                    <a:gd name="T6" fmla="*/ 0 w 72"/>
                    <a:gd name="T7" fmla="*/ 29 h 90"/>
                    <a:gd name="T8" fmla="*/ 27 w 72"/>
                    <a:gd name="T9" fmla="*/ 90 h 90"/>
                    <a:gd name="T10" fmla="*/ 72 w 72"/>
                    <a:gd name="T11" fmla="*/ 64 h 90"/>
                    <a:gd name="T12" fmla="*/ 49 w 72"/>
                    <a:gd name="T13" fmla="*/ 46 h 90"/>
                    <a:gd name="T14" fmla="*/ 36 w 72"/>
                    <a:gd name="T15" fmla="*/ 7 h 90"/>
                    <a:gd name="T16" fmla="*/ 36 w 72"/>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90">
                      <a:moveTo>
                        <a:pt x="36" y="0"/>
                      </a:moveTo>
                      <a:cubicBezTo>
                        <a:pt x="26" y="4"/>
                        <a:pt x="26" y="4"/>
                        <a:pt x="26" y="4"/>
                      </a:cubicBezTo>
                      <a:cubicBezTo>
                        <a:pt x="19" y="6"/>
                        <a:pt x="14" y="10"/>
                        <a:pt x="10" y="16"/>
                      </a:cubicBezTo>
                      <a:cubicBezTo>
                        <a:pt x="0" y="29"/>
                        <a:pt x="0" y="29"/>
                        <a:pt x="0" y="29"/>
                      </a:cubicBezTo>
                      <a:cubicBezTo>
                        <a:pt x="27" y="90"/>
                        <a:pt x="27" y="90"/>
                        <a:pt x="27" y="90"/>
                      </a:cubicBezTo>
                      <a:cubicBezTo>
                        <a:pt x="72" y="64"/>
                        <a:pt x="72" y="64"/>
                        <a:pt x="72" y="64"/>
                      </a:cubicBezTo>
                      <a:cubicBezTo>
                        <a:pt x="49" y="46"/>
                        <a:pt x="49" y="46"/>
                        <a:pt x="49" y="46"/>
                      </a:cubicBezTo>
                      <a:cubicBezTo>
                        <a:pt x="38" y="37"/>
                        <a:pt x="32" y="22"/>
                        <a:pt x="36" y="7"/>
                      </a:cubicBez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77" name="Freeform 23">
                  <a:extLst>
                    <a:ext uri="{FF2B5EF4-FFF2-40B4-BE49-F238E27FC236}">
                      <a16:creationId xmlns="" xmlns:a16="http://schemas.microsoft.com/office/drawing/2014/main" id="{48297292-E2EC-46E4-AF45-925344CC6946}"/>
                    </a:ext>
                  </a:extLst>
                </p:cNvPr>
                <p:cNvSpPr>
                  <a:spLocks/>
                </p:cNvSpPr>
                <p:nvPr/>
              </p:nvSpPr>
              <p:spPr bwMode="auto">
                <a:xfrm>
                  <a:off x="-711201" y="4749801"/>
                  <a:ext cx="107950" cy="119063"/>
                </a:xfrm>
                <a:custGeom>
                  <a:avLst/>
                  <a:gdLst>
                    <a:gd name="T0" fmla="*/ 40 w 80"/>
                    <a:gd name="T1" fmla="*/ 4 h 98"/>
                    <a:gd name="T2" fmla="*/ 38 w 80"/>
                    <a:gd name="T3" fmla="*/ 1 h 98"/>
                    <a:gd name="T4" fmla="*/ 28 w 80"/>
                    <a:gd name="T5" fmla="*/ 4 h 98"/>
                    <a:gd name="T6" fmla="*/ 10 w 80"/>
                    <a:gd name="T7" fmla="*/ 17 h 98"/>
                    <a:gd name="T8" fmla="*/ 1 w 80"/>
                    <a:gd name="T9" fmla="*/ 30 h 98"/>
                    <a:gd name="T10" fmla="*/ 0 w 80"/>
                    <a:gd name="T11" fmla="*/ 34 h 98"/>
                    <a:gd name="T12" fmla="*/ 28 w 80"/>
                    <a:gd name="T13" fmla="*/ 95 h 98"/>
                    <a:gd name="T14" fmla="*/ 30 w 80"/>
                    <a:gd name="T15" fmla="*/ 97 h 98"/>
                    <a:gd name="T16" fmla="*/ 33 w 80"/>
                    <a:gd name="T17" fmla="*/ 97 h 98"/>
                    <a:gd name="T18" fmla="*/ 78 w 80"/>
                    <a:gd name="T19" fmla="*/ 71 h 98"/>
                    <a:gd name="T20" fmla="*/ 80 w 80"/>
                    <a:gd name="T21" fmla="*/ 68 h 98"/>
                    <a:gd name="T22" fmla="*/ 78 w 80"/>
                    <a:gd name="T23" fmla="*/ 65 h 98"/>
                    <a:gd name="T24" fmla="*/ 56 w 80"/>
                    <a:gd name="T25" fmla="*/ 47 h 98"/>
                    <a:gd name="T26" fmla="*/ 43 w 80"/>
                    <a:gd name="T27" fmla="*/ 20 h 98"/>
                    <a:gd name="T28" fmla="*/ 44 w 80"/>
                    <a:gd name="T29" fmla="*/ 12 h 98"/>
                    <a:gd name="T30" fmla="*/ 44 w 80"/>
                    <a:gd name="T31" fmla="*/ 11 h 98"/>
                    <a:gd name="T32" fmla="*/ 44 w 80"/>
                    <a:gd name="T33" fmla="*/ 4 h 98"/>
                    <a:gd name="T34" fmla="*/ 42 w 80"/>
                    <a:gd name="T35" fmla="*/ 1 h 98"/>
                    <a:gd name="T36" fmla="*/ 38 w 80"/>
                    <a:gd name="T37" fmla="*/ 1 h 98"/>
                    <a:gd name="T38" fmla="*/ 40 w 80"/>
                    <a:gd name="T39" fmla="*/ 4 h 98"/>
                    <a:gd name="T40" fmla="*/ 36 w 80"/>
                    <a:gd name="T41" fmla="*/ 4 h 98"/>
                    <a:gd name="T42" fmla="*/ 36 w 80"/>
                    <a:gd name="T43" fmla="*/ 11 h 98"/>
                    <a:gd name="T44" fmla="*/ 40 w 80"/>
                    <a:gd name="T45" fmla="*/ 11 h 98"/>
                    <a:gd name="T46" fmla="*/ 36 w 80"/>
                    <a:gd name="T47" fmla="*/ 10 h 98"/>
                    <a:gd name="T48" fmla="*/ 35 w 80"/>
                    <a:gd name="T49" fmla="*/ 20 h 98"/>
                    <a:gd name="T50" fmla="*/ 51 w 80"/>
                    <a:gd name="T51" fmla="*/ 54 h 98"/>
                    <a:gd name="T52" fmla="*/ 68 w 80"/>
                    <a:gd name="T53" fmla="*/ 67 h 98"/>
                    <a:gd name="T54" fmla="*/ 33 w 80"/>
                    <a:gd name="T55" fmla="*/ 88 h 98"/>
                    <a:gd name="T56" fmla="*/ 9 w 80"/>
                    <a:gd name="T57" fmla="*/ 33 h 98"/>
                    <a:gd name="T58" fmla="*/ 17 w 80"/>
                    <a:gd name="T59" fmla="*/ 22 h 98"/>
                    <a:gd name="T60" fmla="*/ 31 w 80"/>
                    <a:gd name="T61" fmla="*/ 12 h 98"/>
                    <a:gd name="T62" fmla="*/ 41 w 80"/>
                    <a:gd name="T63" fmla="*/ 8 h 98"/>
                    <a:gd name="T64" fmla="*/ 40 w 80"/>
                    <a:gd name="T65" fmla="*/ 4 h 98"/>
                    <a:gd name="T66" fmla="*/ 36 w 80"/>
                    <a:gd name="T67" fmla="*/ 4 h 98"/>
                    <a:gd name="T68" fmla="*/ 40 w 80"/>
                    <a:gd name="T6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98">
                      <a:moveTo>
                        <a:pt x="40" y="4"/>
                      </a:moveTo>
                      <a:cubicBezTo>
                        <a:pt x="38" y="1"/>
                        <a:pt x="38" y="1"/>
                        <a:pt x="38" y="1"/>
                      </a:cubicBezTo>
                      <a:cubicBezTo>
                        <a:pt x="28" y="4"/>
                        <a:pt x="28" y="4"/>
                        <a:pt x="28" y="4"/>
                      </a:cubicBezTo>
                      <a:cubicBezTo>
                        <a:pt x="21" y="7"/>
                        <a:pt x="15" y="11"/>
                        <a:pt x="10" y="17"/>
                      </a:cubicBezTo>
                      <a:cubicBezTo>
                        <a:pt x="1" y="30"/>
                        <a:pt x="1" y="30"/>
                        <a:pt x="1" y="30"/>
                      </a:cubicBezTo>
                      <a:cubicBezTo>
                        <a:pt x="0" y="32"/>
                        <a:pt x="0" y="33"/>
                        <a:pt x="0" y="34"/>
                      </a:cubicBezTo>
                      <a:cubicBezTo>
                        <a:pt x="28" y="95"/>
                        <a:pt x="28" y="95"/>
                        <a:pt x="28" y="95"/>
                      </a:cubicBezTo>
                      <a:cubicBezTo>
                        <a:pt x="28" y="96"/>
                        <a:pt x="29" y="97"/>
                        <a:pt x="30" y="97"/>
                      </a:cubicBezTo>
                      <a:cubicBezTo>
                        <a:pt x="31" y="98"/>
                        <a:pt x="32" y="98"/>
                        <a:pt x="33" y="97"/>
                      </a:cubicBezTo>
                      <a:cubicBezTo>
                        <a:pt x="78" y="71"/>
                        <a:pt x="78" y="71"/>
                        <a:pt x="78" y="71"/>
                      </a:cubicBezTo>
                      <a:cubicBezTo>
                        <a:pt x="79" y="71"/>
                        <a:pt x="79" y="69"/>
                        <a:pt x="80" y="68"/>
                      </a:cubicBezTo>
                      <a:cubicBezTo>
                        <a:pt x="80" y="67"/>
                        <a:pt x="79" y="66"/>
                        <a:pt x="78" y="65"/>
                      </a:cubicBezTo>
                      <a:cubicBezTo>
                        <a:pt x="56" y="47"/>
                        <a:pt x="56" y="47"/>
                        <a:pt x="56" y="47"/>
                      </a:cubicBezTo>
                      <a:cubicBezTo>
                        <a:pt x="47" y="41"/>
                        <a:pt x="43" y="31"/>
                        <a:pt x="43" y="20"/>
                      </a:cubicBezTo>
                      <a:cubicBezTo>
                        <a:pt x="43" y="18"/>
                        <a:pt x="43" y="15"/>
                        <a:pt x="44" y="12"/>
                      </a:cubicBezTo>
                      <a:cubicBezTo>
                        <a:pt x="44" y="11"/>
                        <a:pt x="44" y="11"/>
                        <a:pt x="44" y="11"/>
                      </a:cubicBezTo>
                      <a:cubicBezTo>
                        <a:pt x="44" y="4"/>
                        <a:pt x="44" y="4"/>
                        <a:pt x="44" y="4"/>
                      </a:cubicBezTo>
                      <a:cubicBezTo>
                        <a:pt x="44" y="3"/>
                        <a:pt x="43" y="2"/>
                        <a:pt x="42" y="1"/>
                      </a:cubicBezTo>
                      <a:cubicBezTo>
                        <a:pt x="41" y="0"/>
                        <a:pt x="40" y="0"/>
                        <a:pt x="38" y="1"/>
                      </a:cubicBezTo>
                      <a:cubicBezTo>
                        <a:pt x="40" y="4"/>
                        <a:pt x="40" y="4"/>
                        <a:pt x="40" y="4"/>
                      </a:cubicBezTo>
                      <a:cubicBezTo>
                        <a:pt x="36" y="4"/>
                        <a:pt x="36" y="4"/>
                        <a:pt x="36" y="4"/>
                      </a:cubicBezTo>
                      <a:cubicBezTo>
                        <a:pt x="36" y="11"/>
                        <a:pt x="36" y="11"/>
                        <a:pt x="36" y="11"/>
                      </a:cubicBezTo>
                      <a:cubicBezTo>
                        <a:pt x="40" y="11"/>
                        <a:pt x="40" y="11"/>
                        <a:pt x="40" y="11"/>
                      </a:cubicBezTo>
                      <a:cubicBezTo>
                        <a:pt x="36" y="10"/>
                        <a:pt x="36" y="10"/>
                        <a:pt x="36" y="10"/>
                      </a:cubicBezTo>
                      <a:cubicBezTo>
                        <a:pt x="35" y="14"/>
                        <a:pt x="35" y="17"/>
                        <a:pt x="35" y="20"/>
                      </a:cubicBezTo>
                      <a:cubicBezTo>
                        <a:pt x="35" y="33"/>
                        <a:pt x="41" y="45"/>
                        <a:pt x="51" y="54"/>
                      </a:cubicBezTo>
                      <a:cubicBezTo>
                        <a:pt x="68" y="67"/>
                        <a:pt x="68" y="67"/>
                        <a:pt x="68" y="67"/>
                      </a:cubicBezTo>
                      <a:cubicBezTo>
                        <a:pt x="33" y="88"/>
                        <a:pt x="33" y="88"/>
                        <a:pt x="33" y="88"/>
                      </a:cubicBezTo>
                      <a:cubicBezTo>
                        <a:pt x="9" y="33"/>
                        <a:pt x="9" y="33"/>
                        <a:pt x="9" y="33"/>
                      </a:cubicBezTo>
                      <a:cubicBezTo>
                        <a:pt x="17" y="22"/>
                        <a:pt x="17" y="22"/>
                        <a:pt x="17" y="22"/>
                      </a:cubicBezTo>
                      <a:cubicBezTo>
                        <a:pt x="20" y="17"/>
                        <a:pt x="25" y="14"/>
                        <a:pt x="31" y="12"/>
                      </a:cubicBezTo>
                      <a:cubicBezTo>
                        <a:pt x="41" y="8"/>
                        <a:pt x="41" y="8"/>
                        <a:pt x="41" y="8"/>
                      </a:cubicBezTo>
                      <a:cubicBezTo>
                        <a:pt x="40" y="4"/>
                        <a:pt x="40" y="4"/>
                        <a:pt x="40" y="4"/>
                      </a:cubicBezTo>
                      <a:cubicBezTo>
                        <a:pt x="36" y="4"/>
                        <a:pt x="36" y="4"/>
                        <a:pt x="36" y="4"/>
                      </a:cubicBezTo>
                      <a:lnTo>
                        <a:pt x="4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78" name="Freeform 24">
                  <a:extLst>
                    <a:ext uri="{FF2B5EF4-FFF2-40B4-BE49-F238E27FC236}">
                      <a16:creationId xmlns="" xmlns:a16="http://schemas.microsoft.com/office/drawing/2014/main" id="{A7BDD8A6-73FC-44FB-9051-FC2FB474334B}"/>
                    </a:ext>
                  </a:extLst>
                </p:cNvPr>
                <p:cNvSpPr>
                  <a:spLocks/>
                </p:cNvSpPr>
                <p:nvPr/>
              </p:nvSpPr>
              <p:spPr bwMode="auto">
                <a:xfrm>
                  <a:off x="-608013" y="4754563"/>
                  <a:ext cx="95250" cy="109538"/>
                </a:xfrm>
                <a:custGeom>
                  <a:avLst/>
                  <a:gdLst>
                    <a:gd name="T0" fmla="*/ 35 w 71"/>
                    <a:gd name="T1" fmla="*/ 0 h 90"/>
                    <a:gd name="T2" fmla="*/ 45 w 71"/>
                    <a:gd name="T3" fmla="*/ 4 h 90"/>
                    <a:gd name="T4" fmla="*/ 61 w 71"/>
                    <a:gd name="T5" fmla="*/ 16 h 90"/>
                    <a:gd name="T6" fmla="*/ 71 w 71"/>
                    <a:gd name="T7" fmla="*/ 29 h 90"/>
                    <a:gd name="T8" fmla="*/ 44 w 71"/>
                    <a:gd name="T9" fmla="*/ 90 h 90"/>
                    <a:gd name="T10" fmla="*/ 0 w 71"/>
                    <a:gd name="T11" fmla="*/ 64 h 90"/>
                    <a:gd name="T12" fmla="*/ 22 w 71"/>
                    <a:gd name="T13" fmla="*/ 46 h 90"/>
                    <a:gd name="T14" fmla="*/ 35 w 71"/>
                    <a:gd name="T15" fmla="*/ 7 h 90"/>
                    <a:gd name="T16" fmla="*/ 35 w 71"/>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90">
                      <a:moveTo>
                        <a:pt x="35" y="0"/>
                      </a:moveTo>
                      <a:cubicBezTo>
                        <a:pt x="45" y="4"/>
                        <a:pt x="45" y="4"/>
                        <a:pt x="45" y="4"/>
                      </a:cubicBezTo>
                      <a:cubicBezTo>
                        <a:pt x="52" y="6"/>
                        <a:pt x="57" y="10"/>
                        <a:pt x="61" y="16"/>
                      </a:cubicBezTo>
                      <a:cubicBezTo>
                        <a:pt x="71" y="29"/>
                        <a:pt x="71" y="29"/>
                        <a:pt x="71" y="29"/>
                      </a:cubicBezTo>
                      <a:cubicBezTo>
                        <a:pt x="44" y="90"/>
                        <a:pt x="44" y="90"/>
                        <a:pt x="44" y="90"/>
                      </a:cubicBezTo>
                      <a:cubicBezTo>
                        <a:pt x="0" y="64"/>
                        <a:pt x="0" y="64"/>
                        <a:pt x="0" y="64"/>
                      </a:cubicBezTo>
                      <a:cubicBezTo>
                        <a:pt x="22" y="46"/>
                        <a:pt x="22" y="46"/>
                        <a:pt x="22" y="46"/>
                      </a:cubicBezTo>
                      <a:cubicBezTo>
                        <a:pt x="33" y="37"/>
                        <a:pt x="39" y="22"/>
                        <a:pt x="35" y="7"/>
                      </a:cubicBezTo>
                      <a:lnTo>
                        <a:pt x="3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sp>
              <p:nvSpPr>
                <p:cNvPr id="379" name="Freeform 25">
                  <a:extLst>
                    <a:ext uri="{FF2B5EF4-FFF2-40B4-BE49-F238E27FC236}">
                      <a16:creationId xmlns="" xmlns:a16="http://schemas.microsoft.com/office/drawing/2014/main" id="{3FEE114F-B0AE-44A3-9D30-F3DE778862A0}"/>
                    </a:ext>
                  </a:extLst>
                </p:cNvPr>
                <p:cNvSpPr>
                  <a:spLocks/>
                </p:cNvSpPr>
                <p:nvPr/>
              </p:nvSpPr>
              <p:spPr bwMode="auto">
                <a:xfrm>
                  <a:off x="-615951" y="4749801"/>
                  <a:ext cx="107950" cy="119063"/>
                </a:xfrm>
                <a:custGeom>
                  <a:avLst/>
                  <a:gdLst>
                    <a:gd name="T0" fmla="*/ 40 w 80"/>
                    <a:gd name="T1" fmla="*/ 4 h 98"/>
                    <a:gd name="T2" fmla="*/ 39 w 80"/>
                    <a:gd name="T3" fmla="*/ 8 h 98"/>
                    <a:gd name="T4" fmla="*/ 49 w 80"/>
                    <a:gd name="T5" fmla="*/ 12 h 98"/>
                    <a:gd name="T6" fmla="*/ 63 w 80"/>
                    <a:gd name="T7" fmla="*/ 22 h 98"/>
                    <a:gd name="T8" fmla="*/ 71 w 80"/>
                    <a:gd name="T9" fmla="*/ 33 h 98"/>
                    <a:gd name="T10" fmla="*/ 47 w 80"/>
                    <a:gd name="T11" fmla="*/ 88 h 98"/>
                    <a:gd name="T12" fmla="*/ 12 w 80"/>
                    <a:gd name="T13" fmla="*/ 67 h 98"/>
                    <a:gd name="T14" fmla="*/ 29 w 80"/>
                    <a:gd name="T15" fmla="*/ 54 h 98"/>
                    <a:gd name="T16" fmla="*/ 45 w 80"/>
                    <a:gd name="T17" fmla="*/ 20 h 98"/>
                    <a:gd name="T18" fmla="*/ 44 w 80"/>
                    <a:gd name="T19" fmla="*/ 10 h 98"/>
                    <a:gd name="T20" fmla="*/ 40 w 80"/>
                    <a:gd name="T21" fmla="*/ 11 h 98"/>
                    <a:gd name="T22" fmla="*/ 44 w 80"/>
                    <a:gd name="T23" fmla="*/ 11 h 98"/>
                    <a:gd name="T24" fmla="*/ 44 w 80"/>
                    <a:gd name="T25" fmla="*/ 4 h 98"/>
                    <a:gd name="T26" fmla="*/ 40 w 80"/>
                    <a:gd name="T27" fmla="*/ 4 h 98"/>
                    <a:gd name="T28" fmla="*/ 39 w 80"/>
                    <a:gd name="T29" fmla="*/ 8 h 98"/>
                    <a:gd name="T30" fmla="*/ 40 w 80"/>
                    <a:gd name="T31" fmla="*/ 4 h 98"/>
                    <a:gd name="T32" fmla="*/ 36 w 80"/>
                    <a:gd name="T33" fmla="*/ 4 h 98"/>
                    <a:gd name="T34" fmla="*/ 36 w 80"/>
                    <a:gd name="T35" fmla="*/ 11 h 98"/>
                    <a:gd name="T36" fmla="*/ 36 w 80"/>
                    <a:gd name="T37" fmla="*/ 12 h 98"/>
                    <a:gd name="T38" fmla="*/ 37 w 80"/>
                    <a:gd name="T39" fmla="*/ 20 h 98"/>
                    <a:gd name="T40" fmla="*/ 24 w 80"/>
                    <a:gd name="T41" fmla="*/ 47 h 98"/>
                    <a:gd name="T42" fmla="*/ 2 w 80"/>
                    <a:gd name="T43" fmla="*/ 65 h 98"/>
                    <a:gd name="T44" fmla="*/ 1 w 80"/>
                    <a:gd name="T45" fmla="*/ 68 h 98"/>
                    <a:gd name="T46" fmla="*/ 3 w 80"/>
                    <a:gd name="T47" fmla="*/ 71 h 98"/>
                    <a:gd name="T48" fmla="*/ 47 w 80"/>
                    <a:gd name="T49" fmla="*/ 97 h 98"/>
                    <a:gd name="T50" fmla="*/ 50 w 80"/>
                    <a:gd name="T51" fmla="*/ 97 h 98"/>
                    <a:gd name="T52" fmla="*/ 52 w 80"/>
                    <a:gd name="T53" fmla="*/ 95 h 98"/>
                    <a:gd name="T54" fmla="*/ 80 w 80"/>
                    <a:gd name="T55" fmla="*/ 34 h 98"/>
                    <a:gd name="T56" fmla="*/ 79 w 80"/>
                    <a:gd name="T57" fmla="*/ 30 h 98"/>
                    <a:gd name="T58" fmla="*/ 70 w 80"/>
                    <a:gd name="T59" fmla="*/ 17 h 98"/>
                    <a:gd name="T60" fmla="*/ 52 w 80"/>
                    <a:gd name="T61" fmla="*/ 4 h 98"/>
                    <a:gd name="T62" fmla="*/ 42 w 80"/>
                    <a:gd name="T63" fmla="*/ 1 h 98"/>
                    <a:gd name="T64" fmla="*/ 38 w 80"/>
                    <a:gd name="T65" fmla="*/ 1 h 98"/>
                    <a:gd name="T66" fmla="*/ 36 w 80"/>
                    <a:gd name="T67" fmla="*/ 4 h 98"/>
                    <a:gd name="T68" fmla="*/ 40 w 80"/>
                    <a:gd name="T6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98">
                      <a:moveTo>
                        <a:pt x="40" y="4"/>
                      </a:moveTo>
                      <a:cubicBezTo>
                        <a:pt x="39" y="8"/>
                        <a:pt x="39" y="8"/>
                        <a:pt x="39" y="8"/>
                      </a:cubicBezTo>
                      <a:cubicBezTo>
                        <a:pt x="49" y="12"/>
                        <a:pt x="49" y="12"/>
                        <a:pt x="49" y="12"/>
                      </a:cubicBezTo>
                      <a:cubicBezTo>
                        <a:pt x="55" y="14"/>
                        <a:pt x="60" y="17"/>
                        <a:pt x="63" y="22"/>
                      </a:cubicBezTo>
                      <a:cubicBezTo>
                        <a:pt x="71" y="33"/>
                        <a:pt x="71" y="33"/>
                        <a:pt x="71" y="33"/>
                      </a:cubicBezTo>
                      <a:cubicBezTo>
                        <a:pt x="47" y="88"/>
                        <a:pt x="47" y="88"/>
                        <a:pt x="47" y="88"/>
                      </a:cubicBezTo>
                      <a:cubicBezTo>
                        <a:pt x="12" y="67"/>
                        <a:pt x="12" y="67"/>
                        <a:pt x="12" y="67"/>
                      </a:cubicBezTo>
                      <a:cubicBezTo>
                        <a:pt x="29" y="54"/>
                        <a:pt x="29" y="54"/>
                        <a:pt x="29" y="54"/>
                      </a:cubicBezTo>
                      <a:cubicBezTo>
                        <a:pt x="39" y="45"/>
                        <a:pt x="45" y="33"/>
                        <a:pt x="45" y="20"/>
                      </a:cubicBezTo>
                      <a:cubicBezTo>
                        <a:pt x="45" y="17"/>
                        <a:pt x="45" y="14"/>
                        <a:pt x="44" y="10"/>
                      </a:cubicBezTo>
                      <a:cubicBezTo>
                        <a:pt x="40" y="11"/>
                        <a:pt x="40" y="11"/>
                        <a:pt x="40" y="11"/>
                      </a:cubicBezTo>
                      <a:cubicBezTo>
                        <a:pt x="44" y="11"/>
                        <a:pt x="44" y="11"/>
                        <a:pt x="44" y="11"/>
                      </a:cubicBezTo>
                      <a:cubicBezTo>
                        <a:pt x="44" y="4"/>
                        <a:pt x="44" y="4"/>
                        <a:pt x="44" y="4"/>
                      </a:cubicBezTo>
                      <a:cubicBezTo>
                        <a:pt x="40" y="4"/>
                        <a:pt x="40" y="4"/>
                        <a:pt x="40" y="4"/>
                      </a:cubicBezTo>
                      <a:cubicBezTo>
                        <a:pt x="39" y="8"/>
                        <a:pt x="39" y="8"/>
                        <a:pt x="39" y="8"/>
                      </a:cubicBezTo>
                      <a:cubicBezTo>
                        <a:pt x="40" y="4"/>
                        <a:pt x="40" y="4"/>
                        <a:pt x="40" y="4"/>
                      </a:cubicBezTo>
                      <a:cubicBezTo>
                        <a:pt x="36" y="4"/>
                        <a:pt x="36" y="4"/>
                        <a:pt x="36" y="4"/>
                      </a:cubicBezTo>
                      <a:cubicBezTo>
                        <a:pt x="36" y="11"/>
                        <a:pt x="36" y="11"/>
                        <a:pt x="36" y="11"/>
                      </a:cubicBezTo>
                      <a:cubicBezTo>
                        <a:pt x="36" y="12"/>
                        <a:pt x="36" y="12"/>
                        <a:pt x="36" y="12"/>
                      </a:cubicBezTo>
                      <a:cubicBezTo>
                        <a:pt x="37" y="15"/>
                        <a:pt x="37" y="18"/>
                        <a:pt x="37" y="20"/>
                      </a:cubicBezTo>
                      <a:cubicBezTo>
                        <a:pt x="37" y="31"/>
                        <a:pt x="33" y="41"/>
                        <a:pt x="24" y="47"/>
                      </a:cubicBezTo>
                      <a:cubicBezTo>
                        <a:pt x="2" y="65"/>
                        <a:pt x="2" y="65"/>
                        <a:pt x="2" y="65"/>
                      </a:cubicBezTo>
                      <a:cubicBezTo>
                        <a:pt x="1" y="66"/>
                        <a:pt x="0" y="67"/>
                        <a:pt x="1" y="68"/>
                      </a:cubicBezTo>
                      <a:cubicBezTo>
                        <a:pt x="1" y="69"/>
                        <a:pt x="1" y="71"/>
                        <a:pt x="3" y="71"/>
                      </a:cubicBezTo>
                      <a:cubicBezTo>
                        <a:pt x="47" y="97"/>
                        <a:pt x="47" y="97"/>
                        <a:pt x="47" y="97"/>
                      </a:cubicBezTo>
                      <a:cubicBezTo>
                        <a:pt x="48" y="98"/>
                        <a:pt x="49" y="98"/>
                        <a:pt x="50" y="97"/>
                      </a:cubicBezTo>
                      <a:cubicBezTo>
                        <a:pt x="51" y="97"/>
                        <a:pt x="52" y="96"/>
                        <a:pt x="52" y="95"/>
                      </a:cubicBezTo>
                      <a:cubicBezTo>
                        <a:pt x="80" y="34"/>
                        <a:pt x="80" y="34"/>
                        <a:pt x="80" y="34"/>
                      </a:cubicBezTo>
                      <a:cubicBezTo>
                        <a:pt x="80" y="33"/>
                        <a:pt x="80" y="32"/>
                        <a:pt x="79" y="30"/>
                      </a:cubicBezTo>
                      <a:cubicBezTo>
                        <a:pt x="70" y="17"/>
                        <a:pt x="70" y="17"/>
                        <a:pt x="70" y="17"/>
                      </a:cubicBezTo>
                      <a:cubicBezTo>
                        <a:pt x="65" y="11"/>
                        <a:pt x="59" y="7"/>
                        <a:pt x="52" y="4"/>
                      </a:cubicBezTo>
                      <a:cubicBezTo>
                        <a:pt x="42" y="1"/>
                        <a:pt x="42" y="1"/>
                        <a:pt x="42" y="1"/>
                      </a:cubicBezTo>
                      <a:cubicBezTo>
                        <a:pt x="41" y="0"/>
                        <a:pt x="39" y="0"/>
                        <a:pt x="38" y="1"/>
                      </a:cubicBezTo>
                      <a:cubicBezTo>
                        <a:pt x="37" y="2"/>
                        <a:pt x="36" y="3"/>
                        <a:pt x="36" y="4"/>
                      </a:cubicBezTo>
                      <a:lnTo>
                        <a:pt x="4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altLang="en-US" sz="1463" dirty="0">
                    <a:latin typeface="Times New Roman" panose="02020603050405020304" pitchFamily="18" charset="0"/>
                    <a:cs typeface="Times New Roman" panose="02020603050405020304" pitchFamily="18" charset="0"/>
                  </a:endParaRPr>
                </a:p>
              </p:txBody>
            </p:sp>
          </p:grpSp>
        </p:grpSp>
        <p:sp>
          <p:nvSpPr>
            <p:cNvPr id="354" name="자유형 130">
              <a:extLst>
                <a:ext uri="{FF2B5EF4-FFF2-40B4-BE49-F238E27FC236}">
                  <a16:creationId xmlns="" xmlns:a16="http://schemas.microsoft.com/office/drawing/2014/main" id="{EF0BE9D4-6C2B-444B-97D7-46E1755798C8}"/>
                </a:ext>
              </a:extLst>
            </p:cNvPr>
            <p:cNvSpPr/>
            <p:nvPr/>
          </p:nvSpPr>
          <p:spPr>
            <a:xfrm>
              <a:off x="730137" y="3831290"/>
              <a:ext cx="63668" cy="64945"/>
            </a:xfrm>
            <a:custGeom>
              <a:avLst/>
              <a:gdLst>
                <a:gd name="connsiteX0" fmla="*/ 57150 w 60440"/>
                <a:gd name="connsiteY0" fmla="*/ 1364 h 65658"/>
                <a:gd name="connsiteX1" fmla="*/ 33338 w 60440"/>
                <a:gd name="connsiteY1" fmla="*/ 3746 h 65658"/>
                <a:gd name="connsiteX2" fmla="*/ 21432 w 60440"/>
                <a:gd name="connsiteY2" fmla="*/ 8508 h 65658"/>
                <a:gd name="connsiteX3" fmla="*/ 14288 w 60440"/>
                <a:gd name="connsiteY3" fmla="*/ 10889 h 65658"/>
                <a:gd name="connsiteX4" fmla="*/ 7144 w 60440"/>
                <a:gd name="connsiteY4" fmla="*/ 15652 h 65658"/>
                <a:gd name="connsiteX5" fmla="*/ 0 w 60440"/>
                <a:gd name="connsiteY5" fmla="*/ 39464 h 65658"/>
                <a:gd name="connsiteX6" fmla="*/ 7144 w 60440"/>
                <a:gd name="connsiteY6" fmla="*/ 60896 h 65658"/>
                <a:gd name="connsiteX7" fmla="*/ 14288 w 60440"/>
                <a:gd name="connsiteY7" fmla="*/ 65658 h 65658"/>
                <a:gd name="connsiteX8" fmla="*/ 28575 w 60440"/>
                <a:gd name="connsiteY8" fmla="*/ 63277 h 65658"/>
                <a:gd name="connsiteX9" fmla="*/ 40482 w 60440"/>
                <a:gd name="connsiteY9" fmla="*/ 51371 h 65658"/>
                <a:gd name="connsiteX10" fmla="*/ 47625 w 60440"/>
                <a:gd name="connsiteY10" fmla="*/ 48989 h 65658"/>
                <a:gd name="connsiteX11" fmla="*/ 50007 w 60440"/>
                <a:gd name="connsiteY11" fmla="*/ 41846 h 65658"/>
                <a:gd name="connsiteX12" fmla="*/ 59532 w 60440"/>
                <a:gd name="connsiteY12" fmla="*/ 25177 h 65658"/>
                <a:gd name="connsiteX13" fmla="*/ 57150 w 60440"/>
                <a:gd name="connsiteY13" fmla="*/ 1364 h 6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40" h="65658">
                  <a:moveTo>
                    <a:pt x="57150" y="1364"/>
                  </a:moveTo>
                  <a:cubicBezTo>
                    <a:pt x="52785" y="-2208"/>
                    <a:pt x="41160" y="2182"/>
                    <a:pt x="33338" y="3746"/>
                  </a:cubicBezTo>
                  <a:cubicBezTo>
                    <a:pt x="29147" y="4584"/>
                    <a:pt x="25434" y="7007"/>
                    <a:pt x="21432" y="8508"/>
                  </a:cubicBezTo>
                  <a:cubicBezTo>
                    <a:pt x="19082" y="9389"/>
                    <a:pt x="16669" y="10095"/>
                    <a:pt x="14288" y="10889"/>
                  </a:cubicBezTo>
                  <a:cubicBezTo>
                    <a:pt x="11907" y="12477"/>
                    <a:pt x="9168" y="13628"/>
                    <a:pt x="7144" y="15652"/>
                  </a:cubicBezTo>
                  <a:cubicBezTo>
                    <a:pt x="-74" y="22871"/>
                    <a:pt x="1499" y="28975"/>
                    <a:pt x="0" y="39464"/>
                  </a:cubicBezTo>
                  <a:cubicBezTo>
                    <a:pt x="1596" y="49040"/>
                    <a:pt x="449" y="54201"/>
                    <a:pt x="7144" y="60896"/>
                  </a:cubicBezTo>
                  <a:cubicBezTo>
                    <a:pt x="9168" y="62920"/>
                    <a:pt x="11907" y="64071"/>
                    <a:pt x="14288" y="65658"/>
                  </a:cubicBezTo>
                  <a:cubicBezTo>
                    <a:pt x="19050" y="64864"/>
                    <a:pt x="23995" y="64804"/>
                    <a:pt x="28575" y="63277"/>
                  </a:cubicBezTo>
                  <a:cubicBezTo>
                    <a:pt x="40818" y="59196"/>
                    <a:pt x="31413" y="58626"/>
                    <a:pt x="40482" y="51371"/>
                  </a:cubicBezTo>
                  <a:cubicBezTo>
                    <a:pt x="42442" y="49803"/>
                    <a:pt x="45244" y="49783"/>
                    <a:pt x="47625" y="48989"/>
                  </a:cubicBezTo>
                  <a:cubicBezTo>
                    <a:pt x="48419" y="46608"/>
                    <a:pt x="48884" y="44091"/>
                    <a:pt x="50007" y="41846"/>
                  </a:cubicBezTo>
                  <a:cubicBezTo>
                    <a:pt x="52539" y="36783"/>
                    <a:pt x="58698" y="31017"/>
                    <a:pt x="59532" y="25177"/>
                  </a:cubicBezTo>
                  <a:cubicBezTo>
                    <a:pt x="60655" y="17319"/>
                    <a:pt x="61515" y="4936"/>
                    <a:pt x="57150" y="1364"/>
                  </a:cubicBezTo>
                  <a:close/>
                </a:path>
              </a:pathLst>
            </a:custGeom>
            <a:solidFill>
              <a:srgbClr val="EBF2FC"/>
            </a:solidFill>
            <a:ln w="63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grpSp>
      <p:grpSp>
        <p:nvGrpSpPr>
          <p:cNvPr id="398" name="그룹 397">
            <a:extLst>
              <a:ext uri="{FF2B5EF4-FFF2-40B4-BE49-F238E27FC236}">
                <a16:creationId xmlns="" xmlns:a16="http://schemas.microsoft.com/office/drawing/2014/main" id="{F52C1CAC-FEA5-40B9-8CF4-ABD6089325DD}"/>
              </a:ext>
            </a:extLst>
          </p:cNvPr>
          <p:cNvGrpSpPr/>
          <p:nvPr/>
        </p:nvGrpSpPr>
        <p:grpSpPr>
          <a:xfrm>
            <a:off x="7373183" y="5545136"/>
            <a:ext cx="928494" cy="302257"/>
            <a:chOff x="9433463" y="3850222"/>
            <a:chExt cx="1142762" cy="331602"/>
          </a:xfrm>
        </p:grpSpPr>
        <p:pic>
          <p:nvPicPr>
            <p:cNvPr id="399" name="그림 398">
              <a:extLst>
                <a:ext uri="{FF2B5EF4-FFF2-40B4-BE49-F238E27FC236}">
                  <a16:creationId xmlns="" xmlns:a16="http://schemas.microsoft.com/office/drawing/2014/main" id="{58AC1EE7-DA95-46D3-B06F-56A308CC2C9D}"/>
                </a:ext>
              </a:extLst>
            </p:cNvPr>
            <p:cNvPicPr>
              <a:picLocks noChangeAspect="1"/>
            </p:cNvPicPr>
            <p:nvPr/>
          </p:nvPicPr>
          <p:blipFill>
            <a:blip r:embed="rId6"/>
            <a:stretch>
              <a:fillRect/>
            </a:stretch>
          </p:blipFill>
          <p:spPr>
            <a:xfrm>
              <a:off x="9433463" y="3878613"/>
              <a:ext cx="292776" cy="261202"/>
            </a:xfrm>
            <a:prstGeom prst="rect">
              <a:avLst/>
            </a:prstGeom>
          </p:spPr>
        </p:pic>
        <p:pic>
          <p:nvPicPr>
            <p:cNvPr id="400" name="Picture 4">
              <a:extLst>
                <a:ext uri="{FF2B5EF4-FFF2-40B4-BE49-F238E27FC236}">
                  <a16:creationId xmlns="" xmlns:a16="http://schemas.microsoft.com/office/drawing/2014/main" id="{941D76B2-8375-4D50-9E8F-061B87D2DF35}"/>
                </a:ext>
              </a:extLst>
            </p:cNvPr>
            <p:cNvPicPr>
              <a:picLocks noChangeAspect="1"/>
            </p:cNvPicPr>
            <p:nvPr/>
          </p:nvPicPr>
          <p:blipFill>
            <a:blip r:embed="rId7"/>
            <a:srcRect l="39823" t="13766" r="39822" b="18419"/>
            <a:stretch>
              <a:fillRect/>
            </a:stretch>
          </p:blipFill>
          <p:spPr>
            <a:xfrm>
              <a:off x="9929800" y="3850222"/>
              <a:ext cx="207696" cy="331602"/>
            </a:xfrm>
            <a:prstGeom prst="rect">
              <a:avLst/>
            </a:prstGeom>
            <a:noFill/>
            <a:ln w="9525" cap="flat">
              <a:noFill/>
              <a:prstDash val="solid"/>
              <a:miter/>
            </a:ln>
            <a:effectLst/>
          </p:spPr>
        </p:pic>
        <p:sp>
          <p:nvSpPr>
            <p:cNvPr id="401" name="모서리가 둥근 직사각형 176">
              <a:extLst>
                <a:ext uri="{FF2B5EF4-FFF2-40B4-BE49-F238E27FC236}">
                  <a16:creationId xmlns="" xmlns:a16="http://schemas.microsoft.com/office/drawing/2014/main" id="{510C1DA3-E352-4E79-9DC0-457F22619B93}"/>
                </a:ext>
              </a:extLst>
            </p:cNvPr>
            <p:cNvSpPr/>
            <p:nvPr/>
          </p:nvSpPr>
          <p:spPr>
            <a:xfrm>
              <a:off x="9964121" y="3891563"/>
              <a:ext cx="612104" cy="257518"/>
            </a:xfrm>
            <a:prstGeom prst="roundRect">
              <a:avLst/>
            </a:prstGeom>
            <a:noFill/>
            <a:ln w="3175" cap="flat" cmpd="sng" algn="ctr">
              <a:noFill/>
              <a:prstDash val="solid"/>
              <a:miter lim="800000"/>
            </a:ln>
            <a:effectLst/>
          </p:spPr>
          <p:txBody>
            <a:bodyPr wrap="none" lIns="29250" rIns="29250" rtlCol="0" anchor="ctr"/>
            <a:lstStyle>
              <a:defPPr>
                <a:defRPr lang="en-US"/>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0" latinLnBrk="0">
                <a:defRPr/>
              </a:pPr>
              <a:r>
                <a:rPr lang="en-US" sz="731" b="0" i="0" u="none" kern="0" baseline="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Short-form </a:t>
              </a:r>
              <a:endParaRPr lang="en-US" altLang="ko-KR" sz="731" kern="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a:p>
              <a:pPr algn="ctr" rtl="0" latinLnBrk="0">
                <a:defRPr/>
              </a:pPr>
              <a:r>
                <a:rPr lang="en-US" sz="731" b="0" i="0" u="none" kern="0" baseline="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bills</a:t>
              </a:r>
            </a:p>
          </p:txBody>
        </p:sp>
        <p:cxnSp>
          <p:nvCxnSpPr>
            <p:cNvPr id="402" name="직선 화살표 연결선 401">
              <a:extLst>
                <a:ext uri="{FF2B5EF4-FFF2-40B4-BE49-F238E27FC236}">
                  <a16:creationId xmlns="" xmlns:a16="http://schemas.microsoft.com/office/drawing/2014/main" id="{EE21751B-F99D-4A7B-9A53-469F0CB4F7AC}"/>
                </a:ext>
              </a:extLst>
            </p:cNvPr>
            <p:cNvCxnSpPr>
              <a:stCxn id="399" idx="3"/>
              <a:endCxn id="400" idx="1"/>
            </p:cNvCxnSpPr>
            <p:nvPr/>
          </p:nvCxnSpPr>
          <p:spPr>
            <a:xfrm>
              <a:off x="9726239" y="4009214"/>
              <a:ext cx="203561" cy="6809"/>
            </a:xfrm>
            <a:prstGeom prst="straightConnector1">
              <a:avLst/>
            </a:prstGeom>
            <a:ln w="12700">
              <a:gradFill>
                <a:gsLst>
                  <a:gs pos="48000">
                    <a:srgbClr val="A0A5AE"/>
                  </a:gs>
                  <a:gs pos="100000">
                    <a:srgbClr val="A0A5AE">
                      <a:alpha val="0"/>
                    </a:srgbClr>
                  </a:gs>
                </a:gsLst>
                <a:lin ang="10800000" scaled="0"/>
              </a:gradFill>
              <a:tailEnd type="triangle" w="sm" len="sm"/>
            </a:ln>
          </p:spPr>
          <p:style>
            <a:lnRef idx="1">
              <a:schemeClr val="accent1"/>
            </a:lnRef>
            <a:fillRef idx="0">
              <a:schemeClr val="accent1"/>
            </a:fillRef>
            <a:effectRef idx="0">
              <a:schemeClr val="accent1"/>
            </a:effectRef>
            <a:fontRef idx="minor">
              <a:schemeClr val="tx1"/>
            </a:fontRef>
          </p:style>
        </p:cxnSp>
      </p:grpSp>
      <p:sp>
        <p:nvSpPr>
          <p:cNvPr id="199" name="직사각형 198">
            <a:extLst>
              <a:ext uri="{FF2B5EF4-FFF2-40B4-BE49-F238E27FC236}">
                <a16:creationId xmlns="" xmlns:a16="http://schemas.microsoft.com/office/drawing/2014/main" id="{FC6EEA54-0618-453D-9387-9FA95C24E59D}"/>
              </a:ext>
            </a:extLst>
          </p:cNvPr>
          <p:cNvSpPr/>
          <p:nvPr/>
        </p:nvSpPr>
        <p:spPr>
          <a:xfrm>
            <a:off x="6373506" y="1800476"/>
            <a:ext cx="5238162" cy="1460785"/>
          </a:xfrm>
          <a:prstGeom prst="rect">
            <a:avLst/>
          </a:prstGeom>
        </p:spPr>
        <p:txBody>
          <a:bodyPr wrap="square">
            <a:spAutoFit/>
          </a:bodyPr>
          <a:lstStyle/>
          <a:p>
            <a:pPr algn="l" rtl="0">
              <a:lnSpc>
                <a:spcPct val="114000"/>
              </a:lnSpc>
              <a:defRPr/>
            </a:pPr>
            <a:r>
              <a:rPr lang="en-US" sz="1600" b="1"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t>[Virtual Assistant]</a:t>
            </a:r>
          </a:p>
          <a:p>
            <a:pPr marL="180975" indent="-180975" algn="l" rtl="0">
              <a:lnSpc>
                <a:spcPct val="114000"/>
              </a:lnSpc>
              <a:buFontTx/>
              <a:buChar char="-"/>
              <a:defRPr/>
            </a:pPr>
            <a:r>
              <a:rPr lang="en-US" sz="1600" b="0"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t>Applicants</a:t>
            </a:r>
            <a:r>
              <a:rPr lang="en-US" sz="1600" b="1"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t>: 16.8 million </a:t>
            </a:r>
            <a:endParaRPr lang="en-US" altLang="ko-KR" sz="1600" b="1" spc="-41" dirty="0">
              <a:latin typeface="Times New Roman" panose="02020603050405020304" pitchFamily="18" charset="0"/>
              <a:ea typeface="Pretendard ExtraBold" panose="02000903000000020004" pitchFamily="50" charset="-127"/>
              <a:cs typeface="Times New Roman" panose="02020603050405020304" pitchFamily="18" charset="0"/>
            </a:endParaRPr>
          </a:p>
          <a:p>
            <a:pPr marL="180975" indent="-180975" algn="l" rtl="0">
              <a:lnSpc>
                <a:spcPct val="114000"/>
              </a:lnSpc>
              <a:buFontTx/>
              <a:buChar char="-"/>
              <a:defRPr/>
            </a:pPr>
            <a:r>
              <a:rPr lang="en-US" sz="1600" b="0"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t>Notifications sent: </a:t>
            </a:r>
            <a:r>
              <a:rPr lang="en-US" sz="1600" b="1"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t>826.56 </a:t>
            </a:r>
            <a:r>
              <a:rPr lang="en-US" sz="1600" b="1" i="0" u="none" spc="-41" baseline="0" dirty="0" smtClean="0">
                <a:latin typeface="Times New Roman" panose="02020603050405020304" pitchFamily="18" charset="0"/>
                <a:ea typeface="Pretendard ExtraBold" panose="02000903000000020004" pitchFamily="50" charset="-127"/>
                <a:cs typeface="Times New Roman" panose="02020603050405020304" pitchFamily="18" charset="0"/>
              </a:rPr>
              <a:t>million</a:t>
            </a:r>
          </a:p>
          <a:p>
            <a:pPr marL="180975" indent="-180975" algn="l" rtl="0">
              <a:lnSpc>
                <a:spcPct val="114000"/>
              </a:lnSpc>
              <a:buFontTx/>
              <a:buChar char="-"/>
              <a:defRPr/>
            </a:pPr>
            <a:r>
              <a:rPr lang="en-US" sz="1600" spc="-41" dirty="0" smtClean="0">
                <a:latin typeface="Times New Roman" panose="02020603050405020304" pitchFamily="18" charset="0"/>
                <a:ea typeface="Pretendard ExtraBold" panose="02000903000000020004" pitchFamily="50" charset="-127"/>
                <a:cs typeface="Times New Roman" panose="02020603050405020304" pitchFamily="18" charset="0"/>
              </a:rPr>
              <a:t>Inquiry cas</a:t>
            </a:r>
            <a:r>
              <a:rPr lang="en-US" sz="1600" b="1" spc="-41" dirty="0" smtClean="0">
                <a:latin typeface="Times New Roman" panose="02020603050405020304" pitchFamily="18" charset="0"/>
                <a:ea typeface="Pretendard ExtraBold" panose="02000903000000020004" pitchFamily="50" charset="-127"/>
                <a:cs typeface="Times New Roman" panose="02020603050405020304" pitchFamily="18" charset="0"/>
              </a:rPr>
              <a:t>e : 653 </a:t>
            </a:r>
            <a:r>
              <a:rPr lang="en-US" sz="1600" b="1" spc="-41" dirty="0" err="1" smtClean="0">
                <a:latin typeface="Times New Roman" panose="02020603050405020304" pitchFamily="18" charset="0"/>
                <a:ea typeface="Pretendard ExtraBold" panose="02000903000000020004" pitchFamily="50" charset="-127"/>
                <a:cs typeface="Times New Roman" panose="02020603050405020304" pitchFamily="18" charset="0"/>
              </a:rPr>
              <a:t>milion</a:t>
            </a:r>
            <a:r>
              <a:rPr lang="en-US" sz="1400" b="0" i="0" u="none" spc="-41" baseline="0" dirty="0" smtClean="0">
                <a:latin typeface="Times New Roman" panose="02020603050405020304" pitchFamily="18" charset="0"/>
                <a:ea typeface="Pretendard ExtraBold" panose="02000903000000020004" pitchFamily="50" charset="-127"/>
                <a:cs typeface="Times New Roman" panose="02020603050405020304" pitchFamily="18" charset="0"/>
              </a:rPr>
              <a:t> </a:t>
            </a:r>
            <a:r>
              <a:rPr lang="en-US" sz="1400" b="0"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t/>
            </a:r>
            <a:br>
              <a:rPr lang="en-US" sz="1400" b="0"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br>
            <a:r>
              <a:rPr lang="en-US" sz="1400" b="0" i="0" u="none" spc="-41" baseline="0" dirty="0">
                <a:latin typeface="Times New Roman" panose="02020603050405020304" pitchFamily="18" charset="0"/>
                <a:ea typeface="Pretendard ExtraBold" panose="02000903000000020004" pitchFamily="50" charset="-127"/>
                <a:cs typeface="Times New Roman" panose="02020603050405020304" pitchFamily="18" charset="0"/>
              </a:rPr>
              <a:t>(including vaccination notifications)</a:t>
            </a:r>
            <a:endParaRPr lang="en-US" altLang="ko-KR" sz="1400" spc="-41" dirty="0">
              <a:latin typeface="Times New Roman" panose="02020603050405020304" pitchFamily="18" charset="0"/>
              <a:ea typeface="Pretendard ExtraBold" panose="02000903000000020004" pitchFamily="50" charset="-127"/>
              <a:cs typeface="Times New Roman" panose="02020603050405020304" pitchFamily="18" charset="0"/>
            </a:endParaRPr>
          </a:p>
        </p:txBody>
      </p:sp>
      <p:sp>
        <p:nvSpPr>
          <p:cNvPr id="5" name="사각형: 둥근 모서리 4">
            <a:extLst>
              <a:ext uri="{FF2B5EF4-FFF2-40B4-BE49-F238E27FC236}">
                <a16:creationId xmlns="" xmlns:a16="http://schemas.microsoft.com/office/drawing/2014/main" id="{0C1151E9-FADA-47FB-BFA2-0FA273348C4B}"/>
              </a:ext>
            </a:extLst>
          </p:cNvPr>
          <p:cNvSpPr/>
          <p:nvPr/>
        </p:nvSpPr>
        <p:spPr>
          <a:xfrm>
            <a:off x="6702740" y="3693898"/>
            <a:ext cx="2465439" cy="229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50" b="0" i="0" u="none" baseline="0" dirty="0">
                <a:solidFill>
                  <a:schemeClr val="bg1">
                    <a:lumMod val="65000"/>
                  </a:schemeClr>
                </a:solidFill>
                <a:latin typeface="Times New Roman" panose="02020603050405020304" pitchFamily="18" charset="0"/>
                <a:cs typeface="Times New Roman" panose="02020603050405020304" pitchFamily="18" charset="0"/>
              </a:rPr>
              <a:t>May 2024 to Dec. 2024</a:t>
            </a:r>
          </a:p>
        </p:txBody>
      </p:sp>
      <p:sp>
        <p:nvSpPr>
          <p:cNvPr id="4" name="슬라이드 번호 개체 틀 3"/>
          <p:cNvSpPr>
            <a:spLocks noGrp="1"/>
          </p:cNvSpPr>
          <p:nvPr>
            <p:ph type="sldNum" sz="quarter" idx="12"/>
          </p:nvPr>
        </p:nvSpPr>
        <p:spPr/>
        <p:txBody>
          <a:bodyPr/>
          <a:lstStyle/>
          <a:p>
            <a:pPr algn="r" rtl="0"/>
            <a:fld id="{CBDABAFB-C3AC-492A-B8FB-DC38191634D8}" type="slidenum">
              <a:rPr>
                <a:latin typeface="Times New Roman" panose="02020603050405020304" pitchFamily="18" charset="0"/>
                <a:cs typeface="Times New Roman" panose="02020603050405020304" pitchFamily="18" charset="0"/>
              </a:rPr>
              <a:pPr algn="r" rtl="0"/>
              <a:t>4</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75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2E185FBC-3FF2-4466-9968-CDFC0574A40C}"/>
              </a:ext>
            </a:extLst>
          </p:cNvPr>
          <p:cNvSpPr>
            <a:spLocks noGrp="1"/>
          </p:cNvSpPr>
          <p:nvPr>
            <p:ph type="title"/>
          </p:nvPr>
        </p:nvSpPr>
        <p:spPr/>
        <p:txBody>
          <a:bodyPr/>
          <a:lstStyle/>
          <a:p>
            <a:pPr latinLnBrk="0"/>
            <a:r>
              <a:rPr lang="en-US" b="0" i="0" u="none" baseline="0" dirty="0">
                <a:latin typeface="Times New Roman" panose="02020603050405020304" pitchFamily="18" charset="0"/>
                <a:cs typeface="Times New Roman" panose="02020603050405020304" pitchFamily="18" charset="0"/>
              </a:rPr>
              <a:t>2. Virtual Assistant </a:t>
            </a:r>
            <a:r>
              <a:rPr lang="en-US" b="0" i="0" u="none" baseline="0" dirty="0" smtClean="0">
                <a:latin typeface="Times New Roman" panose="02020603050405020304" pitchFamily="18" charset="0"/>
                <a:cs typeface="Times New Roman" panose="02020603050405020304" pitchFamily="18" charset="0"/>
              </a:rPr>
              <a:t>: </a:t>
            </a:r>
            <a:r>
              <a:rPr lang="en-US" altLang="ko-KR" dirty="0" smtClean="0">
                <a:latin typeface="Times New Roman" panose="02020603050405020304" pitchFamily="18" charset="0"/>
                <a:cs typeface="Times New Roman" panose="02020603050405020304" pitchFamily="18" charset="0"/>
              </a:rPr>
              <a:t>Current </a:t>
            </a:r>
            <a:r>
              <a:rPr lang="en-US" b="0" i="0" u="none" baseline="0" dirty="0" smtClean="0">
                <a:latin typeface="Times New Roman" panose="02020603050405020304" pitchFamily="18" charset="0"/>
                <a:cs typeface="Times New Roman" panose="02020603050405020304" pitchFamily="18" charset="0"/>
              </a:rPr>
              <a:t>Status</a:t>
            </a:r>
            <a:endParaRPr lang="en-US" altLang="en-US" dirty="0">
              <a:latin typeface="Times New Roman" panose="02020603050405020304" pitchFamily="18" charset="0"/>
              <a:cs typeface="Times New Roman" panose="02020603050405020304" pitchFamily="18" charset="0"/>
            </a:endParaRPr>
          </a:p>
        </p:txBody>
      </p:sp>
      <p:grpSp>
        <p:nvGrpSpPr>
          <p:cNvPr id="254" name="그룹 253">
            <a:extLst>
              <a:ext uri="{FF2B5EF4-FFF2-40B4-BE49-F238E27FC236}">
                <a16:creationId xmlns="" xmlns:a16="http://schemas.microsoft.com/office/drawing/2014/main" id="{D91AC889-2D7C-4B7E-BE24-CEB736996CB5}"/>
              </a:ext>
            </a:extLst>
          </p:cNvPr>
          <p:cNvGrpSpPr/>
          <p:nvPr/>
        </p:nvGrpSpPr>
        <p:grpSpPr>
          <a:xfrm>
            <a:off x="514352" y="971855"/>
            <a:ext cx="9905998" cy="5582025"/>
            <a:chOff x="2" y="1633541"/>
            <a:chExt cx="9905998" cy="4653646"/>
          </a:xfrm>
        </p:grpSpPr>
        <p:sp>
          <p:nvSpPr>
            <p:cNvPr id="255" name="직사각형 254">
              <a:extLst>
                <a:ext uri="{FF2B5EF4-FFF2-40B4-BE49-F238E27FC236}">
                  <a16:creationId xmlns="" xmlns:a16="http://schemas.microsoft.com/office/drawing/2014/main" id="{F48C2C54-AD9C-4963-817C-9D3AE022EA1B}"/>
                </a:ext>
              </a:extLst>
            </p:cNvPr>
            <p:cNvSpPr/>
            <p:nvPr/>
          </p:nvSpPr>
          <p:spPr>
            <a:xfrm>
              <a:off x="2" y="1633541"/>
              <a:ext cx="9905998" cy="4577183"/>
            </a:xfrm>
            <a:prstGeom prst="rect">
              <a:avLst/>
            </a:prstGeom>
            <a:gradFill>
              <a:gsLst>
                <a:gs pos="0">
                  <a:srgbClr val="DBDFE4">
                    <a:alpha val="0"/>
                  </a:srgbClr>
                </a:gs>
                <a:gs pos="100000">
                  <a:srgbClr val="EAEBEE"/>
                </a:gs>
              </a:gsLst>
              <a:lin ang="5400000" scaled="0"/>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pic>
          <p:nvPicPr>
            <p:cNvPr id="256" name="Picture 66" descr="eee-01">
              <a:extLst>
                <a:ext uri="{FF2B5EF4-FFF2-40B4-BE49-F238E27FC236}">
                  <a16:creationId xmlns="" xmlns:a16="http://schemas.microsoft.com/office/drawing/2014/main" id="{22CD54FF-DC17-4AC4-A72F-3254D7DDBA77}"/>
                </a:ext>
              </a:extLst>
            </p:cNvPr>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9712" r="35720" b="50353"/>
            <a:stretch/>
          </p:blipFill>
          <p:spPr bwMode="auto">
            <a:xfrm rot="10800000" flipH="1" flipV="1">
              <a:off x="194827" y="2075182"/>
              <a:ext cx="227238" cy="41398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 name="직사각형 256">
              <a:extLst>
                <a:ext uri="{FF2B5EF4-FFF2-40B4-BE49-F238E27FC236}">
                  <a16:creationId xmlns="" xmlns:a16="http://schemas.microsoft.com/office/drawing/2014/main" id="{531A1F55-6291-4AC4-86AB-FE64035511F1}"/>
                </a:ext>
              </a:extLst>
            </p:cNvPr>
            <p:cNvSpPr/>
            <p:nvPr/>
          </p:nvSpPr>
          <p:spPr>
            <a:xfrm>
              <a:off x="4965618" y="2422218"/>
              <a:ext cx="4429319" cy="3763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258" name="직사각형 257">
              <a:extLst>
                <a:ext uri="{FF2B5EF4-FFF2-40B4-BE49-F238E27FC236}">
                  <a16:creationId xmlns="" xmlns:a16="http://schemas.microsoft.com/office/drawing/2014/main" id="{B0A12C49-02C3-42C1-9056-70A69137BCDD}"/>
                </a:ext>
              </a:extLst>
            </p:cNvPr>
            <p:cNvSpPr/>
            <p:nvPr/>
          </p:nvSpPr>
          <p:spPr>
            <a:xfrm>
              <a:off x="419201" y="2422216"/>
              <a:ext cx="4429319" cy="3763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259" name="직사각형 258">
              <a:extLst>
                <a:ext uri="{FF2B5EF4-FFF2-40B4-BE49-F238E27FC236}">
                  <a16:creationId xmlns="" xmlns:a16="http://schemas.microsoft.com/office/drawing/2014/main" id="{CC0A1482-593D-4638-AA02-3890D8A52291}"/>
                </a:ext>
              </a:extLst>
            </p:cNvPr>
            <p:cNvSpPr/>
            <p:nvPr/>
          </p:nvSpPr>
          <p:spPr>
            <a:xfrm>
              <a:off x="7194296" y="2422218"/>
              <a:ext cx="2207277" cy="3763954"/>
            </a:xfrm>
            <a:prstGeom prst="rect">
              <a:avLst/>
            </a:prstGeom>
            <a:solidFill>
              <a:srgbClr val="EAEBE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260" name="직사각형 259">
              <a:extLst>
                <a:ext uri="{FF2B5EF4-FFF2-40B4-BE49-F238E27FC236}">
                  <a16:creationId xmlns="" xmlns:a16="http://schemas.microsoft.com/office/drawing/2014/main" id="{0EB20B54-B95F-4A46-8750-764B2148617D}"/>
                </a:ext>
              </a:extLst>
            </p:cNvPr>
            <p:cNvSpPr/>
            <p:nvPr/>
          </p:nvSpPr>
          <p:spPr>
            <a:xfrm>
              <a:off x="2651882" y="2422218"/>
              <a:ext cx="2207277" cy="3763954"/>
            </a:xfrm>
            <a:prstGeom prst="rect">
              <a:avLst/>
            </a:prstGeom>
            <a:solidFill>
              <a:srgbClr val="EAEBE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261" name="TextBox 260">
              <a:extLst>
                <a:ext uri="{FF2B5EF4-FFF2-40B4-BE49-F238E27FC236}">
                  <a16:creationId xmlns="" xmlns:a16="http://schemas.microsoft.com/office/drawing/2014/main" id="{7A72AAA3-82A5-4FFB-930A-DAF73A2ADA74}"/>
                </a:ext>
              </a:extLst>
            </p:cNvPr>
            <p:cNvSpPr txBox="1"/>
            <p:nvPr/>
          </p:nvSpPr>
          <p:spPr>
            <a:xfrm>
              <a:off x="612766" y="3971665"/>
              <a:ext cx="2225683" cy="160367"/>
            </a:xfrm>
            <a:prstGeom prst="rect">
              <a:avLst/>
            </a:prstGeom>
            <a:noFill/>
          </p:spPr>
          <p:txBody>
            <a:bodyPr wrap="square" lIns="0" rtlCol="0">
              <a:spAutoFit/>
            </a:bodyPr>
            <a:lstStyle/>
            <a:p>
              <a:pPr algn="l" rtl="0"/>
              <a:r>
                <a:rPr lang="en-US" sz="65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Guide services and terminated services not included</a:t>
              </a:r>
              <a:endParaRPr lang="en-US" altLang="ko-KR" sz="65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62" name="TextBox 261">
              <a:extLst>
                <a:ext uri="{FF2B5EF4-FFF2-40B4-BE49-F238E27FC236}">
                  <a16:creationId xmlns="" xmlns:a16="http://schemas.microsoft.com/office/drawing/2014/main" id="{B3AAA431-F0E7-4EC9-84D6-84BDE9907925}"/>
                </a:ext>
              </a:extLst>
            </p:cNvPr>
            <p:cNvSpPr txBox="1"/>
            <p:nvPr/>
          </p:nvSpPr>
          <p:spPr>
            <a:xfrm>
              <a:off x="437258" y="3414706"/>
              <a:ext cx="609461" cy="218100"/>
            </a:xfrm>
            <a:prstGeom prst="rect">
              <a:avLst/>
            </a:prstGeom>
            <a:noFill/>
          </p:spPr>
          <p:txBody>
            <a:bodyPr wrap="none" rtlCol="0">
              <a:spAutoFit/>
            </a:bodyPr>
            <a:lstStyle/>
            <a:p>
              <a:pPr algn="ctr" rtl="0"/>
              <a:r>
                <a:rPr lang="en-US" sz="1100" b="0" i="0" u="none" baseline="0" dirty="0">
                  <a:solidFill>
                    <a:srgbClr val="212D37"/>
                  </a:solidFill>
                  <a:latin typeface="Times New Roman" panose="02020603050405020304" pitchFamily="18" charset="0"/>
                  <a:ea typeface="Pretendard SemiBold" panose="02000703000000020004" pitchFamily="2" charset="-127"/>
                  <a:cs typeface="Times New Roman" panose="02020603050405020304" pitchFamily="18" charset="0"/>
                </a:rPr>
                <a:t>8</a:t>
              </a:r>
              <a:r>
                <a:rPr lang="en-US" sz="800" b="0" i="0" u="none" baseline="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 services</a:t>
              </a:r>
            </a:p>
          </p:txBody>
        </p:sp>
        <p:pic>
          <p:nvPicPr>
            <p:cNvPr id="263" name="Picture 66" descr="eee-01">
              <a:extLst>
                <a:ext uri="{FF2B5EF4-FFF2-40B4-BE49-F238E27FC236}">
                  <a16:creationId xmlns="" xmlns:a16="http://schemas.microsoft.com/office/drawing/2014/main" id="{5655D90E-CC01-46B1-BC00-40C35A388A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712" r="35720" b="50353"/>
            <a:stretch/>
          </p:blipFill>
          <p:spPr bwMode="auto">
            <a:xfrm rot="10800000" flipV="1">
              <a:off x="9403606" y="2075182"/>
              <a:ext cx="227238" cy="41398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4" name="그룹 263">
              <a:extLst>
                <a:ext uri="{FF2B5EF4-FFF2-40B4-BE49-F238E27FC236}">
                  <a16:creationId xmlns="" xmlns:a16="http://schemas.microsoft.com/office/drawing/2014/main" id="{B8868620-C802-4D42-9B0E-302C0D4DBB51}"/>
                </a:ext>
              </a:extLst>
            </p:cNvPr>
            <p:cNvGrpSpPr/>
            <p:nvPr/>
          </p:nvGrpSpPr>
          <p:grpSpPr>
            <a:xfrm>
              <a:off x="647152" y="3803481"/>
              <a:ext cx="280803" cy="141768"/>
              <a:chOff x="796492" y="3889900"/>
              <a:chExt cx="345604" cy="174484"/>
            </a:xfrm>
          </p:grpSpPr>
          <p:sp>
            <p:nvSpPr>
              <p:cNvPr id="498" name="직사각형 497">
                <a:extLst>
                  <a:ext uri="{FF2B5EF4-FFF2-40B4-BE49-F238E27FC236}">
                    <a16:creationId xmlns="" xmlns:a16="http://schemas.microsoft.com/office/drawing/2014/main" id="{2C7DF1DF-751F-433F-BB9F-7B61A54A0951}"/>
                  </a:ext>
                </a:extLst>
              </p:cNvPr>
              <p:cNvSpPr/>
              <p:nvPr/>
            </p:nvSpPr>
            <p:spPr>
              <a:xfrm>
                <a:off x="796492" y="3941159"/>
                <a:ext cx="71966" cy="71966"/>
              </a:xfrm>
              <a:prstGeom prst="rect">
                <a:avLst/>
              </a:prstGeom>
              <a:solidFill>
                <a:srgbClr val="7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99" name="사각형: 둥근 모서리 83">
                <a:extLst>
                  <a:ext uri="{FF2B5EF4-FFF2-40B4-BE49-F238E27FC236}">
                    <a16:creationId xmlns="" xmlns:a16="http://schemas.microsoft.com/office/drawing/2014/main" id="{219B836C-CB8D-4D10-A2A4-9C055E2A45D3}"/>
                  </a:ext>
                </a:extLst>
              </p:cNvPr>
              <p:cNvSpPr/>
              <p:nvPr/>
            </p:nvSpPr>
            <p:spPr>
              <a:xfrm>
                <a:off x="879727" y="3889900"/>
                <a:ext cx="262369" cy="174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rtl="0"/>
                <a:r>
                  <a:rPr lang="en-US" sz="65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2021</a:t>
                </a:r>
                <a:endParaRPr lang="en-US" altLang="ko-KR" sz="65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65" name="그룹 264">
              <a:extLst>
                <a:ext uri="{FF2B5EF4-FFF2-40B4-BE49-F238E27FC236}">
                  <a16:creationId xmlns="" xmlns:a16="http://schemas.microsoft.com/office/drawing/2014/main" id="{0B40938E-60E0-49AD-8374-CF0B6C442A3F}"/>
                </a:ext>
              </a:extLst>
            </p:cNvPr>
            <p:cNvGrpSpPr/>
            <p:nvPr/>
          </p:nvGrpSpPr>
          <p:grpSpPr>
            <a:xfrm>
              <a:off x="1154139" y="3803481"/>
              <a:ext cx="280803" cy="141768"/>
              <a:chOff x="1452923" y="3889900"/>
              <a:chExt cx="345604" cy="174484"/>
            </a:xfrm>
          </p:grpSpPr>
          <p:sp>
            <p:nvSpPr>
              <p:cNvPr id="496" name="직사각형 495">
                <a:extLst>
                  <a:ext uri="{FF2B5EF4-FFF2-40B4-BE49-F238E27FC236}">
                    <a16:creationId xmlns="" xmlns:a16="http://schemas.microsoft.com/office/drawing/2014/main" id="{13560901-BFF2-4504-93BC-20EEAA08AAD1}"/>
                  </a:ext>
                </a:extLst>
              </p:cNvPr>
              <p:cNvSpPr/>
              <p:nvPr/>
            </p:nvSpPr>
            <p:spPr>
              <a:xfrm>
                <a:off x="1452923" y="3941159"/>
                <a:ext cx="71966" cy="71966"/>
              </a:xfrm>
              <a:prstGeom prst="rect">
                <a:avLst/>
              </a:prstGeom>
              <a:solidFill>
                <a:srgbClr val="3D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97" name="사각형: 둥근 모서리 83">
                <a:extLst>
                  <a:ext uri="{FF2B5EF4-FFF2-40B4-BE49-F238E27FC236}">
                    <a16:creationId xmlns="" xmlns:a16="http://schemas.microsoft.com/office/drawing/2014/main" id="{4D1AAA82-5D2E-4F18-ABA3-4CA0109A40A5}"/>
                  </a:ext>
                </a:extLst>
              </p:cNvPr>
              <p:cNvSpPr/>
              <p:nvPr/>
            </p:nvSpPr>
            <p:spPr>
              <a:xfrm>
                <a:off x="1536158" y="3889900"/>
                <a:ext cx="262369" cy="174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rtl="0"/>
                <a:r>
                  <a:rPr lang="en-US" sz="65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2022</a:t>
                </a:r>
                <a:endParaRPr lang="en-US" altLang="ko-KR" sz="65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66" name="그룹 265">
              <a:extLst>
                <a:ext uri="{FF2B5EF4-FFF2-40B4-BE49-F238E27FC236}">
                  <a16:creationId xmlns="" xmlns:a16="http://schemas.microsoft.com/office/drawing/2014/main" id="{DDE3F0DC-BCDD-4EC4-BBAA-3CA63776CC39}"/>
                </a:ext>
              </a:extLst>
            </p:cNvPr>
            <p:cNvGrpSpPr/>
            <p:nvPr/>
          </p:nvGrpSpPr>
          <p:grpSpPr>
            <a:xfrm>
              <a:off x="1661130" y="3803481"/>
              <a:ext cx="280803" cy="141768"/>
              <a:chOff x="2109354" y="3889900"/>
              <a:chExt cx="345604" cy="174484"/>
            </a:xfrm>
          </p:grpSpPr>
          <p:sp>
            <p:nvSpPr>
              <p:cNvPr id="494" name="직사각형 493">
                <a:extLst>
                  <a:ext uri="{FF2B5EF4-FFF2-40B4-BE49-F238E27FC236}">
                    <a16:creationId xmlns="" xmlns:a16="http://schemas.microsoft.com/office/drawing/2014/main" id="{BDB5DCBC-F1A0-4B2C-BE58-396ABE5155B6}"/>
                  </a:ext>
                </a:extLst>
              </p:cNvPr>
              <p:cNvSpPr/>
              <p:nvPr/>
            </p:nvSpPr>
            <p:spPr>
              <a:xfrm>
                <a:off x="2109354" y="3941159"/>
                <a:ext cx="71966" cy="71966"/>
              </a:xfrm>
              <a:prstGeom prst="rect">
                <a:avLst/>
              </a:prstGeom>
              <a:solidFill>
                <a:srgbClr val="005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95" name="사각형: 둥근 모서리 83">
                <a:extLst>
                  <a:ext uri="{FF2B5EF4-FFF2-40B4-BE49-F238E27FC236}">
                    <a16:creationId xmlns="" xmlns:a16="http://schemas.microsoft.com/office/drawing/2014/main" id="{ED81B59F-C3F5-427E-B4A5-11025334AEE6}"/>
                  </a:ext>
                </a:extLst>
              </p:cNvPr>
              <p:cNvSpPr/>
              <p:nvPr/>
            </p:nvSpPr>
            <p:spPr>
              <a:xfrm>
                <a:off x="2192589" y="3889900"/>
                <a:ext cx="262369" cy="174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rtl="0"/>
                <a:r>
                  <a:rPr lang="en-US" sz="65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2023</a:t>
                </a:r>
                <a:endParaRPr lang="en-US" altLang="ko-KR" sz="65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67" name="그룹 266">
              <a:extLst>
                <a:ext uri="{FF2B5EF4-FFF2-40B4-BE49-F238E27FC236}">
                  <a16:creationId xmlns="" xmlns:a16="http://schemas.microsoft.com/office/drawing/2014/main" id="{14D11CA3-7ACD-49B0-9D0C-ED6279E3E794}"/>
                </a:ext>
              </a:extLst>
            </p:cNvPr>
            <p:cNvGrpSpPr/>
            <p:nvPr/>
          </p:nvGrpSpPr>
          <p:grpSpPr>
            <a:xfrm>
              <a:off x="2168120" y="3790926"/>
              <a:ext cx="472213" cy="166883"/>
              <a:chOff x="2765786" y="3874445"/>
              <a:chExt cx="581184" cy="205394"/>
            </a:xfrm>
          </p:grpSpPr>
          <p:sp>
            <p:nvSpPr>
              <p:cNvPr id="492" name="직사각형 491">
                <a:extLst>
                  <a:ext uri="{FF2B5EF4-FFF2-40B4-BE49-F238E27FC236}">
                    <a16:creationId xmlns="" xmlns:a16="http://schemas.microsoft.com/office/drawing/2014/main" id="{6D8E7F57-BA93-4ACB-8379-184411C8E7EE}"/>
                  </a:ext>
                </a:extLst>
              </p:cNvPr>
              <p:cNvSpPr/>
              <p:nvPr/>
            </p:nvSpPr>
            <p:spPr>
              <a:xfrm>
                <a:off x="2765786" y="3941159"/>
                <a:ext cx="71966" cy="71966"/>
              </a:xfrm>
              <a:prstGeom prst="rect">
                <a:avLst/>
              </a:prstGeom>
              <a:solidFill>
                <a:srgbClr val="002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93" name="사각형: 둥근 모서리 83">
                <a:extLst>
                  <a:ext uri="{FF2B5EF4-FFF2-40B4-BE49-F238E27FC236}">
                    <a16:creationId xmlns="" xmlns:a16="http://schemas.microsoft.com/office/drawing/2014/main" id="{45B2FA77-E16A-43CB-B273-6F2B41FBE798}"/>
                  </a:ext>
                </a:extLst>
              </p:cNvPr>
              <p:cNvSpPr/>
              <p:nvPr/>
            </p:nvSpPr>
            <p:spPr>
              <a:xfrm>
                <a:off x="2849022" y="3874445"/>
                <a:ext cx="497948" cy="205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rtl="0"/>
                <a:r>
                  <a:rPr lang="en-US" sz="65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Dec. 2023</a:t>
                </a:r>
                <a:endParaRPr lang="en-US" altLang="ko-KR" sz="65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sp>
          <p:nvSpPr>
            <p:cNvPr id="268" name="TextBox 267">
              <a:extLst>
                <a:ext uri="{FF2B5EF4-FFF2-40B4-BE49-F238E27FC236}">
                  <a16:creationId xmlns="" xmlns:a16="http://schemas.microsoft.com/office/drawing/2014/main" id="{39F21BFB-81E9-49BD-B6DE-719F3F33F8C5}"/>
                </a:ext>
              </a:extLst>
            </p:cNvPr>
            <p:cNvSpPr txBox="1"/>
            <p:nvPr/>
          </p:nvSpPr>
          <p:spPr>
            <a:xfrm>
              <a:off x="915191" y="3142230"/>
              <a:ext cx="679994" cy="218100"/>
            </a:xfrm>
            <a:prstGeom prst="rect">
              <a:avLst/>
            </a:prstGeom>
            <a:noFill/>
          </p:spPr>
          <p:txBody>
            <a:bodyPr wrap="none" rtlCol="0">
              <a:spAutoFit/>
            </a:bodyPr>
            <a:lstStyle/>
            <a:p>
              <a:pPr algn="ctr" rtl="0"/>
              <a:r>
                <a:rPr lang="en-US" sz="1100" b="0" i="0" u="none" baseline="0" dirty="0">
                  <a:solidFill>
                    <a:srgbClr val="212D37"/>
                  </a:solidFill>
                  <a:latin typeface="Times New Roman" panose="02020603050405020304" pitchFamily="18" charset="0"/>
                  <a:ea typeface="Pretendard SemiBold" panose="02000703000000020004" pitchFamily="2" charset="-127"/>
                  <a:cs typeface="Times New Roman" panose="02020603050405020304" pitchFamily="18" charset="0"/>
                </a:rPr>
                <a:t>27</a:t>
              </a:r>
              <a:r>
                <a:rPr lang="en-US" sz="800" b="0" i="0" u="none" baseline="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 services</a:t>
              </a:r>
            </a:p>
          </p:txBody>
        </p:sp>
        <p:sp>
          <p:nvSpPr>
            <p:cNvPr id="269" name="TextBox 268">
              <a:extLst>
                <a:ext uri="{FF2B5EF4-FFF2-40B4-BE49-F238E27FC236}">
                  <a16:creationId xmlns="" xmlns:a16="http://schemas.microsoft.com/office/drawing/2014/main" id="{E59C96A2-1B28-4A82-AC94-D7A8E77FB847}"/>
                </a:ext>
              </a:extLst>
            </p:cNvPr>
            <p:cNvSpPr txBox="1"/>
            <p:nvPr/>
          </p:nvSpPr>
          <p:spPr>
            <a:xfrm>
              <a:off x="1484132" y="2835675"/>
              <a:ext cx="654345" cy="218100"/>
            </a:xfrm>
            <a:prstGeom prst="rect">
              <a:avLst/>
            </a:prstGeom>
            <a:noFill/>
          </p:spPr>
          <p:txBody>
            <a:bodyPr wrap="none" rtlCol="0">
              <a:spAutoFit/>
            </a:bodyPr>
            <a:lstStyle/>
            <a:p>
              <a:pPr algn="ctr" rtl="0"/>
              <a:r>
                <a:rPr lang="en-US" sz="1100" b="0" i="0" u="none" baseline="0" dirty="0">
                  <a:solidFill>
                    <a:srgbClr val="212D37"/>
                  </a:solidFill>
                  <a:latin typeface="Times New Roman" panose="02020603050405020304" pitchFamily="18" charset="0"/>
                  <a:ea typeface="Pretendard SemiBold" panose="02000703000000020004" pitchFamily="2" charset="-127"/>
                  <a:cs typeface="Times New Roman" panose="02020603050405020304" pitchFamily="18" charset="0"/>
                </a:rPr>
                <a:t>56</a:t>
              </a:r>
              <a:r>
                <a:rPr lang="en-US" sz="800" b="0" i="0" u="none" baseline="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services</a:t>
              </a:r>
            </a:p>
          </p:txBody>
        </p:sp>
        <p:sp>
          <p:nvSpPr>
            <p:cNvPr id="270" name="TextBox 269">
              <a:extLst>
                <a:ext uri="{FF2B5EF4-FFF2-40B4-BE49-F238E27FC236}">
                  <a16:creationId xmlns="" xmlns:a16="http://schemas.microsoft.com/office/drawing/2014/main" id="{C6DD8642-FBDA-431D-95CB-41F5C587DC0C}"/>
                </a:ext>
              </a:extLst>
            </p:cNvPr>
            <p:cNvSpPr txBox="1"/>
            <p:nvPr/>
          </p:nvSpPr>
          <p:spPr>
            <a:xfrm>
              <a:off x="2018910" y="2738188"/>
              <a:ext cx="654345" cy="218100"/>
            </a:xfrm>
            <a:prstGeom prst="rect">
              <a:avLst/>
            </a:prstGeom>
            <a:noFill/>
          </p:spPr>
          <p:txBody>
            <a:bodyPr wrap="none" rtlCol="0">
              <a:spAutoFit/>
            </a:bodyPr>
            <a:lstStyle/>
            <a:p>
              <a:pPr algn="ctr" rtl="0"/>
              <a:r>
                <a:rPr lang="en-US" sz="1100" b="0" i="0" u="none" baseline="0" dirty="0">
                  <a:solidFill>
                    <a:srgbClr val="212D37"/>
                  </a:solidFill>
                  <a:latin typeface="Times New Roman" panose="02020603050405020304" pitchFamily="18" charset="0"/>
                  <a:ea typeface="Pretendard SemiBold" panose="02000703000000020004" pitchFamily="2" charset="-127"/>
                  <a:cs typeface="Times New Roman" panose="02020603050405020304" pitchFamily="18" charset="0"/>
                </a:rPr>
                <a:t>67</a:t>
              </a:r>
              <a:r>
                <a:rPr lang="en-US" sz="800" b="0" i="0" u="none" baseline="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services</a:t>
              </a:r>
              <a:endParaRPr lang="en-US" altLang="en-US" sz="11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271" name="그룹 270">
              <a:extLst>
                <a:ext uri="{FF2B5EF4-FFF2-40B4-BE49-F238E27FC236}">
                  <a16:creationId xmlns="" xmlns:a16="http://schemas.microsoft.com/office/drawing/2014/main" id="{D7743218-D708-49FB-939B-DE38EC29ED25}"/>
                </a:ext>
              </a:extLst>
            </p:cNvPr>
            <p:cNvGrpSpPr/>
            <p:nvPr/>
          </p:nvGrpSpPr>
          <p:grpSpPr>
            <a:xfrm>
              <a:off x="686447" y="2996378"/>
              <a:ext cx="1615742" cy="706083"/>
              <a:chOff x="3750541" y="3269265"/>
              <a:chExt cx="5662950" cy="2866939"/>
            </a:xfrm>
          </p:grpSpPr>
          <p:cxnSp>
            <p:nvCxnSpPr>
              <p:cNvPr id="489" name="직선 연결선 488">
                <a:extLst>
                  <a:ext uri="{FF2B5EF4-FFF2-40B4-BE49-F238E27FC236}">
                    <a16:creationId xmlns="" xmlns:a16="http://schemas.microsoft.com/office/drawing/2014/main" id="{C210BFA8-E8AE-4A73-B99C-07E9D9FD3CBA}"/>
                  </a:ext>
                </a:extLst>
              </p:cNvPr>
              <p:cNvCxnSpPr/>
              <p:nvPr/>
            </p:nvCxnSpPr>
            <p:spPr>
              <a:xfrm flipV="1">
                <a:off x="3750541" y="5197447"/>
                <a:ext cx="1878692" cy="938757"/>
              </a:xfrm>
              <a:prstGeom prst="line">
                <a:avLst/>
              </a:prstGeom>
              <a:ln w="38100">
                <a:gradFill>
                  <a:gsLst>
                    <a:gs pos="20000">
                      <a:srgbClr val="79A6FF"/>
                    </a:gs>
                    <a:gs pos="80000">
                      <a:srgbClr val="3D74FF"/>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0" name="직선 연결선 489">
                <a:extLst>
                  <a:ext uri="{FF2B5EF4-FFF2-40B4-BE49-F238E27FC236}">
                    <a16:creationId xmlns="" xmlns:a16="http://schemas.microsoft.com/office/drawing/2014/main" id="{A47AF9F1-F327-42EB-B500-C2319C86BF0D}"/>
                  </a:ext>
                </a:extLst>
              </p:cNvPr>
              <p:cNvCxnSpPr/>
              <p:nvPr/>
            </p:nvCxnSpPr>
            <p:spPr>
              <a:xfrm flipV="1">
                <a:off x="5640167" y="3804440"/>
                <a:ext cx="1882520" cy="1395221"/>
              </a:xfrm>
              <a:prstGeom prst="line">
                <a:avLst/>
              </a:prstGeom>
              <a:ln w="38100">
                <a:gradFill>
                  <a:gsLst>
                    <a:gs pos="20000">
                      <a:srgbClr val="3D74FF"/>
                    </a:gs>
                    <a:gs pos="80000">
                      <a:srgbClr val="0055DE"/>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1" name="직선 연결선 490">
                <a:extLst>
                  <a:ext uri="{FF2B5EF4-FFF2-40B4-BE49-F238E27FC236}">
                    <a16:creationId xmlns="" xmlns:a16="http://schemas.microsoft.com/office/drawing/2014/main" id="{AC86CA30-E7DE-4210-9AB6-23DB20D9A355}"/>
                  </a:ext>
                </a:extLst>
              </p:cNvPr>
              <p:cNvCxnSpPr/>
              <p:nvPr/>
            </p:nvCxnSpPr>
            <p:spPr>
              <a:xfrm flipV="1">
                <a:off x="7521240" y="3269265"/>
                <a:ext cx="1892251" cy="532833"/>
              </a:xfrm>
              <a:prstGeom prst="line">
                <a:avLst/>
              </a:prstGeom>
              <a:ln w="38100">
                <a:gradFill>
                  <a:gsLst>
                    <a:gs pos="20000">
                      <a:srgbClr val="0055DE"/>
                    </a:gs>
                    <a:gs pos="80000">
                      <a:srgbClr val="002AC4"/>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72" name="TextBox 271">
              <a:extLst>
                <a:ext uri="{FF2B5EF4-FFF2-40B4-BE49-F238E27FC236}">
                  <a16:creationId xmlns="" xmlns:a16="http://schemas.microsoft.com/office/drawing/2014/main" id="{04D5EC06-2A04-4D29-B9A2-7A8C553B9295}"/>
                </a:ext>
              </a:extLst>
            </p:cNvPr>
            <p:cNvSpPr txBox="1"/>
            <p:nvPr/>
          </p:nvSpPr>
          <p:spPr>
            <a:xfrm>
              <a:off x="552486" y="5912194"/>
              <a:ext cx="2247864" cy="230930"/>
            </a:xfrm>
            <a:prstGeom prst="rect">
              <a:avLst/>
            </a:prstGeom>
            <a:noFill/>
          </p:spPr>
          <p:txBody>
            <a:bodyPr wrap="square" rtlCol="0">
              <a:spAutoFit/>
            </a:bodyPr>
            <a:lstStyle/>
            <a:p>
              <a:pPr marL="72000" indent="-72000"/>
              <a: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Guide services (190.42 million) and vaccine/at-home care/</a:t>
              </a:r>
              <a:b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br>
              <a: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health status  check notifications (552.81 million) excluded.</a:t>
              </a:r>
            </a:p>
          </p:txBody>
        </p:sp>
        <p:sp>
          <p:nvSpPr>
            <p:cNvPr id="273" name="TextBox 272">
              <a:extLst>
                <a:ext uri="{FF2B5EF4-FFF2-40B4-BE49-F238E27FC236}">
                  <a16:creationId xmlns="" xmlns:a16="http://schemas.microsoft.com/office/drawing/2014/main" id="{E947915C-B15E-4336-B828-821B0A392509}"/>
                </a:ext>
              </a:extLst>
            </p:cNvPr>
            <p:cNvSpPr txBox="1"/>
            <p:nvPr/>
          </p:nvSpPr>
          <p:spPr>
            <a:xfrm>
              <a:off x="552489" y="5751041"/>
              <a:ext cx="2050882" cy="230930"/>
            </a:xfrm>
            <a:prstGeom prst="rect">
              <a:avLst/>
            </a:prstGeom>
            <a:noFill/>
          </p:spPr>
          <p:txBody>
            <a:bodyPr wrap="none" rtlCol="0">
              <a:spAutoFit/>
            </a:bodyPr>
            <a:lstStyle/>
            <a:p>
              <a:pPr marL="72000" indent="-72000" algn="l" rtl="0"/>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Cumulative number of notifications </a:t>
              </a:r>
              <a:b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br>
              <a:r>
                <a:rPr lang="en-US" sz="600" b="0" i="0" u="none" baseline="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(Mar. 28, 2021 to Dec. 31, 2023), unit: no, of notifications</a:t>
              </a:r>
              <a:endParaRPr lang="en-US" alt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274" name="그룹 273">
              <a:extLst>
                <a:ext uri="{FF2B5EF4-FFF2-40B4-BE49-F238E27FC236}">
                  <a16:creationId xmlns="" xmlns:a16="http://schemas.microsoft.com/office/drawing/2014/main" id="{3E6D1A63-D419-4365-8543-9A2E9AD6E10F}"/>
                </a:ext>
              </a:extLst>
            </p:cNvPr>
            <p:cNvGrpSpPr/>
            <p:nvPr/>
          </p:nvGrpSpPr>
          <p:grpSpPr>
            <a:xfrm>
              <a:off x="2810804" y="3123196"/>
              <a:ext cx="896740" cy="128294"/>
              <a:chOff x="8764746" y="3717518"/>
              <a:chExt cx="1103685" cy="157897"/>
            </a:xfrm>
          </p:grpSpPr>
          <p:sp>
            <p:nvSpPr>
              <p:cNvPr id="487" name="직사각형 486">
                <a:extLst>
                  <a:ext uri="{FF2B5EF4-FFF2-40B4-BE49-F238E27FC236}">
                    <a16:creationId xmlns="" xmlns:a16="http://schemas.microsoft.com/office/drawing/2014/main" id="{785F9C1C-E93C-43EE-BE87-D7E3A732F5D7}"/>
                  </a:ext>
                </a:extLst>
              </p:cNvPr>
              <p:cNvSpPr/>
              <p:nvPr/>
            </p:nvSpPr>
            <p:spPr>
              <a:xfrm>
                <a:off x="8764746" y="3740599"/>
                <a:ext cx="118529" cy="118529"/>
              </a:xfrm>
              <a:prstGeom prst="rect">
                <a:avLst/>
              </a:prstGeom>
              <a:solidFill>
                <a:srgbClr val="0055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88" name="TextBox 487">
                <a:extLst>
                  <a:ext uri="{FF2B5EF4-FFF2-40B4-BE49-F238E27FC236}">
                    <a16:creationId xmlns="" xmlns:a16="http://schemas.microsoft.com/office/drawing/2014/main" id="{D764E235-78A9-40F4-B6BD-C045D7CC9B6B}"/>
                  </a:ext>
                </a:extLst>
              </p:cNvPr>
              <p:cNvSpPr txBox="1"/>
              <p:nvPr/>
            </p:nvSpPr>
            <p:spPr>
              <a:xfrm>
                <a:off x="8845265" y="3717518"/>
                <a:ext cx="1023166" cy="157897"/>
              </a:xfrm>
              <a:prstGeom prst="rect">
                <a:avLst/>
              </a:prstGeom>
              <a:noFill/>
            </p:spPr>
            <p:txBody>
              <a:bodyPr wrap="none" rtlCol="0">
                <a:spAutoFit/>
              </a:bodyPr>
              <a:lstStyle/>
              <a:p>
                <a:pPr algn="l" rtl="0"/>
                <a:r>
                  <a:rPr lang="en-US" sz="400" b="0" i="0" u="none"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Continuing education/tests (7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75" name="그룹 274">
              <a:extLst>
                <a:ext uri="{FF2B5EF4-FFF2-40B4-BE49-F238E27FC236}">
                  <a16:creationId xmlns="" xmlns:a16="http://schemas.microsoft.com/office/drawing/2014/main" id="{C749BB56-9083-4B36-BAA9-0FC2BD92CA98}"/>
                </a:ext>
              </a:extLst>
            </p:cNvPr>
            <p:cNvGrpSpPr/>
            <p:nvPr/>
          </p:nvGrpSpPr>
          <p:grpSpPr>
            <a:xfrm>
              <a:off x="2810835" y="2999412"/>
              <a:ext cx="631926" cy="128294"/>
              <a:chOff x="8764746" y="3903250"/>
              <a:chExt cx="777754" cy="157898"/>
            </a:xfrm>
          </p:grpSpPr>
          <p:sp>
            <p:nvSpPr>
              <p:cNvPr id="485" name="직사각형 484">
                <a:extLst>
                  <a:ext uri="{FF2B5EF4-FFF2-40B4-BE49-F238E27FC236}">
                    <a16:creationId xmlns="" xmlns:a16="http://schemas.microsoft.com/office/drawing/2014/main" id="{090D3D7C-9601-42C9-B43E-4D3663A15D29}"/>
                  </a:ext>
                </a:extLst>
              </p:cNvPr>
              <p:cNvSpPr/>
              <p:nvPr/>
            </p:nvSpPr>
            <p:spPr>
              <a:xfrm>
                <a:off x="8764746" y="3922618"/>
                <a:ext cx="118529" cy="118529"/>
              </a:xfrm>
              <a:prstGeom prst="rect">
                <a:avLst/>
              </a:prstGeom>
              <a:solidFill>
                <a:srgbClr val="779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86" name="TextBox 485">
                <a:extLst>
                  <a:ext uri="{FF2B5EF4-FFF2-40B4-BE49-F238E27FC236}">
                    <a16:creationId xmlns="" xmlns:a16="http://schemas.microsoft.com/office/drawing/2014/main" id="{3886FF5A-CBB8-476D-9507-20A60F41AED5}"/>
                  </a:ext>
                </a:extLst>
              </p:cNvPr>
              <p:cNvSpPr txBox="1"/>
              <p:nvPr/>
            </p:nvSpPr>
            <p:spPr>
              <a:xfrm>
                <a:off x="8845267" y="3903250"/>
                <a:ext cx="697233" cy="157898"/>
              </a:xfrm>
              <a:prstGeom prst="rect">
                <a:avLst/>
              </a:prstGeom>
              <a:noFill/>
            </p:spPr>
            <p:txBody>
              <a:bodyPr wrap="none" rtlCol="0">
                <a:spAutoFit/>
              </a:bodyPr>
              <a:lstStyle/>
              <a:p>
                <a:pPr algn="l" rtl="0"/>
                <a:r>
                  <a:rPr lang="en-US" sz="400" b="0" i="0" u="none"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Complaint (6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76" name="그룹 275">
              <a:extLst>
                <a:ext uri="{FF2B5EF4-FFF2-40B4-BE49-F238E27FC236}">
                  <a16:creationId xmlns="" xmlns:a16="http://schemas.microsoft.com/office/drawing/2014/main" id="{7A70D347-388C-4B7E-9911-0689B1487982}"/>
                </a:ext>
              </a:extLst>
            </p:cNvPr>
            <p:cNvGrpSpPr/>
            <p:nvPr/>
          </p:nvGrpSpPr>
          <p:grpSpPr>
            <a:xfrm>
              <a:off x="2810831" y="2875647"/>
              <a:ext cx="939060" cy="128294"/>
              <a:chOff x="8764746" y="4086839"/>
              <a:chExt cx="1155765" cy="157897"/>
            </a:xfrm>
          </p:grpSpPr>
          <p:sp>
            <p:nvSpPr>
              <p:cNvPr id="483" name="직사각형 482">
                <a:extLst>
                  <a:ext uri="{FF2B5EF4-FFF2-40B4-BE49-F238E27FC236}">
                    <a16:creationId xmlns="" xmlns:a16="http://schemas.microsoft.com/office/drawing/2014/main" id="{D3D8B964-B302-4238-9B54-9DD3AA846413}"/>
                  </a:ext>
                </a:extLst>
              </p:cNvPr>
              <p:cNvSpPr/>
              <p:nvPr/>
            </p:nvSpPr>
            <p:spPr>
              <a:xfrm>
                <a:off x="8764746" y="4104637"/>
                <a:ext cx="118529" cy="118529"/>
              </a:xfrm>
              <a:prstGeom prst="rect">
                <a:avLst/>
              </a:prstGeom>
              <a:solidFill>
                <a:srgbClr val="79A6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84" name="TextBox 483">
                <a:extLst>
                  <a:ext uri="{FF2B5EF4-FFF2-40B4-BE49-F238E27FC236}">
                    <a16:creationId xmlns="" xmlns:a16="http://schemas.microsoft.com/office/drawing/2014/main" id="{DB9BD640-496E-4EF5-A4FE-A1384C813192}"/>
                  </a:ext>
                </a:extLst>
              </p:cNvPr>
              <p:cNvSpPr txBox="1"/>
              <p:nvPr/>
            </p:nvSpPr>
            <p:spPr>
              <a:xfrm>
                <a:off x="8845267" y="4086839"/>
                <a:ext cx="1075244" cy="157897"/>
              </a:xfrm>
              <a:prstGeom prst="rect">
                <a:avLst/>
              </a:prstGeom>
              <a:noFill/>
            </p:spPr>
            <p:txBody>
              <a:bodyPr wrap="none" rtlCol="0">
                <a:spAutoFit/>
              </a:bodyPr>
              <a:lstStyle/>
              <a:p>
                <a:pPr algn="l" rtl="0"/>
                <a:r>
                  <a:rPr lang="en-US" sz="400" b="0" i="0" u="none"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Legal notifications (notices) (13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77" name="그룹 276">
              <a:extLst>
                <a:ext uri="{FF2B5EF4-FFF2-40B4-BE49-F238E27FC236}">
                  <a16:creationId xmlns="" xmlns:a16="http://schemas.microsoft.com/office/drawing/2014/main" id="{4B284E68-6531-4612-8CE8-8456ACC26DA5}"/>
                </a:ext>
              </a:extLst>
            </p:cNvPr>
            <p:cNvGrpSpPr/>
            <p:nvPr/>
          </p:nvGrpSpPr>
          <p:grpSpPr>
            <a:xfrm>
              <a:off x="2810843" y="2751861"/>
              <a:ext cx="556582" cy="128294"/>
              <a:chOff x="8764746" y="4270425"/>
              <a:chExt cx="685023" cy="157897"/>
            </a:xfrm>
          </p:grpSpPr>
          <p:sp>
            <p:nvSpPr>
              <p:cNvPr id="481" name="직사각형 480">
                <a:extLst>
                  <a:ext uri="{FF2B5EF4-FFF2-40B4-BE49-F238E27FC236}">
                    <a16:creationId xmlns="" xmlns:a16="http://schemas.microsoft.com/office/drawing/2014/main" id="{6D688D47-D3E9-49F0-9A35-C7717445E92F}"/>
                  </a:ext>
                </a:extLst>
              </p:cNvPr>
              <p:cNvSpPr/>
              <p:nvPr/>
            </p:nvSpPr>
            <p:spPr>
              <a:xfrm>
                <a:off x="8764746" y="4286656"/>
                <a:ext cx="118529" cy="118529"/>
              </a:xfrm>
              <a:prstGeom prst="rect">
                <a:avLst/>
              </a:prstGeom>
              <a:solidFill>
                <a:srgbClr val="E4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82" name="TextBox 481">
                <a:extLst>
                  <a:ext uri="{FF2B5EF4-FFF2-40B4-BE49-F238E27FC236}">
                    <a16:creationId xmlns="" xmlns:a16="http://schemas.microsoft.com/office/drawing/2014/main" id="{8FD5DB39-550B-4F9B-B76D-C7818BD10527}"/>
                  </a:ext>
                </a:extLst>
              </p:cNvPr>
              <p:cNvSpPr txBox="1"/>
              <p:nvPr/>
            </p:nvSpPr>
            <p:spPr>
              <a:xfrm>
                <a:off x="8845265" y="4270425"/>
                <a:ext cx="604504" cy="157897"/>
              </a:xfrm>
              <a:prstGeom prst="rect">
                <a:avLst/>
              </a:prstGeom>
              <a:noFill/>
            </p:spPr>
            <p:txBody>
              <a:bodyPr wrap="none" rtlCol="0">
                <a:spAutoFit/>
              </a:bodyPr>
              <a:lstStyle/>
              <a:p>
                <a:pPr algn="l" rtl="0"/>
                <a:r>
                  <a:rPr lang="en-US" sz="400" b="0" i="0" u="none"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New (13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78" name="그룹 277">
              <a:extLst>
                <a:ext uri="{FF2B5EF4-FFF2-40B4-BE49-F238E27FC236}">
                  <a16:creationId xmlns="" xmlns:a16="http://schemas.microsoft.com/office/drawing/2014/main" id="{6DE8DB8D-2359-47DC-806B-C2B4C868A27B}"/>
                </a:ext>
              </a:extLst>
            </p:cNvPr>
            <p:cNvGrpSpPr/>
            <p:nvPr/>
          </p:nvGrpSpPr>
          <p:grpSpPr>
            <a:xfrm>
              <a:off x="2810847" y="3989641"/>
              <a:ext cx="794148" cy="128294"/>
              <a:chOff x="8764746" y="4451340"/>
              <a:chExt cx="977410" cy="157897"/>
            </a:xfrm>
          </p:grpSpPr>
          <p:sp>
            <p:nvSpPr>
              <p:cNvPr id="479" name="직사각형 478">
                <a:extLst>
                  <a:ext uri="{FF2B5EF4-FFF2-40B4-BE49-F238E27FC236}">
                    <a16:creationId xmlns="" xmlns:a16="http://schemas.microsoft.com/office/drawing/2014/main" id="{527D829B-BCCF-42A5-8159-65D47B37DBDF}"/>
                  </a:ext>
                </a:extLst>
              </p:cNvPr>
              <p:cNvSpPr/>
              <p:nvPr/>
            </p:nvSpPr>
            <p:spPr>
              <a:xfrm>
                <a:off x="8764746" y="4470014"/>
                <a:ext cx="118529" cy="118529"/>
              </a:xfrm>
              <a:prstGeom prst="rect">
                <a:avLst/>
              </a:prstGeom>
              <a:solidFill>
                <a:srgbClr val="12218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80" name="TextBox 479">
                <a:extLst>
                  <a:ext uri="{FF2B5EF4-FFF2-40B4-BE49-F238E27FC236}">
                    <a16:creationId xmlns="" xmlns:a16="http://schemas.microsoft.com/office/drawing/2014/main" id="{2D2345D1-62AD-4ED1-B353-99AEBDD9B138}"/>
                  </a:ext>
                </a:extLst>
              </p:cNvPr>
              <p:cNvSpPr txBox="1"/>
              <p:nvPr/>
            </p:nvSpPr>
            <p:spPr>
              <a:xfrm>
                <a:off x="8845265" y="4451340"/>
                <a:ext cx="896891" cy="157897"/>
              </a:xfrm>
              <a:prstGeom prst="rect">
                <a:avLst/>
              </a:prstGeom>
              <a:noFill/>
            </p:spPr>
            <p:txBody>
              <a:bodyPr wrap="none" rtlCol="0">
                <a:spAutoFit/>
              </a:bodyPr>
              <a:lstStyle/>
              <a:p>
                <a:pPr algn="l" rtl="0"/>
                <a:r>
                  <a:rPr lang="en-US" sz="400" b="0" i="0" u="none"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Resident registration (2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79" name="그룹 278">
              <a:extLst>
                <a:ext uri="{FF2B5EF4-FFF2-40B4-BE49-F238E27FC236}">
                  <a16:creationId xmlns="" xmlns:a16="http://schemas.microsoft.com/office/drawing/2014/main" id="{84D9827D-8F53-4C73-8219-13A3AB95BDCC}"/>
                </a:ext>
              </a:extLst>
            </p:cNvPr>
            <p:cNvGrpSpPr/>
            <p:nvPr/>
          </p:nvGrpSpPr>
          <p:grpSpPr>
            <a:xfrm>
              <a:off x="2810825" y="3865862"/>
              <a:ext cx="1090062" cy="128294"/>
              <a:chOff x="8764746" y="4658707"/>
              <a:chExt cx="1341615" cy="157897"/>
            </a:xfrm>
          </p:grpSpPr>
          <p:sp>
            <p:nvSpPr>
              <p:cNvPr id="477" name="직사각형 476">
                <a:extLst>
                  <a:ext uri="{FF2B5EF4-FFF2-40B4-BE49-F238E27FC236}">
                    <a16:creationId xmlns="" xmlns:a16="http://schemas.microsoft.com/office/drawing/2014/main" id="{1456DACD-F66E-4ACE-8C0E-7FDA2C8A173B}"/>
                  </a:ext>
                </a:extLst>
              </p:cNvPr>
              <p:cNvSpPr/>
              <p:nvPr/>
            </p:nvSpPr>
            <p:spPr>
              <a:xfrm>
                <a:off x="8764746" y="4677138"/>
                <a:ext cx="118529" cy="118529"/>
              </a:xfrm>
              <a:prstGeom prst="rect">
                <a:avLst/>
              </a:prstGeom>
              <a:solidFill>
                <a:srgbClr val="525B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78" name="TextBox 477">
                <a:extLst>
                  <a:ext uri="{FF2B5EF4-FFF2-40B4-BE49-F238E27FC236}">
                    <a16:creationId xmlns="" xmlns:a16="http://schemas.microsoft.com/office/drawing/2014/main" id="{07076057-CF3C-419D-B845-BF509EE35520}"/>
                  </a:ext>
                </a:extLst>
              </p:cNvPr>
              <p:cNvSpPr txBox="1"/>
              <p:nvPr/>
            </p:nvSpPr>
            <p:spPr>
              <a:xfrm>
                <a:off x="8845267" y="4658707"/>
                <a:ext cx="1261094" cy="157897"/>
              </a:xfrm>
              <a:prstGeom prst="rect">
                <a:avLst/>
              </a:prstGeom>
              <a:noFill/>
            </p:spPr>
            <p:txBody>
              <a:bodyPr wrap="none" rtlCol="0">
                <a:spAutoFit/>
              </a:bodyPr>
              <a:lstStyle/>
              <a:p>
                <a:pPr algn="l" rtl="0"/>
                <a:r>
                  <a:rPr lang="en-US" sz="400" b="0" i="0" u="none"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Notification of my information search (2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80" name="그룹 279">
              <a:extLst>
                <a:ext uri="{FF2B5EF4-FFF2-40B4-BE49-F238E27FC236}">
                  <a16:creationId xmlns="" xmlns:a16="http://schemas.microsoft.com/office/drawing/2014/main" id="{731ECBA1-EC01-4828-A67A-22A589033F84}"/>
                </a:ext>
              </a:extLst>
            </p:cNvPr>
            <p:cNvGrpSpPr/>
            <p:nvPr/>
          </p:nvGrpSpPr>
          <p:grpSpPr>
            <a:xfrm>
              <a:off x="2810840" y="3742084"/>
              <a:ext cx="571330" cy="128294"/>
              <a:chOff x="8764746" y="4866069"/>
              <a:chExt cx="703174" cy="157897"/>
            </a:xfrm>
          </p:grpSpPr>
          <p:sp>
            <p:nvSpPr>
              <p:cNvPr id="475" name="직사각형 474">
                <a:extLst>
                  <a:ext uri="{FF2B5EF4-FFF2-40B4-BE49-F238E27FC236}">
                    <a16:creationId xmlns="" xmlns:a16="http://schemas.microsoft.com/office/drawing/2014/main" id="{4113C11E-6D2A-43ED-91C0-6C401C682051}"/>
                  </a:ext>
                </a:extLst>
              </p:cNvPr>
              <p:cNvSpPr/>
              <p:nvPr/>
            </p:nvSpPr>
            <p:spPr>
              <a:xfrm>
                <a:off x="8764746" y="4884262"/>
                <a:ext cx="118529" cy="118529"/>
              </a:xfrm>
              <a:prstGeom prst="rect">
                <a:avLst/>
              </a:prstGeom>
              <a:solidFill>
                <a:srgbClr val="525B66">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76" name="TextBox 475">
                <a:extLst>
                  <a:ext uri="{FF2B5EF4-FFF2-40B4-BE49-F238E27FC236}">
                    <a16:creationId xmlns="" xmlns:a16="http://schemas.microsoft.com/office/drawing/2014/main" id="{07BE632E-5C81-4AC9-ACE9-98C82D93DF92}"/>
                  </a:ext>
                </a:extLst>
              </p:cNvPr>
              <p:cNvSpPr txBox="1"/>
              <p:nvPr/>
            </p:nvSpPr>
            <p:spPr>
              <a:xfrm>
                <a:off x="8845265" y="4866069"/>
                <a:ext cx="622655" cy="157897"/>
              </a:xfrm>
              <a:prstGeom prst="rect">
                <a:avLst/>
              </a:prstGeom>
              <a:noFill/>
            </p:spPr>
            <p:txBody>
              <a:bodyPr wrap="none" rtlCol="0">
                <a:spAutoFit/>
              </a:bodyPr>
              <a:lstStyle/>
              <a:p>
                <a:pPr algn="l" rtl="0"/>
                <a:r>
                  <a:rPr lang="en-US" sz="400" b="0" i="0" u="none"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Guides (3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81" name="그룹 280">
              <a:extLst>
                <a:ext uri="{FF2B5EF4-FFF2-40B4-BE49-F238E27FC236}">
                  <a16:creationId xmlns="" xmlns:a16="http://schemas.microsoft.com/office/drawing/2014/main" id="{34A39515-BCF8-47A9-AAEE-1233ECD1BA7C}"/>
                </a:ext>
              </a:extLst>
            </p:cNvPr>
            <p:cNvGrpSpPr/>
            <p:nvPr/>
          </p:nvGrpSpPr>
          <p:grpSpPr>
            <a:xfrm>
              <a:off x="2810835" y="3618306"/>
              <a:ext cx="778438" cy="128294"/>
              <a:chOff x="8764746" y="5073435"/>
              <a:chExt cx="958077" cy="157897"/>
            </a:xfrm>
          </p:grpSpPr>
          <p:sp>
            <p:nvSpPr>
              <p:cNvPr id="473" name="직사각형 472">
                <a:extLst>
                  <a:ext uri="{FF2B5EF4-FFF2-40B4-BE49-F238E27FC236}">
                    <a16:creationId xmlns="" xmlns:a16="http://schemas.microsoft.com/office/drawing/2014/main" id="{86AF0C1E-6264-4374-809A-B9FB3E71C6D9}"/>
                  </a:ext>
                </a:extLst>
              </p:cNvPr>
              <p:cNvSpPr/>
              <p:nvPr/>
            </p:nvSpPr>
            <p:spPr>
              <a:xfrm>
                <a:off x="8764746" y="5091386"/>
                <a:ext cx="118529" cy="118529"/>
              </a:xfrm>
              <a:prstGeom prst="rect">
                <a:avLst/>
              </a:prstGeom>
              <a:solidFill>
                <a:srgbClr val="525B66">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74" name="TextBox 473">
                <a:extLst>
                  <a:ext uri="{FF2B5EF4-FFF2-40B4-BE49-F238E27FC236}">
                    <a16:creationId xmlns="" xmlns:a16="http://schemas.microsoft.com/office/drawing/2014/main" id="{604A8BA2-0032-4E38-AF31-6CF87179B3D5}"/>
                  </a:ext>
                </a:extLst>
              </p:cNvPr>
              <p:cNvSpPr txBox="1"/>
              <p:nvPr/>
            </p:nvSpPr>
            <p:spPr>
              <a:xfrm>
                <a:off x="8845265" y="5073435"/>
                <a:ext cx="877558" cy="157897"/>
              </a:xfrm>
              <a:prstGeom prst="rect">
                <a:avLst/>
              </a:prstGeom>
              <a:noFill/>
            </p:spPr>
            <p:txBody>
              <a:bodyPr wrap="none" rtlCol="0">
                <a:spAutoFit/>
              </a:bodyPr>
              <a:lstStyle/>
              <a:p>
                <a:pPr algn="l" rtl="0"/>
                <a:r>
                  <a:rPr lang="en-US" sz="400" b="0" i="0" u="none"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Health and housing (4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82" name="그룹 281">
              <a:extLst>
                <a:ext uri="{FF2B5EF4-FFF2-40B4-BE49-F238E27FC236}">
                  <a16:creationId xmlns="" xmlns:a16="http://schemas.microsoft.com/office/drawing/2014/main" id="{DB01CA0C-48F7-4F17-A0C7-CD402129240E}"/>
                </a:ext>
              </a:extLst>
            </p:cNvPr>
            <p:cNvGrpSpPr/>
            <p:nvPr/>
          </p:nvGrpSpPr>
          <p:grpSpPr>
            <a:xfrm>
              <a:off x="2810824" y="3494527"/>
              <a:ext cx="998050" cy="128294"/>
              <a:chOff x="8764746" y="5280802"/>
              <a:chExt cx="1228368" cy="157897"/>
            </a:xfrm>
          </p:grpSpPr>
          <p:sp>
            <p:nvSpPr>
              <p:cNvPr id="471" name="직사각형 470">
                <a:extLst>
                  <a:ext uri="{FF2B5EF4-FFF2-40B4-BE49-F238E27FC236}">
                    <a16:creationId xmlns="" xmlns:a16="http://schemas.microsoft.com/office/drawing/2014/main" id="{6D41A646-54B3-4ECD-8E05-D732B0AD3067}"/>
                  </a:ext>
                </a:extLst>
              </p:cNvPr>
              <p:cNvSpPr/>
              <p:nvPr/>
            </p:nvSpPr>
            <p:spPr>
              <a:xfrm>
                <a:off x="8764746" y="5298510"/>
                <a:ext cx="118529" cy="118529"/>
              </a:xfrm>
              <a:prstGeom prst="rect">
                <a:avLst/>
              </a:prstGeom>
              <a:solidFill>
                <a:srgbClr val="A0A5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72" name="TextBox 471">
                <a:extLst>
                  <a:ext uri="{FF2B5EF4-FFF2-40B4-BE49-F238E27FC236}">
                    <a16:creationId xmlns="" xmlns:a16="http://schemas.microsoft.com/office/drawing/2014/main" id="{836C682D-6BBE-4967-9B8A-951D35042D6C}"/>
                  </a:ext>
                </a:extLst>
              </p:cNvPr>
              <p:cNvSpPr txBox="1"/>
              <p:nvPr/>
            </p:nvSpPr>
            <p:spPr>
              <a:xfrm>
                <a:off x="8845267" y="5280802"/>
                <a:ext cx="1147847" cy="157897"/>
              </a:xfrm>
              <a:prstGeom prst="rect">
                <a:avLst/>
              </a:prstGeom>
              <a:noFill/>
            </p:spPr>
            <p:txBody>
              <a:bodyPr wrap="none" rtlCol="0">
                <a:spAutoFit/>
              </a:bodyPr>
              <a:lstStyle/>
              <a:p>
                <a:pPr algn="l" rtl="0"/>
                <a:r>
                  <a:rPr lang="en-US" sz="400" b="0" i="0" u="none"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Education, tuition, and volunteer (5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83" name="그룹 282">
              <a:extLst>
                <a:ext uri="{FF2B5EF4-FFF2-40B4-BE49-F238E27FC236}">
                  <a16:creationId xmlns="" xmlns:a16="http://schemas.microsoft.com/office/drawing/2014/main" id="{C3E76EEB-8E8B-4B3E-AB1C-3209C18A0C8F}"/>
                </a:ext>
              </a:extLst>
            </p:cNvPr>
            <p:cNvGrpSpPr/>
            <p:nvPr/>
          </p:nvGrpSpPr>
          <p:grpSpPr>
            <a:xfrm>
              <a:off x="2810804" y="3370750"/>
              <a:ext cx="915336" cy="128294"/>
              <a:chOff x="8764746" y="5488168"/>
              <a:chExt cx="1126571" cy="157897"/>
            </a:xfrm>
          </p:grpSpPr>
          <p:sp>
            <p:nvSpPr>
              <p:cNvPr id="469" name="직사각형 468">
                <a:extLst>
                  <a:ext uri="{FF2B5EF4-FFF2-40B4-BE49-F238E27FC236}">
                    <a16:creationId xmlns="" xmlns:a16="http://schemas.microsoft.com/office/drawing/2014/main" id="{E6EDFE9D-59AA-4577-89FE-0E7D21F5AB4F}"/>
                  </a:ext>
                </a:extLst>
              </p:cNvPr>
              <p:cNvSpPr/>
              <p:nvPr/>
            </p:nvSpPr>
            <p:spPr>
              <a:xfrm>
                <a:off x="8764746" y="5505634"/>
                <a:ext cx="118529" cy="118529"/>
              </a:xfrm>
              <a:prstGeom prst="rect">
                <a:avLst/>
              </a:prstGeom>
              <a:solidFill>
                <a:srgbClr val="DBDD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70" name="TextBox 469">
                <a:extLst>
                  <a:ext uri="{FF2B5EF4-FFF2-40B4-BE49-F238E27FC236}">
                    <a16:creationId xmlns="" xmlns:a16="http://schemas.microsoft.com/office/drawing/2014/main" id="{54B5D416-7F1A-4F34-B7F9-D77FDE43E940}"/>
                  </a:ext>
                </a:extLst>
              </p:cNvPr>
              <p:cNvSpPr txBox="1"/>
              <p:nvPr/>
            </p:nvSpPr>
            <p:spPr>
              <a:xfrm>
                <a:off x="8845267" y="5488168"/>
                <a:ext cx="1046050" cy="157897"/>
              </a:xfrm>
              <a:prstGeom prst="rect">
                <a:avLst/>
              </a:prstGeom>
              <a:noFill/>
            </p:spPr>
            <p:txBody>
              <a:bodyPr wrap="none" rtlCol="0">
                <a:spAutoFit/>
              </a:bodyPr>
              <a:lstStyle/>
              <a:p>
                <a:pPr algn="l" rtl="0"/>
                <a:r>
                  <a:rPr lang="en-US" sz="400" b="0" i="0" u="none"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Taxes, notices and pensions (5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84" name="그룹 283">
              <a:extLst>
                <a:ext uri="{FF2B5EF4-FFF2-40B4-BE49-F238E27FC236}">
                  <a16:creationId xmlns="" xmlns:a16="http://schemas.microsoft.com/office/drawing/2014/main" id="{898C9644-267A-4DBE-93A1-A22EEF7D7609}"/>
                </a:ext>
              </a:extLst>
            </p:cNvPr>
            <p:cNvGrpSpPr/>
            <p:nvPr/>
          </p:nvGrpSpPr>
          <p:grpSpPr>
            <a:xfrm>
              <a:off x="2810830" y="3246972"/>
              <a:ext cx="898986" cy="128294"/>
              <a:chOff x="8764746" y="5662139"/>
              <a:chExt cx="1106443" cy="157897"/>
            </a:xfrm>
          </p:grpSpPr>
          <p:sp>
            <p:nvSpPr>
              <p:cNvPr id="467" name="직사각형 466">
                <a:extLst>
                  <a:ext uri="{FF2B5EF4-FFF2-40B4-BE49-F238E27FC236}">
                    <a16:creationId xmlns="" xmlns:a16="http://schemas.microsoft.com/office/drawing/2014/main" id="{A843C524-1406-44A3-9133-F797BC7DF7DB}"/>
                  </a:ext>
                </a:extLst>
              </p:cNvPr>
              <p:cNvSpPr/>
              <p:nvPr/>
            </p:nvSpPr>
            <p:spPr>
              <a:xfrm>
                <a:off x="8764746" y="5679363"/>
                <a:ext cx="118529" cy="118529"/>
              </a:xfrm>
              <a:prstGeom prst="rect">
                <a:avLst/>
              </a:prstGeom>
              <a:solidFill>
                <a:srgbClr val="002A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68" name="TextBox 467">
                <a:extLst>
                  <a:ext uri="{FF2B5EF4-FFF2-40B4-BE49-F238E27FC236}">
                    <a16:creationId xmlns="" xmlns:a16="http://schemas.microsoft.com/office/drawing/2014/main" id="{7C693CCD-B388-4145-81B3-CF048592F271}"/>
                  </a:ext>
                </a:extLst>
              </p:cNvPr>
              <p:cNvSpPr txBox="1"/>
              <p:nvPr/>
            </p:nvSpPr>
            <p:spPr>
              <a:xfrm>
                <a:off x="8845267" y="5662139"/>
                <a:ext cx="1025922" cy="157897"/>
              </a:xfrm>
              <a:prstGeom prst="rect">
                <a:avLst/>
              </a:prstGeom>
              <a:noFill/>
            </p:spPr>
            <p:txBody>
              <a:bodyPr wrap="none" rtlCol="0">
                <a:spAutoFit/>
              </a:bodyPr>
              <a:lstStyle/>
              <a:p>
                <a:pPr algn="l" rtl="0"/>
                <a:r>
                  <a:rPr lang="en-US" sz="400" b="0" i="0" u="none"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Automotive/transportation (7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aphicFrame>
          <p:nvGraphicFramePr>
            <p:cNvPr id="285" name="차트 284">
              <a:extLst>
                <a:ext uri="{FF2B5EF4-FFF2-40B4-BE49-F238E27FC236}">
                  <a16:creationId xmlns="" xmlns:a16="http://schemas.microsoft.com/office/drawing/2014/main" id="{5572F747-B440-411D-A593-18A497F73FA8}"/>
                </a:ext>
              </a:extLst>
            </p:cNvPr>
            <p:cNvGraphicFramePr/>
            <p:nvPr>
              <p:extLst>
                <p:ext uri="{D42A27DB-BD31-4B8C-83A1-F6EECF244321}">
                  <p14:modId xmlns:p14="http://schemas.microsoft.com/office/powerpoint/2010/main" val="3846611322"/>
                </p:ext>
              </p:extLst>
            </p:nvPr>
          </p:nvGraphicFramePr>
          <p:xfrm>
            <a:off x="3010210" y="2430551"/>
            <a:ext cx="2153669" cy="2090910"/>
          </p:xfrm>
          <a:graphic>
            <a:graphicData uri="http://schemas.openxmlformats.org/drawingml/2006/chart">
              <c:chart xmlns:c="http://schemas.openxmlformats.org/drawingml/2006/chart" xmlns:r="http://schemas.openxmlformats.org/officeDocument/2006/relationships" r:id="rId4"/>
            </a:graphicData>
          </a:graphic>
        </p:graphicFrame>
        <p:sp>
          <p:nvSpPr>
            <p:cNvPr id="286" name="TextBox 285">
              <a:extLst>
                <a:ext uri="{FF2B5EF4-FFF2-40B4-BE49-F238E27FC236}">
                  <a16:creationId xmlns="" xmlns:a16="http://schemas.microsoft.com/office/drawing/2014/main" id="{DE40605E-C802-40BD-840A-C491C5B74DE7}"/>
                </a:ext>
              </a:extLst>
            </p:cNvPr>
            <p:cNvSpPr txBox="1"/>
            <p:nvPr/>
          </p:nvSpPr>
          <p:spPr>
            <a:xfrm>
              <a:off x="3759297" y="3578375"/>
              <a:ext cx="292068" cy="170739"/>
            </a:xfrm>
            <a:prstGeom prst="rect">
              <a:avLst/>
            </a:prstGeom>
            <a:noFill/>
            <a:effectLst>
              <a:glow rad="63500">
                <a:schemeClr val="bg1"/>
              </a:glow>
            </a:effectLst>
          </p:spPr>
          <p:txBody>
            <a:bodyPr wrap="none" rtlCol="0">
              <a:spAutoFit/>
            </a:bodyPr>
            <a:lstStyle/>
            <a:p>
              <a:pPr algn="l" rtl="0"/>
              <a:r>
                <a:rPr lang="en-US" sz="731" b="0" i="0" u="none"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3</a:t>
              </a:r>
              <a:r>
                <a:rPr lang="en-US" sz="569" b="0" i="0" u="none" baseline="0"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87" name="TextBox 286">
              <a:extLst>
                <a:ext uri="{FF2B5EF4-FFF2-40B4-BE49-F238E27FC236}">
                  <a16:creationId xmlns="" xmlns:a16="http://schemas.microsoft.com/office/drawing/2014/main" id="{9527B72D-DDB5-4660-918B-075BF11398CF}"/>
                </a:ext>
              </a:extLst>
            </p:cNvPr>
            <p:cNvSpPr txBox="1"/>
            <p:nvPr/>
          </p:nvSpPr>
          <p:spPr>
            <a:xfrm>
              <a:off x="3776226" y="3843128"/>
              <a:ext cx="292068" cy="170739"/>
            </a:xfrm>
            <a:prstGeom prst="rect">
              <a:avLst/>
            </a:prstGeom>
            <a:noFill/>
            <a:effectLst>
              <a:glow rad="63500">
                <a:schemeClr val="bg1"/>
              </a:glow>
            </a:effectLst>
          </p:spPr>
          <p:txBody>
            <a:bodyPr wrap="none" rtlCol="0">
              <a:spAutoFit/>
            </a:bodyPr>
            <a:lstStyle/>
            <a:p>
              <a:pPr algn="l" rtl="0"/>
              <a:r>
                <a:rPr lang="en-US" sz="731" b="0" i="0" u="none"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3</a:t>
              </a:r>
              <a:r>
                <a:rPr lang="en-US" sz="569" b="0" i="0" u="none" baseline="0"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88" name="TextBox 287">
              <a:extLst>
                <a:ext uri="{FF2B5EF4-FFF2-40B4-BE49-F238E27FC236}">
                  <a16:creationId xmlns="" xmlns:a16="http://schemas.microsoft.com/office/drawing/2014/main" id="{A7FBB002-054C-409E-85BA-F330B4EEDA33}"/>
                </a:ext>
              </a:extLst>
            </p:cNvPr>
            <p:cNvSpPr txBox="1"/>
            <p:nvPr/>
          </p:nvSpPr>
          <p:spPr>
            <a:xfrm>
              <a:off x="3903571" y="3668304"/>
              <a:ext cx="292068" cy="170739"/>
            </a:xfrm>
            <a:prstGeom prst="rect">
              <a:avLst/>
            </a:prstGeom>
            <a:noFill/>
            <a:effectLst>
              <a:glow rad="63500">
                <a:schemeClr val="bg1"/>
              </a:glow>
            </a:effectLst>
          </p:spPr>
          <p:txBody>
            <a:bodyPr wrap="none" rtlCol="0">
              <a:spAutoFit/>
            </a:bodyPr>
            <a:lstStyle/>
            <a:p>
              <a:pPr algn="l" rtl="0"/>
              <a:r>
                <a:rPr lang="en-US" sz="731"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5</a:t>
              </a:r>
              <a:r>
                <a:rPr lang="en-US" sz="569"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89" name="TextBox 288">
              <a:extLst>
                <a:ext uri="{FF2B5EF4-FFF2-40B4-BE49-F238E27FC236}">
                  <a16:creationId xmlns="" xmlns:a16="http://schemas.microsoft.com/office/drawing/2014/main" id="{DE2CC977-B6AE-460A-A2D3-9C064F4D8BB1}"/>
                </a:ext>
              </a:extLst>
            </p:cNvPr>
            <p:cNvSpPr txBox="1"/>
            <p:nvPr/>
          </p:nvSpPr>
          <p:spPr>
            <a:xfrm>
              <a:off x="4045327" y="3686814"/>
              <a:ext cx="292068" cy="170739"/>
            </a:xfrm>
            <a:prstGeom prst="rect">
              <a:avLst/>
            </a:prstGeom>
            <a:noFill/>
            <a:effectLst>
              <a:glow rad="63500">
                <a:schemeClr val="bg1"/>
              </a:glow>
            </a:effectLst>
          </p:spPr>
          <p:txBody>
            <a:bodyPr wrap="none" rtlCol="0">
              <a:spAutoFit/>
            </a:bodyPr>
            <a:lstStyle/>
            <a:p>
              <a:pPr algn="l" rtl="0"/>
              <a:r>
                <a:rPr lang="en-US" sz="731"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6</a:t>
              </a:r>
              <a:r>
                <a:rPr lang="en-US" sz="569"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90" name="TextBox 289">
              <a:extLst>
                <a:ext uri="{FF2B5EF4-FFF2-40B4-BE49-F238E27FC236}">
                  <a16:creationId xmlns="" xmlns:a16="http://schemas.microsoft.com/office/drawing/2014/main" id="{7C1FAC50-C5DC-4A84-BB7D-49302B915F11}"/>
                </a:ext>
              </a:extLst>
            </p:cNvPr>
            <p:cNvSpPr txBox="1"/>
            <p:nvPr/>
          </p:nvSpPr>
          <p:spPr>
            <a:xfrm>
              <a:off x="4216274" y="3632020"/>
              <a:ext cx="292068" cy="170739"/>
            </a:xfrm>
            <a:prstGeom prst="rect">
              <a:avLst/>
            </a:prstGeom>
            <a:noFill/>
            <a:effectLst>
              <a:glow rad="63500">
                <a:schemeClr val="bg1"/>
              </a:glow>
            </a:effectLst>
          </p:spPr>
          <p:txBody>
            <a:bodyPr wrap="none" rtlCol="0">
              <a:spAutoFit/>
            </a:bodyPr>
            <a:lstStyle/>
            <a:p>
              <a:pPr algn="l" rtl="0"/>
              <a:r>
                <a:rPr lang="en-US" sz="731"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8</a:t>
              </a:r>
              <a:r>
                <a:rPr lang="en-US" sz="569"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91" name="TextBox 290">
              <a:extLst>
                <a:ext uri="{FF2B5EF4-FFF2-40B4-BE49-F238E27FC236}">
                  <a16:creationId xmlns="" xmlns:a16="http://schemas.microsoft.com/office/drawing/2014/main" id="{960D8E75-8FDF-47E6-BC34-D35254CF3FBC}"/>
                </a:ext>
              </a:extLst>
            </p:cNvPr>
            <p:cNvSpPr txBox="1"/>
            <p:nvPr/>
          </p:nvSpPr>
          <p:spPr>
            <a:xfrm>
              <a:off x="4359156" y="3514907"/>
              <a:ext cx="292068" cy="170739"/>
            </a:xfrm>
            <a:prstGeom prst="rect">
              <a:avLst/>
            </a:prstGeom>
            <a:noFill/>
            <a:effectLst>
              <a:glow rad="63500">
                <a:schemeClr val="bg1"/>
              </a:glow>
            </a:effectLst>
          </p:spPr>
          <p:txBody>
            <a:bodyPr wrap="none" rtlCol="0">
              <a:spAutoFit/>
            </a:bodyPr>
            <a:lstStyle/>
            <a:p>
              <a:pPr algn="l" rtl="0"/>
              <a:r>
                <a:rPr lang="en-US" sz="731" b="0" i="0" u="none"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8</a:t>
              </a:r>
              <a:r>
                <a:rPr lang="en-US" sz="569" b="0" i="0" u="none" baseline="0"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92" name="TextBox 291">
              <a:extLst>
                <a:ext uri="{FF2B5EF4-FFF2-40B4-BE49-F238E27FC236}">
                  <a16:creationId xmlns="" xmlns:a16="http://schemas.microsoft.com/office/drawing/2014/main" id="{A434E225-1352-4DB3-AFEE-CB8E1D2E7775}"/>
                </a:ext>
              </a:extLst>
            </p:cNvPr>
            <p:cNvSpPr txBox="1"/>
            <p:nvPr/>
          </p:nvSpPr>
          <p:spPr>
            <a:xfrm>
              <a:off x="3620343" y="3327673"/>
              <a:ext cx="320922" cy="170739"/>
            </a:xfrm>
            <a:prstGeom prst="rect">
              <a:avLst/>
            </a:prstGeom>
            <a:noFill/>
            <a:effectLst>
              <a:glow rad="63500">
                <a:schemeClr val="bg1"/>
              </a:glow>
            </a:effectLst>
          </p:spPr>
          <p:txBody>
            <a:bodyPr wrap="none" rtlCol="0">
              <a:spAutoFit/>
            </a:bodyPr>
            <a:lstStyle/>
            <a:p>
              <a:pPr algn="l" rtl="0"/>
              <a:r>
                <a:rPr lang="en-US" sz="731" b="0" i="0" u="none"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19</a:t>
              </a:r>
              <a:r>
                <a:rPr lang="en-US" sz="406" b="0" i="0" u="none" baseline="0" dirty="0">
                  <a:solidFill>
                    <a:srgbClr val="2D3C4B"/>
                  </a:solidFill>
                  <a:latin typeface="Times New Roman" panose="02020603050405020304" pitchFamily="18" charset="0"/>
                  <a:ea typeface="나눔스퀘어 네오 Bold" panose="00000800000000000000" pitchFamily="2" charset="-127"/>
                  <a:cs typeface="Times New Roman" panose="02020603050405020304" pitchFamily="18" charset="0"/>
                </a:rPr>
                <a:t>%</a:t>
              </a:r>
              <a:endParaRPr lang="en-US" altLang="en-US" sz="731" dirty="0">
                <a:solidFill>
                  <a:srgbClr val="2D3C4B"/>
                </a:solidFill>
                <a:latin typeface="Times New Roman" panose="02020603050405020304" pitchFamily="18" charset="0"/>
                <a:ea typeface="나눔스퀘어 네오 Bold" panose="00000800000000000000" pitchFamily="2" charset="-127"/>
                <a:cs typeface="Times New Roman" panose="02020603050405020304" pitchFamily="18" charset="0"/>
              </a:endParaRPr>
            </a:p>
          </p:txBody>
        </p:sp>
        <p:sp>
          <p:nvSpPr>
            <p:cNvPr id="293" name="TextBox 292">
              <a:extLst>
                <a:ext uri="{FF2B5EF4-FFF2-40B4-BE49-F238E27FC236}">
                  <a16:creationId xmlns="" xmlns:a16="http://schemas.microsoft.com/office/drawing/2014/main" id="{308557CF-B4D7-4526-B1ED-E7C64A382A1A}"/>
                </a:ext>
              </a:extLst>
            </p:cNvPr>
            <p:cNvSpPr txBox="1"/>
            <p:nvPr/>
          </p:nvSpPr>
          <p:spPr>
            <a:xfrm>
              <a:off x="3815738" y="2937865"/>
              <a:ext cx="338554" cy="170739"/>
            </a:xfrm>
            <a:prstGeom prst="rect">
              <a:avLst/>
            </a:prstGeom>
            <a:noFill/>
            <a:effectLst>
              <a:glow rad="63500">
                <a:schemeClr val="bg1"/>
              </a:glow>
            </a:effectLst>
          </p:spPr>
          <p:txBody>
            <a:bodyPr wrap="none" rtlCol="0">
              <a:spAutoFit/>
            </a:bodyPr>
            <a:lstStyle/>
            <a:p>
              <a:pPr algn="l" rtl="0"/>
              <a:r>
                <a:rPr lang="en-US" sz="731" b="0" i="0" u="none"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19</a:t>
              </a:r>
              <a:r>
                <a:rPr lang="en-US" sz="569" b="0" i="0" u="none" baseline="0"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731"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94" name="TextBox 293">
              <a:extLst>
                <a:ext uri="{FF2B5EF4-FFF2-40B4-BE49-F238E27FC236}">
                  <a16:creationId xmlns="" xmlns:a16="http://schemas.microsoft.com/office/drawing/2014/main" id="{9A9A960C-A063-4C60-BB1E-9153EEA9C073}"/>
                </a:ext>
              </a:extLst>
            </p:cNvPr>
            <p:cNvSpPr txBox="1"/>
            <p:nvPr/>
          </p:nvSpPr>
          <p:spPr>
            <a:xfrm>
              <a:off x="4182990" y="2916913"/>
              <a:ext cx="292068" cy="170739"/>
            </a:xfrm>
            <a:prstGeom prst="rect">
              <a:avLst/>
            </a:prstGeom>
            <a:noFill/>
            <a:effectLst>
              <a:glow rad="63500">
                <a:schemeClr val="bg1"/>
              </a:glow>
            </a:effectLst>
          </p:spPr>
          <p:txBody>
            <a:bodyPr wrap="none" rtlCol="0">
              <a:spAutoFit/>
            </a:bodyPr>
            <a:lstStyle/>
            <a:p>
              <a:pPr algn="l" rtl="0"/>
              <a:r>
                <a:rPr lang="en-US" sz="731"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9</a:t>
              </a:r>
              <a:r>
                <a:rPr lang="en-US" sz="569"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95" name="TextBox 294">
              <a:extLst>
                <a:ext uri="{FF2B5EF4-FFF2-40B4-BE49-F238E27FC236}">
                  <a16:creationId xmlns="" xmlns:a16="http://schemas.microsoft.com/office/drawing/2014/main" id="{487BF5DC-562B-4DD2-B2C7-6B07A2AA2AD5}"/>
                </a:ext>
              </a:extLst>
            </p:cNvPr>
            <p:cNvSpPr txBox="1"/>
            <p:nvPr/>
          </p:nvSpPr>
          <p:spPr>
            <a:xfrm>
              <a:off x="4343798" y="3072417"/>
              <a:ext cx="338554" cy="170739"/>
            </a:xfrm>
            <a:prstGeom prst="rect">
              <a:avLst/>
            </a:prstGeom>
            <a:noFill/>
            <a:effectLst>
              <a:glow rad="63500">
                <a:schemeClr val="bg1"/>
              </a:glow>
            </a:effectLst>
          </p:spPr>
          <p:txBody>
            <a:bodyPr wrap="none" rtlCol="0">
              <a:spAutoFit/>
            </a:bodyPr>
            <a:lstStyle/>
            <a:p>
              <a:pPr algn="l" rtl="0"/>
              <a:r>
                <a:rPr lang="en-US" sz="731"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10</a:t>
              </a:r>
              <a:r>
                <a:rPr lang="en-US" sz="569"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296" name="TextBox 295">
              <a:extLst>
                <a:ext uri="{FF2B5EF4-FFF2-40B4-BE49-F238E27FC236}">
                  <a16:creationId xmlns="" xmlns:a16="http://schemas.microsoft.com/office/drawing/2014/main" id="{289A6FC4-65AF-404D-883E-BA543F6E2ECC}"/>
                </a:ext>
              </a:extLst>
            </p:cNvPr>
            <p:cNvSpPr txBox="1"/>
            <p:nvPr/>
          </p:nvSpPr>
          <p:spPr>
            <a:xfrm>
              <a:off x="4404571" y="3308483"/>
              <a:ext cx="338554" cy="170739"/>
            </a:xfrm>
            <a:prstGeom prst="rect">
              <a:avLst/>
            </a:prstGeom>
            <a:noFill/>
            <a:effectLst>
              <a:glow rad="63500">
                <a:schemeClr val="bg1"/>
              </a:glow>
            </a:effectLst>
          </p:spPr>
          <p:txBody>
            <a:bodyPr wrap="none" rtlCol="0">
              <a:spAutoFit/>
            </a:bodyPr>
            <a:lstStyle/>
            <a:p>
              <a:pPr algn="l" rtl="0"/>
              <a:r>
                <a:rPr lang="en-US" sz="731"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10</a:t>
              </a:r>
              <a:r>
                <a:rPr lang="en-US" sz="569"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297" name="그룹 296">
              <a:extLst>
                <a:ext uri="{FF2B5EF4-FFF2-40B4-BE49-F238E27FC236}">
                  <a16:creationId xmlns="" xmlns:a16="http://schemas.microsoft.com/office/drawing/2014/main" id="{9755E32C-FC7F-4A42-B64F-A81F413A32BD}"/>
                </a:ext>
              </a:extLst>
            </p:cNvPr>
            <p:cNvGrpSpPr/>
            <p:nvPr/>
          </p:nvGrpSpPr>
          <p:grpSpPr>
            <a:xfrm>
              <a:off x="7412620" y="2772644"/>
              <a:ext cx="994843" cy="128294"/>
              <a:chOff x="10585204" y="2717214"/>
              <a:chExt cx="1224423" cy="157898"/>
            </a:xfrm>
          </p:grpSpPr>
          <p:sp>
            <p:nvSpPr>
              <p:cNvPr id="465" name="직사각형 464">
                <a:extLst>
                  <a:ext uri="{FF2B5EF4-FFF2-40B4-BE49-F238E27FC236}">
                    <a16:creationId xmlns="" xmlns:a16="http://schemas.microsoft.com/office/drawing/2014/main" id="{D88B244E-CE86-4087-A6BC-A4E67A1892CD}"/>
                  </a:ext>
                </a:extLst>
              </p:cNvPr>
              <p:cNvSpPr/>
              <p:nvPr/>
            </p:nvSpPr>
            <p:spPr>
              <a:xfrm>
                <a:off x="10585204" y="2729799"/>
                <a:ext cx="118529" cy="118529"/>
              </a:xfrm>
              <a:prstGeom prst="rect">
                <a:avLst/>
              </a:prstGeom>
              <a:solidFill>
                <a:srgbClr val="002A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66" name="TextBox 465">
                <a:extLst>
                  <a:ext uri="{FF2B5EF4-FFF2-40B4-BE49-F238E27FC236}">
                    <a16:creationId xmlns="" xmlns:a16="http://schemas.microsoft.com/office/drawing/2014/main" id="{FD78BB0E-833A-4F0C-B50E-0D48DDC8D642}"/>
                  </a:ext>
                </a:extLst>
              </p:cNvPr>
              <p:cNvSpPr txBox="1"/>
              <p:nvPr/>
            </p:nvSpPr>
            <p:spPr>
              <a:xfrm>
                <a:off x="10665723" y="2717214"/>
                <a:ext cx="1143904" cy="157898"/>
              </a:xfrm>
              <a:prstGeom prst="rect">
                <a:avLst/>
              </a:prstGeom>
              <a:noFill/>
            </p:spPr>
            <p:txBody>
              <a:bodyPr wrap="none" rtlCol="0">
                <a:spAutoFit/>
              </a:bodyPr>
              <a:lstStyle/>
              <a:p>
                <a:r>
                  <a:rPr 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Living, welfare, and local taxes (13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98" name="그룹 297">
              <a:extLst>
                <a:ext uri="{FF2B5EF4-FFF2-40B4-BE49-F238E27FC236}">
                  <a16:creationId xmlns="" xmlns:a16="http://schemas.microsoft.com/office/drawing/2014/main" id="{2A635624-A97F-4182-883E-4A11F32DBC57}"/>
                </a:ext>
              </a:extLst>
            </p:cNvPr>
            <p:cNvGrpSpPr/>
            <p:nvPr/>
          </p:nvGrpSpPr>
          <p:grpSpPr>
            <a:xfrm>
              <a:off x="7412623" y="2938820"/>
              <a:ext cx="733233" cy="128294"/>
              <a:chOff x="10585204" y="2906085"/>
              <a:chExt cx="902440" cy="157898"/>
            </a:xfrm>
          </p:grpSpPr>
          <p:sp>
            <p:nvSpPr>
              <p:cNvPr id="463" name="직사각형 462">
                <a:extLst>
                  <a:ext uri="{FF2B5EF4-FFF2-40B4-BE49-F238E27FC236}">
                    <a16:creationId xmlns="" xmlns:a16="http://schemas.microsoft.com/office/drawing/2014/main" id="{41689D1A-5A60-4D2F-9564-7A681C3AE083}"/>
                  </a:ext>
                </a:extLst>
              </p:cNvPr>
              <p:cNvSpPr/>
              <p:nvPr/>
            </p:nvSpPr>
            <p:spPr>
              <a:xfrm>
                <a:off x="10585204" y="2916851"/>
                <a:ext cx="118529" cy="118529"/>
              </a:xfrm>
              <a:prstGeom prst="rect">
                <a:avLst/>
              </a:prstGeom>
              <a:solidFill>
                <a:srgbClr val="0055DE">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64" name="TextBox 463">
                <a:extLst>
                  <a:ext uri="{FF2B5EF4-FFF2-40B4-BE49-F238E27FC236}">
                    <a16:creationId xmlns="" xmlns:a16="http://schemas.microsoft.com/office/drawing/2014/main" id="{9EC8F485-46F0-4485-A6B7-881B763FEC09}"/>
                  </a:ext>
                </a:extLst>
              </p:cNvPr>
              <p:cNvSpPr txBox="1"/>
              <p:nvPr/>
            </p:nvSpPr>
            <p:spPr>
              <a:xfrm>
                <a:off x="10665723" y="2906085"/>
                <a:ext cx="821921" cy="157898"/>
              </a:xfrm>
              <a:prstGeom prst="rect">
                <a:avLst/>
              </a:prstGeom>
              <a:noFill/>
            </p:spPr>
            <p:txBody>
              <a:bodyPr wrap="none" rtlCol="0">
                <a:spAutoFit/>
              </a:bodyPr>
              <a:lstStyle/>
              <a:p>
                <a:r>
                  <a:rPr 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Leisure &amp; health (7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299" name="그룹 298">
              <a:extLst>
                <a:ext uri="{FF2B5EF4-FFF2-40B4-BE49-F238E27FC236}">
                  <a16:creationId xmlns="" xmlns:a16="http://schemas.microsoft.com/office/drawing/2014/main" id="{341C783E-C639-456E-A931-67A90DC151DA}"/>
                </a:ext>
              </a:extLst>
            </p:cNvPr>
            <p:cNvGrpSpPr/>
            <p:nvPr/>
          </p:nvGrpSpPr>
          <p:grpSpPr>
            <a:xfrm>
              <a:off x="7412627" y="3769722"/>
              <a:ext cx="563315" cy="128294"/>
              <a:chOff x="10585204" y="3088453"/>
              <a:chExt cx="693311" cy="157898"/>
            </a:xfrm>
          </p:grpSpPr>
          <p:sp>
            <p:nvSpPr>
              <p:cNvPr id="461" name="직사각형 460">
                <a:extLst>
                  <a:ext uri="{FF2B5EF4-FFF2-40B4-BE49-F238E27FC236}">
                    <a16:creationId xmlns="" xmlns:a16="http://schemas.microsoft.com/office/drawing/2014/main" id="{E83FD1E5-7FC4-479B-9B6A-2F71DECBAF42}"/>
                  </a:ext>
                </a:extLst>
              </p:cNvPr>
              <p:cNvSpPr/>
              <p:nvPr/>
            </p:nvSpPr>
            <p:spPr>
              <a:xfrm>
                <a:off x="10585204" y="3106020"/>
                <a:ext cx="118529" cy="118529"/>
              </a:xfrm>
              <a:prstGeom prst="rect">
                <a:avLst/>
              </a:prstGeom>
              <a:solidFill>
                <a:srgbClr val="779D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62" name="TextBox 461">
                <a:extLst>
                  <a:ext uri="{FF2B5EF4-FFF2-40B4-BE49-F238E27FC236}">
                    <a16:creationId xmlns="" xmlns:a16="http://schemas.microsoft.com/office/drawing/2014/main" id="{761CCD26-2A9D-48D5-A045-F4B49B9C128A}"/>
                  </a:ext>
                </a:extLst>
              </p:cNvPr>
              <p:cNvSpPr txBox="1"/>
              <p:nvPr/>
            </p:nvSpPr>
            <p:spPr>
              <a:xfrm>
                <a:off x="10665723" y="3088453"/>
                <a:ext cx="612792" cy="157898"/>
              </a:xfrm>
              <a:prstGeom prst="rect">
                <a:avLst/>
              </a:prstGeom>
              <a:noFill/>
            </p:spPr>
            <p:txBody>
              <a:bodyPr wrap="none" rtlCol="0">
                <a:spAutoFit/>
              </a:bodyPr>
              <a:lstStyle/>
              <a:p>
                <a:r>
                  <a:rPr 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Others (3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300" name="그룹 299">
              <a:extLst>
                <a:ext uri="{FF2B5EF4-FFF2-40B4-BE49-F238E27FC236}">
                  <a16:creationId xmlns="" xmlns:a16="http://schemas.microsoft.com/office/drawing/2014/main" id="{5680464E-C221-42D3-B88D-55CAB9D7AF4C}"/>
                </a:ext>
              </a:extLst>
            </p:cNvPr>
            <p:cNvGrpSpPr/>
            <p:nvPr/>
          </p:nvGrpSpPr>
          <p:grpSpPr>
            <a:xfrm>
              <a:off x="7412598" y="3437366"/>
              <a:ext cx="738043" cy="128294"/>
              <a:chOff x="10585204" y="3282217"/>
              <a:chExt cx="908364" cy="157898"/>
            </a:xfrm>
          </p:grpSpPr>
          <p:sp>
            <p:nvSpPr>
              <p:cNvPr id="459" name="직사각형 458">
                <a:extLst>
                  <a:ext uri="{FF2B5EF4-FFF2-40B4-BE49-F238E27FC236}">
                    <a16:creationId xmlns="" xmlns:a16="http://schemas.microsoft.com/office/drawing/2014/main" id="{D8DF1F3C-B53D-4DB5-9271-AD855FB69656}"/>
                  </a:ext>
                </a:extLst>
              </p:cNvPr>
              <p:cNvSpPr/>
              <p:nvPr/>
            </p:nvSpPr>
            <p:spPr>
              <a:xfrm>
                <a:off x="10585204" y="3295189"/>
                <a:ext cx="118529" cy="118529"/>
              </a:xfrm>
              <a:prstGeom prst="rect">
                <a:avLst/>
              </a:prstGeom>
              <a:solidFill>
                <a:srgbClr val="AFC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60" name="TextBox 459">
                <a:extLst>
                  <a:ext uri="{FF2B5EF4-FFF2-40B4-BE49-F238E27FC236}">
                    <a16:creationId xmlns="" xmlns:a16="http://schemas.microsoft.com/office/drawing/2014/main" id="{7F01C878-FD2A-47C2-A223-972567BE115E}"/>
                  </a:ext>
                </a:extLst>
              </p:cNvPr>
              <p:cNvSpPr txBox="1"/>
              <p:nvPr/>
            </p:nvSpPr>
            <p:spPr>
              <a:xfrm>
                <a:off x="10665724" y="3282217"/>
                <a:ext cx="827844" cy="157898"/>
              </a:xfrm>
              <a:prstGeom prst="rect">
                <a:avLst/>
              </a:prstGeom>
              <a:noFill/>
            </p:spPr>
            <p:txBody>
              <a:bodyPr wrap="none" rtlCol="0">
                <a:spAutoFit/>
              </a:bodyPr>
              <a:lstStyle/>
              <a:p>
                <a:r>
                  <a:rPr 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Crime and safety (5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301" name="그룹 300">
              <a:extLst>
                <a:ext uri="{FF2B5EF4-FFF2-40B4-BE49-F238E27FC236}">
                  <a16:creationId xmlns="" xmlns:a16="http://schemas.microsoft.com/office/drawing/2014/main" id="{111F37B2-50C4-4FC3-8FD2-AD2D7FEEC02A}"/>
                </a:ext>
              </a:extLst>
            </p:cNvPr>
            <p:cNvGrpSpPr/>
            <p:nvPr/>
          </p:nvGrpSpPr>
          <p:grpSpPr>
            <a:xfrm>
              <a:off x="7412632" y="3105006"/>
              <a:ext cx="982342" cy="128294"/>
              <a:chOff x="10585204" y="3475980"/>
              <a:chExt cx="1209036" cy="157898"/>
            </a:xfrm>
          </p:grpSpPr>
          <p:sp>
            <p:nvSpPr>
              <p:cNvPr id="457" name="직사각형 456">
                <a:extLst>
                  <a:ext uri="{FF2B5EF4-FFF2-40B4-BE49-F238E27FC236}">
                    <a16:creationId xmlns="" xmlns:a16="http://schemas.microsoft.com/office/drawing/2014/main" id="{8495412E-96FB-4788-9727-197B393BCF00}"/>
                  </a:ext>
                </a:extLst>
              </p:cNvPr>
              <p:cNvSpPr/>
              <p:nvPr/>
            </p:nvSpPr>
            <p:spPr>
              <a:xfrm>
                <a:off x="10585204" y="3485695"/>
                <a:ext cx="118529" cy="118529"/>
              </a:xfrm>
              <a:prstGeom prst="rect">
                <a:avLst/>
              </a:prstGeom>
              <a:solidFill>
                <a:srgbClr val="E4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58" name="TextBox 457">
                <a:extLst>
                  <a:ext uri="{FF2B5EF4-FFF2-40B4-BE49-F238E27FC236}">
                    <a16:creationId xmlns="" xmlns:a16="http://schemas.microsoft.com/office/drawing/2014/main" id="{62A6B641-34E1-4AF4-ADE2-929A88D92F70}"/>
                  </a:ext>
                </a:extLst>
              </p:cNvPr>
              <p:cNvSpPr txBox="1"/>
              <p:nvPr/>
            </p:nvSpPr>
            <p:spPr>
              <a:xfrm>
                <a:off x="10665725" y="3475980"/>
                <a:ext cx="1128515" cy="157898"/>
              </a:xfrm>
              <a:prstGeom prst="rect">
                <a:avLst/>
              </a:prstGeom>
              <a:noFill/>
            </p:spPr>
            <p:txBody>
              <a:bodyPr wrap="none" rtlCol="0">
                <a:spAutoFit/>
              </a:bodyPr>
              <a:lstStyle/>
              <a:p>
                <a:r>
                  <a:rPr 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Industry, patent, and commerce (7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302" name="그룹 301">
              <a:extLst>
                <a:ext uri="{FF2B5EF4-FFF2-40B4-BE49-F238E27FC236}">
                  <a16:creationId xmlns="" xmlns:a16="http://schemas.microsoft.com/office/drawing/2014/main" id="{432DDF9A-9A55-4EF6-AFE3-DA9BF7AB498A}"/>
                </a:ext>
              </a:extLst>
            </p:cNvPr>
            <p:cNvGrpSpPr/>
            <p:nvPr/>
          </p:nvGrpSpPr>
          <p:grpSpPr>
            <a:xfrm>
              <a:off x="7412602" y="3271184"/>
              <a:ext cx="907961" cy="128294"/>
              <a:chOff x="10585204" y="3664855"/>
              <a:chExt cx="1117494" cy="157898"/>
            </a:xfrm>
          </p:grpSpPr>
          <p:sp>
            <p:nvSpPr>
              <p:cNvPr id="455" name="직사각형 454">
                <a:extLst>
                  <a:ext uri="{FF2B5EF4-FFF2-40B4-BE49-F238E27FC236}">
                    <a16:creationId xmlns="" xmlns:a16="http://schemas.microsoft.com/office/drawing/2014/main" id="{185A012D-DCF4-4D6A-829B-6F5F63FCBB95}"/>
                  </a:ext>
                </a:extLst>
              </p:cNvPr>
              <p:cNvSpPr/>
              <p:nvPr/>
            </p:nvSpPr>
            <p:spPr>
              <a:xfrm>
                <a:off x="10585204" y="3676201"/>
                <a:ext cx="118529" cy="118529"/>
              </a:xfrm>
              <a:prstGeom prst="rect">
                <a:avLst/>
              </a:prstGeom>
              <a:solidFill>
                <a:srgbClr val="525B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56" name="TextBox 455">
                <a:extLst>
                  <a:ext uri="{FF2B5EF4-FFF2-40B4-BE49-F238E27FC236}">
                    <a16:creationId xmlns="" xmlns:a16="http://schemas.microsoft.com/office/drawing/2014/main" id="{5D041912-90B0-4D4D-8395-F28B7FD021A2}"/>
                  </a:ext>
                </a:extLst>
              </p:cNvPr>
              <p:cNvSpPr txBox="1"/>
              <p:nvPr/>
            </p:nvSpPr>
            <p:spPr>
              <a:xfrm>
                <a:off x="10665724" y="3664855"/>
                <a:ext cx="1036974" cy="157898"/>
              </a:xfrm>
              <a:prstGeom prst="rect">
                <a:avLst/>
              </a:prstGeom>
              <a:noFill/>
            </p:spPr>
            <p:txBody>
              <a:bodyPr wrap="none" rtlCol="0">
                <a:spAutoFit/>
              </a:bodyPr>
              <a:lstStyle/>
              <a:p>
                <a:r>
                  <a:rPr 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Housing and transportation (5 services)</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303" name="그룹 302">
              <a:extLst>
                <a:ext uri="{FF2B5EF4-FFF2-40B4-BE49-F238E27FC236}">
                  <a16:creationId xmlns="" xmlns:a16="http://schemas.microsoft.com/office/drawing/2014/main" id="{3CA7D1A5-7F5E-4812-B3BD-D76DDE36A56B}"/>
                </a:ext>
              </a:extLst>
            </p:cNvPr>
            <p:cNvGrpSpPr/>
            <p:nvPr/>
          </p:nvGrpSpPr>
          <p:grpSpPr>
            <a:xfrm>
              <a:off x="7412639" y="3603546"/>
              <a:ext cx="1064414" cy="128294"/>
              <a:chOff x="10585204" y="3852107"/>
              <a:chExt cx="1310045" cy="157898"/>
            </a:xfrm>
          </p:grpSpPr>
          <p:sp>
            <p:nvSpPr>
              <p:cNvPr id="453" name="직사각형 452">
                <a:extLst>
                  <a:ext uri="{FF2B5EF4-FFF2-40B4-BE49-F238E27FC236}">
                    <a16:creationId xmlns="" xmlns:a16="http://schemas.microsoft.com/office/drawing/2014/main" id="{AD0E3681-0F7F-4DC0-972B-331812C5EF53}"/>
                  </a:ext>
                </a:extLst>
              </p:cNvPr>
              <p:cNvSpPr/>
              <p:nvPr/>
            </p:nvSpPr>
            <p:spPr>
              <a:xfrm>
                <a:off x="10585204" y="3866707"/>
                <a:ext cx="118529" cy="118529"/>
              </a:xfrm>
              <a:prstGeom prst="rect">
                <a:avLst/>
              </a:prstGeom>
              <a:solidFill>
                <a:srgbClr val="A0A5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54" name="TextBox 453">
                <a:extLst>
                  <a:ext uri="{FF2B5EF4-FFF2-40B4-BE49-F238E27FC236}">
                    <a16:creationId xmlns="" xmlns:a16="http://schemas.microsoft.com/office/drawing/2014/main" id="{74034BA7-76A4-4DBB-AE06-86A539860935}"/>
                  </a:ext>
                </a:extLst>
              </p:cNvPr>
              <p:cNvSpPr txBox="1"/>
              <p:nvPr/>
            </p:nvSpPr>
            <p:spPr>
              <a:xfrm>
                <a:off x="10665724" y="3852107"/>
                <a:ext cx="1229525" cy="157898"/>
              </a:xfrm>
              <a:prstGeom prst="rect">
                <a:avLst/>
              </a:prstGeom>
              <a:noFill/>
            </p:spPr>
            <p:txBody>
              <a:bodyPr wrap="none" rtlCol="0">
                <a:spAutoFit/>
              </a:bodyPr>
              <a:lstStyle/>
              <a:p>
                <a:r>
                  <a:rPr lang="en-US" sz="400" spc="-5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Education, employment, and military service (5 services)</a:t>
                </a:r>
                <a:endParaRPr lang="en-US" altLang="en-US" sz="400" spc="-5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aphicFrame>
          <p:nvGraphicFramePr>
            <p:cNvPr id="304" name="차트 303">
              <a:extLst>
                <a:ext uri="{FF2B5EF4-FFF2-40B4-BE49-F238E27FC236}">
                  <a16:creationId xmlns="" xmlns:a16="http://schemas.microsoft.com/office/drawing/2014/main" id="{CA9D6966-596F-4CE6-8C15-63996A3B0621}"/>
                </a:ext>
              </a:extLst>
            </p:cNvPr>
            <p:cNvGraphicFramePr/>
            <p:nvPr>
              <p:extLst>
                <p:ext uri="{D42A27DB-BD31-4B8C-83A1-F6EECF244321}">
                  <p14:modId xmlns:p14="http://schemas.microsoft.com/office/powerpoint/2010/main" val="3391016579"/>
                </p:ext>
              </p:extLst>
            </p:nvPr>
          </p:nvGraphicFramePr>
          <p:xfrm>
            <a:off x="7693345" y="2401906"/>
            <a:ext cx="2158353" cy="2095457"/>
          </p:xfrm>
          <a:graphic>
            <a:graphicData uri="http://schemas.openxmlformats.org/drawingml/2006/chart">
              <c:chart xmlns:c="http://schemas.openxmlformats.org/drawingml/2006/chart" xmlns:r="http://schemas.openxmlformats.org/officeDocument/2006/relationships" r:id="rId5"/>
            </a:graphicData>
          </a:graphic>
        </p:graphicFrame>
        <p:sp>
          <p:nvSpPr>
            <p:cNvPr id="305" name="TextBox 304">
              <a:extLst>
                <a:ext uri="{FF2B5EF4-FFF2-40B4-BE49-F238E27FC236}">
                  <a16:creationId xmlns="" xmlns:a16="http://schemas.microsoft.com/office/drawing/2014/main" id="{34B8A3A2-FE92-4AD4-A5FF-9F043BE5037B}"/>
                </a:ext>
              </a:extLst>
            </p:cNvPr>
            <p:cNvSpPr txBox="1"/>
            <p:nvPr/>
          </p:nvSpPr>
          <p:spPr>
            <a:xfrm>
              <a:off x="8516972" y="3603671"/>
              <a:ext cx="338554" cy="170739"/>
            </a:xfrm>
            <a:prstGeom prst="rect">
              <a:avLst/>
            </a:prstGeom>
            <a:noFill/>
            <a:effectLst>
              <a:glow rad="63500">
                <a:schemeClr val="bg1"/>
              </a:glow>
            </a:effectLst>
          </p:spPr>
          <p:txBody>
            <a:bodyPr wrap="none" rtlCol="0">
              <a:spAutoFit/>
            </a:bodyPr>
            <a:lstStyle/>
            <a:p>
              <a:pPr algn="l" rtl="0"/>
              <a:r>
                <a:rPr lang="en-US" sz="731" b="0" i="0" u="none"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11</a:t>
              </a:r>
              <a:r>
                <a:rPr lang="en-US" sz="569" b="0" i="0" u="none" baseline="0"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06" name="TextBox 305">
              <a:extLst>
                <a:ext uri="{FF2B5EF4-FFF2-40B4-BE49-F238E27FC236}">
                  <a16:creationId xmlns="" xmlns:a16="http://schemas.microsoft.com/office/drawing/2014/main" id="{C06B804B-F48E-4004-82F1-FE709C58C319}"/>
                </a:ext>
              </a:extLst>
            </p:cNvPr>
            <p:cNvSpPr txBox="1"/>
            <p:nvPr/>
          </p:nvSpPr>
          <p:spPr>
            <a:xfrm>
              <a:off x="8865875" y="3602990"/>
              <a:ext cx="338554" cy="170739"/>
            </a:xfrm>
            <a:prstGeom prst="rect">
              <a:avLst/>
            </a:prstGeom>
            <a:noFill/>
            <a:effectLst>
              <a:glow rad="63500">
                <a:schemeClr val="bg1"/>
              </a:glow>
            </a:effectLst>
          </p:spPr>
          <p:txBody>
            <a:bodyPr wrap="none" rtlCol="0">
              <a:spAutoFit/>
            </a:bodyPr>
            <a:lstStyle/>
            <a:p>
              <a:pPr algn="l" rtl="0"/>
              <a:r>
                <a:rPr lang="en-US" sz="731" b="0" i="0" u="none"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16</a:t>
              </a:r>
              <a:r>
                <a:rPr lang="en-US" sz="569" b="0" i="0" u="none" baseline="0"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07" name="TextBox 306">
              <a:extLst>
                <a:ext uri="{FF2B5EF4-FFF2-40B4-BE49-F238E27FC236}">
                  <a16:creationId xmlns="" xmlns:a16="http://schemas.microsoft.com/office/drawing/2014/main" id="{15FE48ED-CDA1-42F6-B6F1-442C4C323316}"/>
                </a:ext>
              </a:extLst>
            </p:cNvPr>
            <p:cNvSpPr txBox="1"/>
            <p:nvPr/>
          </p:nvSpPr>
          <p:spPr>
            <a:xfrm>
              <a:off x="9070327" y="3381392"/>
              <a:ext cx="338554" cy="170739"/>
            </a:xfrm>
            <a:prstGeom prst="rect">
              <a:avLst/>
            </a:prstGeom>
            <a:noFill/>
            <a:effectLst>
              <a:glow rad="63500">
                <a:schemeClr val="bg1"/>
              </a:glow>
            </a:effectLst>
          </p:spPr>
          <p:txBody>
            <a:bodyPr wrap="none" rtlCol="0">
              <a:spAutoFit/>
            </a:bodyPr>
            <a:lstStyle/>
            <a:p>
              <a:pPr algn="l" rtl="0"/>
              <a:r>
                <a:rPr lang="en-US" sz="731"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11</a:t>
              </a:r>
              <a:r>
                <a:rPr lang="en-US" sz="569"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08" name="TextBox 307">
              <a:extLst>
                <a:ext uri="{FF2B5EF4-FFF2-40B4-BE49-F238E27FC236}">
                  <a16:creationId xmlns="" xmlns:a16="http://schemas.microsoft.com/office/drawing/2014/main" id="{2FEB2B8D-0AA7-4840-AB5E-0416AD555216}"/>
                </a:ext>
              </a:extLst>
            </p:cNvPr>
            <p:cNvSpPr txBox="1"/>
            <p:nvPr/>
          </p:nvSpPr>
          <p:spPr>
            <a:xfrm>
              <a:off x="9074043" y="3107660"/>
              <a:ext cx="338554" cy="170739"/>
            </a:xfrm>
            <a:prstGeom prst="rect">
              <a:avLst/>
            </a:prstGeom>
            <a:noFill/>
            <a:effectLst>
              <a:glow rad="63500">
                <a:schemeClr val="bg1"/>
              </a:glow>
            </a:effectLst>
          </p:spPr>
          <p:txBody>
            <a:bodyPr wrap="none" rtlCol="0">
              <a:spAutoFit/>
            </a:bodyPr>
            <a:lstStyle/>
            <a:p>
              <a:pPr algn="l" rtl="0"/>
              <a:r>
                <a:rPr lang="en-US" sz="731"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11</a:t>
              </a:r>
              <a:r>
                <a:rPr lang="en-US" sz="569"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09" name="TextBox 308">
              <a:extLst>
                <a:ext uri="{FF2B5EF4-FFF2-40B4-BE49-F238E27FC236}">
                  <a16:creationId xmlns="" xmlns:a16="http://schemas.microsoft.com/office/drawing/2014/main" id="{7412A9B4-A6C9-4367-907B-7033CCBCF532}"/>
                </a:ext>
              </a:extLst>
            </p:cNvPr>
            <p:cNvSpPr txBox="1"/>
            <p:nvPr/>
          </p:nvSpPr>
          <p:spPr>
            <a:xfrm>
              <a:off x="8371022" y="3444914"/>
              <a:ext cx="292068" cy="170739"/>
            </a:xfrm>
            <a:prstGeom prst="rect">
              <a:avLst/>
            </a:prstGeom>
            <a:noFill/>
            <a:effectLst>
              <a:glow rad="63500">
                <a:schemeClr val="bg1"/>
              </a:glow>
            </a:effectLst>
          </p:spPr>
          <p:txBody>
            <a:bodyPr wrap="none" rtlCol="0">
              <a:spAutoFit/>
            </a:bodyPr>
            <a:lstStyle/>
            <a:p>
              <a:pPr algn="l" rtl="0"/>
              <a:r>
                <a:rPr lang="en-US" sz="731"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7</a:t>
              </a:r>
              <a:r>
                <a:rPr lang="en-US" sz="569"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10" name="TextBox 309">
              <a:extLst>
                <a:ext uri="{FF2B5EF4-FFF2-40B4-BE49-F238E27FC236}">
                  <a16:creationId xmlns="" xmlns:a16="http://schemas.microsoft.com/office/drawing/2014/main" id="{CEDD1177-47FF-4184-BD6A-3930BD7767C9}"/>
                </a:ext>
              </a:extLst>
            </p:cNvPr>
            <p:cNvSpPr txBox="1"/>
            <p:nvPr/>
          </p:nvSpPr>
          <p:spPr>
            <a:xfrm>
              <a:off x="8287675" y="3188693"/>
              <a:ext cx="338554" cy="170739"/>
            </a:xfrm>
            <a:prstGeom prst="rect">
              <a:avLst/>
            </a:prstGeom>
            <a:noFill/>
            <a:effectLst>
              <a:glow rad="63500">
                <a:schemeClr val="bg1"/>
              </a:glow>
            </a:effectLst>
          </p:spPr>
          <p:txBody>
            <a:bodyPr wrap="none" rtlCol="0">
              <a:spAutoFit/>
            </a:bodyPr>
            <a:lstStyle/>
            <a:p>
              <a:pPr algn="l" rtl="0"/>
              <a:r>
                <a:rPr lang="en-US" sz="731"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15</a:t>
              </a:r>
              <a:r>
                <a:rPr lang="en-US" sz="569"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11" name="TextBox 310">
              <a:extLst>
                <a:ext uri="{FF2B5EF4-FFF2-40B4-BE49-F238E27FC236}">
                  <a16:creationId xmlns="" xmlns:a16="http://schemas.microsoft.com/office/drawing/2014/main" id="{D987F0E1-439B-4D6A-A136-A5886BE78F43}"/>
                </a:ext>
              </a:extLst>
            </p:cNvPr>
            <p:cNvSpPr txBox="1"/>
            <p:nvPr/>
          </p:nvSpPr>
          <p:spPr>
            <a:xfrm>
              <a:off x="8673100" y="2853715"/>
              <a:ext cx="338554" cy="170739"/>
            </a:xfrm>
            <a:prstGeom prst="rect">
              <a:avLst/>
            </a:prstGeom>
            <a:noFill/>
            <a:effectLst>
              <a:glow rad="63500">
                <a:schemeClr val="bg1"/>
              </a:glow>
            </a:effectLst>
          </p:spPr>
          <p:txBody>
            <a:bodyPr wrap="none" rtlCol="0">
              <a:spAutoFit/>
            </a:bodyPr>
            <a:lstStyle/>
            <a:p>
              <a:pPr algn="l" rtl="0"/>
              <a:r>
                <a:rPr lang="en-US" sz="731"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29</a:t>
              </a:r>
              <a:r>
                <a:rPr lang="en-US" sz="569"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12" name="TextBox 311">
              <a:extLst>
                <a:ext uri="{FF2B5EF4-FFF2-40B4-BE49-F238E27FC236}">
                  <a16:creationId xmlns="" xmlns:a16="http://schemas.microsoft.com/office/drawing/2014/main" id="{9F191F26-B59D-4DF8-B1B0-92BBD1DCED63}"/>
                </a:ext>
              </a:extLst>
            </p:cNvPr>
            <p:cNvSpPr txBox="1"/>
            <p:nvPr/>
          </p:nvSpPr>
          <p:spPr>
            <a:xfrm>
              <a:off x="7280617" y="5766444"/>
              <a:ext cx="1920719" cy="240231"/>
            </a:xfrm>
            <a:prstGeom prst="rect">
              <a:avLst/>
            </a:prstGeom>
            <a:noFill/>
          </p:spPr>
          <p:txBody>
            <a:bodyPr wrap="none" rtlCol="0">
              <a:spAutoFit/>
            </a:bodyPr>
            <a:lstStyle/>
            <a:p>
              <a:pPr marL="72000" indent="-72000">
                <a:lnSpc>
                  <a:spcPct val="110000"/>
                </a:lnSpc>
              </a:pPr>
              <a: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Ongoing satisfaction survey (Jan. 2022 to Dec. 2023), </a:t>
              </a:r>
              <a:b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br>
              <a: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7,124 participants</a:t>
              </a:r>
            </a:p>
          </p:txBody>
        </p:sp>
        <p:graphicFrame>
          <p:nvGraphicFramePr>
            <p:cNvPr id="313" name="차트 312">
              <a:extLst>
                <a:ext uri="{FF2B5EF4-FFF2-40B4-BE49-F238E27FC236}">
                  <a16:creationId xmlns="" xmlns:a16="http://schemas.microsoft.com/office/drawing/2014/main" id="{2B8FF407-755D-4AD5-BFB9-F08B77FE3BDB}"/>
                </a:ext>
              </a:extLst>
            </p:cNvPr>
            <p:cNvGraphicFramePr/>
            <p:nvPr>
              <p:extLst>
                <p:ext uri="{D42A27DB-BD31-4B8C-83A1-F6EECF244321}">
                  <p14:modId xmlns:p14="http://schemas.microsoft.com/office/powerpoint/2010/main" val="3020363440"/>
                </p:ext>
              </p:extLst>
            </p:nvPr>
          </p:nvGraphicFramePr>
          <p:xfrm>
            <a:off x="7529801" y="4196305"/>
            <a:ext cx="2111907" cy="2087428"/>
          </p:xfrm>
          <a:graphic>
            <a:graphicData uri="http://schemas.openxmlformats.org/drawingml/2006/chart">
              <c:chart xmlns:c="http://schemas.openxmlformats.org/drawingml/2006/chart" xmlns:r="http://schemas.openxmlformats.org/officeDocument/2006/relationships" r:id="rId6"/>
            </a:graphicData>
          </a:graphic>
        </p:graphicFrame>
        <p:sp>
          <p:nvSpPr>
            <p:cNvPr id="314" name="TextBox 313">
              <a:extLst>
                <a:ext uri="{FF2B5EF4-FFF2-40B4-BE49-F238E27FC236}">
                  <a16:creationId xmlns="" xmlns:a16="http://schemas.microsoft.com/office/drawing/2014/main" id="{89BE2256-694C-422F-BE65-CD641B8829CA}"/>
                </a:ext>
              </a:extLst>
            </p:cNvPr>
            <p:cNvSpPr txBox="1"/>
            <p:nvPr/>
          </p:nvSpPr>
          <p:spPr>
            <a:xfrm>
              <a:off x="9064617" y="5457153"/>
              <a:ext cx="274434" cy="170739"/>
            </a:xfrm>
            <a:prstGeom prst="rect">
              <a:avLst/>
            </a:prstGeom>
            <a:noFill/>
            <a:effectLst>
              <a:glow rad="63500">
                <a:schemeClr val="bg1"/>
              </a:glow>
            </a:effectLst>
          </p:spPr>
          <p:txBody>
            <a:bodyPr wrap="none" rtlCol="0">
              <a:spAutoFit/>
            </a:bodyPr>
            <a:lstStyle/>
            <a:p>
              <a:pPr algn="l" rtl="0"/>
              <a:r>
                <a:rPr lang="en-US" sz="731" b="0" i="0" u="none" baseline="0" dirty="0">
                  <a:solidFill>
                    <a:srgbClr val="2D3C4B"/>
                  </a:solidFill>
                  <a:latin typeface="Times New Roman" panose="02020603050405020304" pitchFamily="18" charset="0"/>
                  <a:ea typeface="나눔스퀘어 네오 Heavy" panose="00000A00000000000000" pitchFamily="2" charset="-127"/>
                  <a:cs typeface="Times New Roman" panose="02020603050405020304" pitchFamily="18" charset="0"/>
                </a:rPr>
                <a:t>1</a:t>
              </a:r>
              <a:r>
                <a:rPr lang="en-US" sz="406" b="0" i="0" u="none" baseline="0" dirty="0">
                  <a:solidFill>
                    <a:srgbClr val="2D3C4B"/>
                  </a:solidFill>
                  <a:latin typeface="Times New Roman" panose="02020603050405020304" pitchFamily="18" charset="0"/>
                  <a:ea typeface="나눔스퀘어 네오 Bold" panose="00000800000000000000" pitchFamily="2" charset="-127"/>
                  <a:cs typeface="Times New Roman" panose="02020603050405020304" pitchFamily="18" charset="0"/>
                </a:rPr>
                <a:t>%</a:t>
              </a:r>
              <a:endParaRPr lang="en-US" altLang="en-US" sz="731" dirty="0">
                <a:solidFill>
                  <a:srgbClr val="2D3C4B"/>
                </a:solidFill>
                <a:latin typeface="Times New Roman" panose="02020603050405020304" pitchFamily="18" charset="0"/>
                <a:ea typeface="나눔스퀘어 네오 Bold" panose="00000800000000000000" pitchFamily="2" charset="-127"/>
                <a:cs typeface="Times New Roman" panose="02020603050405020304" pitchFamily="18" charset="0"/>
              </a:endParaRPr>
            </a:p>
          </p:txBody>
        </p:sp>
        <p:sp>
          <p:nvSpPr>
            <p:cNvPr id="315" name="TextBox 314">
              <a:extLst>
                <a:ext uri="{FF2B5EF4-FFF2-40B4-BE49-F238E27FC236}">
                  <a16:creationId xmlns="" xmlns:a16="http://schemas.microsoft.com/office/drawing/2014/main" id="{DF763853-6225-4F77-97DC-146469AE3F8E}"/>
                </a:ext>
              </a:extLst>
            </p:cNvPr>
            <p:cNvSpPr txBox="1"/>
            <p:nvPr/>
          </p:nvSpPr>
          <p:spPr>
            <a:xfrm>
              <a:off x="9113755" y="5298056"/>
              <a:ext cx="274434" cy="170739"/>
            </a:xfrm>
            <a:prstGeom prst="rect">
              <a:avLst/>
            </a:prstGeom>
            <a:noFill/>
            <a:effectLst>
              <a:glow rad="63500">
                <a:schemeClr val="bg1"/>
              </a:glow>
            </a:effectLst>
          </p:spPr>
          <p:txBody>
            <a:bodyPr wrap="none" rtlCol="0">
              <a:spAutoFit/>
            </a:bodyPr>
            <a:lstStyle/>
            <a:p>
              <a:pPr algn="l" rtl="0"/>
              <a:r>
                <a:rPr lang="en-US" sz="731" b="0" i="0" u="none" baseline="0" dirty="0">
                  <a:solidFill>
                    <a:srgbClr val="2D3C4B"/>
                  </a:solidFill>
                  <a:latin typeface="Times New Roman" panose="02020603050405020304" pitchFamily="18" charset="0"/>
                  <a:ea typeface="나눔스퀘어 네오 Heavy" panose="00000A00000000000000" pitchFamily="2" charset="-127"/>
                  <a:cs typeface="Times New Roman" panose="02020603050405020304" pitchFamily="18" charset="0"/>
                </a:rPr>
                <a:t>1</a:t>
              </a:r>
              <a:r>
                <a:rPr lang="en-US" sz="406" b="0" i="0" u="none" baseline="0" dirty="0">
                  <a:solidFill>
                    <a:srgbClr val="2D3C4B"/>
                  </a:solidFill>
                  <a:latin typeface="Times New Roman" panose="02020603050405020304" pitchFamily="18" charset="0"/>
                  <a:ea typeface="나눔스퀘어 네오 Bold" panose="00000800000000000000" pitchFamily="2" charset="-127"/>
                  <a:cs typeface="Times New Roman" panose="02020603050405020304" pitchFamily="18" charset="0"/>
                </a:rPr>
                <a:t>%</a:t>
              </a:r>
              <a:endParaRPr lang="en-US" altLang="en-US" sz="731" dirty="0">
                <a:solidFill>
                  <a:srgbClr val="2D3C4B"/>
                </a:solidFill>
                <a:latin typeface="Times New Roman" panose="02020603050405020304" pitchFamily="18" charset="0"/>
                <a:ea typeface="나눔스퀘어 네오 Bold" panose="00000800000000000000" pitchFamily="2" charset="-127"/>
                <a:cs typeface="Times New Roman" panose="02020603050405020304" pitchFamily="18" charset="0"/>
              </a:endParaRPr>
            </a:p>
          </p:txBody>
        </p:sp>
        <p:sp>
          <p:nvSpPr>
            <p:cNvPr id="316" name="TextBox 315">
              <a:extLst>
                <a:ext uri="{FF2B5EF4-FFF2-40B4-BE49-F238E27FC236}">
                  <a16:creationId xmlns="" xmlns:a16="http://schemas.microsoft.com/office/drawing/2014/main" id="{6D4CD5FC-83C1-4941-8144-524965A49E21}"/>
                </a:ext>
              </a:extLst>
            </p:cNvPr>
            <p:cNvSpPr txBox="1"/>
            <p:nvPr/>
          </p:nvSpPr>
          <p:spPr>
            <a:xfrm>
              <a:off x="8937983" y="5114903"/>
              <a:ext cx="274434" cy="170739"/>
            </a:xfrm>
            <a:prstGeom prst="rect">
              <a:avLst/>
            </a:prstGeom>
            <a:noFill/>
            <a:effectLst>
              <a:glow rad="63500">
                <a:schemeClr val="bg1"/>
              </a:glow>
            </a:effectLst>
          </p:spPr>
          <p:txBody>
            <a:bodyPr wrap="none" rtlCol="0">
              <a:spAutoFit/>
            </a:bodyPr>
            <a:lstStyle/>
            <a:p>
              <a:pPr algn="l" rtl="0"/>
              <a:r>
                <a:rPr lang="en-US" sz="731" b="0" i="0" u="none" baseline="0" dirty="0">
                  <a:solidFill>
                    <a:srgbClr val="2D3C4B"/>
                  </a:solidFill>
                  <a:latin typeface="Times New Roman" panose="02020603050405020304" pitchFamily="18" charset="0"/>
                  <a:ea typeface="나눔스퀘어 네오 Heavy" panose="00000A00000000000000" pitchFamily="2" charset="-127"/>
                  <a:cs typeface="Times New Roman" panose="02020603050405020304" pitchFamily="18" charset="0"/>
                </a:rPr>
                <a:t>2</a:t>
              </a:r>
              <a:r>
                <a:rPr lang="en-US" sz="406" b="0" i="0" u="none" baseline="0" dirty="0">
                  <a:solidFill>
                    <a:srgbClr val="2D3C4B"/>
                  </a:solidFill>
                  <a:latin typeface="Times New Roman" panose="02020603050405020304" pitchFamily="18" charset="0"/>
                  <a:ea typeface="나눔스퀘어 네오 Bold" panose="00000800000000000000" pitchFamily="2" charset="-127"/>
                  <a:cs typeface="Times New Roman" panose="02020603050405020304" pitchFamily="18" charset="0"/>
                </a:rPr>
                <a:t>%</a:t>
              </a:r>
              <a:endParaRPr lang="en-US" altLang="en-US" sz="731" dirty="0">
                <a:solidFill>
                  <a:srgbClr val="2D3C4B"/>
                </a:solidFill>
                <a:latin typeface="Times New Roman" panose="02020603050405020304" pitchFamily="18" charset="0"/>
                <a:ea typeface="나눔스퀘어 네오 Bold" panose="00000800000000000000" pitchFamily="2" charset="-127"/>
                <a:cs typeface="Times New Roman" panose="02020603050405020304" pitchFamily="18" charset="0"/>
              </a:endParaRPr>
            </a:p>
          </p:txBody>
        </p:sp>
        <p:sp>
          <p:nvSpPr>
            <p:cNvPr id="317" name="TextBox 316">
              <a:extLst>
                <a:ext uri="{FF2B5EF4-FFF2-40B4-BE49-F238E27FC236}">
                  <a16:creationId xmlns="" xmlns:a16="http://schemas.microsoft.com/office/drawing/2014/main" id="{23B9534F-A959-4412-98F7-C7384ABF246C}"/>
                </a:ext>
              </a:extLst>
            </p:cNvPr>
            <p:cNvSpPr txBox="1"/>
            <p:nvPr/>
          </p:nvSpPr>
          <p:spPr>
            <a:xfrm>
              <a:off x="8825699" y="4857612"/>
              <a:ext cx="320922" cy="170739"/>
            </a:xfrm>
            <a:prstGeom prst="rect">
              <a:avLst/>
            </a:prstGeom>
            <a:noFill/>
            <a:effectLst>
              <a:glow rad="63500">
                <a:schemeClr val="bg1"/>
              </a:glow>
            </a:effectLst>
          </p:spPr>
          <p:txBody>
            <a:bodyPr wrap="none" rtlCol="0">
              <a:spAutoFit/>
            </a:bodyPr>
            <a:lstStyle/>
            <a:p>
              <a:pPr algn="l" rtl="0"/>
              <a:r>
                <a:rPr lang="en-US" sz="731" b="0" i="0" u="none" baseline="0" dirty="0">
                  <a:solidFill>
                    <a:srgbClr val="2D3C4B"/>
                  </a:solidFill>
                  <a:latin typeface="Times New Roman" panose="02020603050405020304" pitchFamily="18" charset="0"/>
                  <a:ea typeface="나눔스퀘어 네오 Heavy" panose="00000A00000000000000" pitchFamily="2" charset="-127"/>
                  <a:cs typeface="Times New Roman" panose="02020603050405020304" pitchFamily="18" charset="0"/>
                </a:rPr>
                <a:t>20</a:t>
              </a:r>
              <a:r>
                <a:rPr lang="en-US" sz="406" b="0" i="0" u="none" baseline="0" dirty="0">
                  <a:solidFill>
                    <a:srgbClr val="2D3C4B"/>
                  </a:solidFill>
                  <a:latin typeface="Times New Roman" panose="02020603050405020304" pitchFamily="18" charset="0"/>
                  <a:ea typeface="나눔스퀘어 네오 Bold" panose="00000800000000000000" pitchFamily="2" charset="-127"/>
                  <a:cs typeface="Times New Roman" panose="02020603050405020304" pitchFamily="18" charset="0"/>
                </a:rPr>
                <a:t>%</a:t>
              </a:r>
              <a:endParaRPr lang="en-US" altLang="en-US" sz="731" dirty="0">
                <a:solidFill>
                  <a:srgbClr val="2D3C4B"/>
                </a:solidFill>
                <a:latin typeface="Times New Roman" panose="02020603050405020304" pitchFamily="18" charset="0"/>
                <a:ea typeface="나눔스퀘어 네오 Bold" panose="00000800000000000000" pitchFamily="2" charset="-127"/>
                <a:cs typeface="Times New Roman" panose="02020603050405020304" pitchFamily="18" charset="0"/>
              </a:endParaRPr>
            </a:p>
          </p:txBody>
        </p:sp>
        <p:sp>
          <p:nvSpPr>
            <p:cNvPr id="318" name="TextBox 317">
              <a:extLst>
                <a:ext uri="{FF2B5EF4-FFF2-40B4-BE49-F238E27FC236}">
                  <a16:creationId xmlns="" xmlns:a16="http://schemas.microsoft.com/office/drawing/2014/main" id="{6067AAF5-DC10-4E9E-B939-F8D1ED81799A}"/>
                </a:ext>
              </a:extLst>
            </p:cNvPr>
            <p:cNvSpPr txBox="1"/>
            <p:nvPr/>
          </p:nvSpPr>
          <p:spPr>
            <a:xfrm>
              <a:off x="8094265" y="5071541"/>
              <a:ext cx="320922" cy="170739"/>
            </a:xfrm>
            <a:prstGeom prst="rect">
              <a:avLst/>
            </a:prstGeom>
            <a:noFill/>
            <a:effectLst>
              <a:glow rad="63500">
                <a:schemeClr val="bg1"/>
              </a:glow>
            </a:effectLst>
          </p:spPr>
          <p:txBody>
            <a:bodyPr wrap="none" rtlCol="0">
              <a:spAutoFit/>
            </a:bodyPr>
            <a:lstStyle/>
            <a:p>
              <a:pPr algn="l" rtl="0"/>
              <a:r>
                <a:rPr lang="en-US" sz="731" b="0" i="0" u="none" baseline="0" dirty="0">
                  <a:solidFill>
                    <a:schemeClr val="bg1"/>
                  </a:solidFill>
                  <a:latin typeface="Times New Roman" panose="02020603050405020304" pitchFamily="18" charset="0"/>
                  <a:ea typeface="나눔스퀘어 네오 Heavy" panose="00000A00000000000000" pitchFamily="2" charset="-127"/>
                  <a:cs typeface="Times New Roman" panose="02020603050405020304" pitchFamily="18" charset="0"/>
                </a:rPr>
                <a:t>76</a:t>
              </a:r>
              <a:r>
                <a:rPr lang="en-US" sz="406" b="0" i="0" u="none" baseline="0" dirty="0">
                  <a:solidFill>
                    <a:schemeClr val="bg1"/>
                  </a:solidFill>
                  <a:latin typeface="Times New Roman" panose="02020603050405020304" pitchFamily="18" charset="0"/>
                  <a:ea typeface="나눔스퀘어 네오 Bold" panose="00000800000000000000" pitchFamily="2" charset="-127"/>
                  <a:cs typeface="Times New Roman" panose="02020603050405020304" pitchFamily="18" charset="0"/>
                </a:rPr>
                <a:t>%</a:t>
              </a:r>
              <a:endParaRPr lang="en-US" altLang="en-US" sz="731" dirty="0">
                <a:solidFill>
                  <a:schemeClr val="bg1"/>
                </a:solidFill>
                <a:latin typeface="Times New Roman" panose="02020603050405020304" pitchFamily="18" charset="0"/>
                <a:ea typeface="나눔스퀘어 네오 Bold" panose="00000800000000000000" pitchFamily="2" charset="-127"/>
                <a:cs typeface="Times New Roman" panose="02020603050405020304" pitchFamily="18" charset="0"/>
              </a:endParaRPr>
            </a:p>
          </p:txBody>
        </p:sp>
        <p:graphicFrame>
          <p:nvGraphicFramePr>
            <p:cNvPr id="319" name="차트 318">
              <a:extLst>
                <a:ext uri="{FF2B5EF4-FFF2-40B4-BE49-F238E27FC236}">
                  <a16:creationId xmlns="" xmlns:a16="http://schemas.microsoft.com/office/drawing/2014/main" id="{47ACA9C5-A4A3-4318-8B05-CB5768639AC5}"/>
                </a:ext>
              </a:extLst>
            </p:cNvPr>
            <p:cNvGraphicFramePr/>
            <p:nvPr>
              <p:extLst>
                <p:ext uri="{D42A27DB-BD31-4B8C-83A1-F6EECF244321}">
                  <p14:modId xmlns:p14="http://schemas.microsoft.com/office/powerpoint/2010/main" val="4004021788"/>
                </p:ext>
              </p:extLst>
            </p:nvPr>
          </p:nvGraphicFramePr>
          <p:xfrm>
            <a:off x="3029799" y="4221932"/>
            <a:ext cx="2127244" cy="2065255"/>
          </p:xfrm>
          <a:graphic>
            <a:graphicData uri="http://schemas.openxmlformats.org/drawingml/2006/chart">
              <c:chart xmlns:c="http://schemas.openxmlformats.org/drawingml/2006/chart" xmlns:r="http://schemas.openxmlformats.org/officeDocument/2006/relationships" r:id="rId7"/>
            </a:graphicData>
          </a:graphic>
        </p:graphicFrame>
        <p:sp>
          <p:nvSpPr>
            <p:cNvPr id="320" name="TextBox 319">
              <a:extLst>
                <a:ext uri="{FF2B5EF4-FFF2-40B4-BE49-F238E27FC236}">
                  <a16:creationId xmlns="" xmlns:a16="http://schemas.microsoft.com/office/drawing/2014/main" id="{A851BD0D-C582-4152-BACC-45DD52DD0715}"/>
                </a:ext>
              </a:extLst>
            </p:cNvPr>
            <p:cNvSpPr txBox="1"/>
            <p:nvPr/>
          </p:nvSpPr>
          <p:spPr>
            <a:xfrm>
              <a:off x="3860977" y="4708682"/>
              <a:ext cx="338554" cy="170739"/>
            </a:xfrm>
            <a:prstGeom prst="rect">
              <a:avLst/>
            </a:prstGeom>
            <a:noFill/>
          </p:spPr>
          <p:txBody>
            <a:bodyPr wrap="none" rtlCol="0">
              <a:spAutoFit/>
            </a:bodyPr>
            <a:lstStyle/>
            <a:p>
              <a:pPr algn="l" rtl="0"/>
              <a:r>
                <a:rPr lang="en-US" sz="731"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42</a:t>
              </a:r>
              <a:r>
                <a:rPr lang="en-US" sz="569"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21" name="TextBox 320">
              <a:extLst>
                <a:ext uri="{FF2B5EF4-FFF2-40B4-BE49-F238E27FC236}">
                  <a16:creationId xmlns="" xmlns:a16="http://schemas.microsoft.com/office/drawing/2014/main" id="{AA5942DB-DC2E-4670-8C51-035F1BAE4C68}"/>
                </a:ext>
              </a:extLst>
            </p:cNvPr>
            <p:cNvSpPr txBox="1"/>
            <p:nvPr/>
          </p:nvSpPr>
          <p:spPr>
            <a:xfrm>
              <a:off x="4176403" y="5394144"/>
              <a:ext cx="338554" cy="170739"/>
            </a:xfrm>
            <a:prstGeom prst="rect">
              <a:avLst/>
            </a:prstGeom>
            <a:noFill/>
          </p:spPr>
          <p:txBody>
            <a:bodyPr wrap="none" rtlCol="0">
              <a:spAutoFit/>
            </a:bodyPr>
            <a:lstStyle/>
            <a:p>
              <a:pPr algn="l" rtl="0"/>
              <a:r>
                <a:rPr lang="en-US" sz="731" b="0" i="0" u="none" baseline="0" dirty="0">
                  <a:solidFill>
                    <a:schemeClr val="bg1"/>
                  </a:solidFill>
                  <a:latin typeface="Times New Roman" panose="02020603050405020304" pitchFamily="18" charset="0"/>
                  <a:ea typeface="Pretendard SemiBold" panose="02000703000000020004" pitchFamily="2" charset="-127"/>
                  <a:cs typeface="Times New Roman" panose="02020603050405020304" pitchFamily="18" charset="0"/>
                </a:rPr>
                <a:t>56</a:t>
              </a:r>
              <a:r>
                <a:rPr lang="en-US" sz="569"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22" name="TextBox 321">
              <a:extLst>
                <a:ext uri="{FF2B5EF4-FFF2-40B4-BE49-F238E27FC236}">
                  <a16:creationId xmlns="" xmlns:a16="http://schemas.microsoft.com/office/drawing/2014/main" id="{9B69C0C7-B3F8-4453-8673-969A29486745}"/>
                </a:ext>
              </a:extLst>
            </p:cNvPr>
            <p:cNvSpPr txBox="1"/>
            <p:nvPr/>
          </p:nvSpPr>
          <p:spPr>
            <a:xfrm>
              <a:off x="4520165" y="4560510"/>
              <a:ext cx="292068" cy="170739"/>
            </a:xfrm>
            <a:prstGeom prst="rect">
              <a:avLst/>
            </a:prstGeom>
            <a:noFill/>
          </p:spPr>
          <p:txBody>
            <a:bodyPr wrap="none" rtlCol="0">
              <a:spAutoFit/>
            </a:bodyPr>
            <a:lstStyle/>
            <a:p>
              <a:pPr algn="l" rtl="0"/>
              <a:r>
                <a:rPr lang="en-US" sz="731" b="0" i="0" u="none"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1</a:t>
              </a:r>
              <a:r>
                <a:rPr lang="en-US" sz="569" b="0" i="0" u="none" baseline="0"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23" name="TextBox 322">
              <a:extLst>
                <a:ext uri="{FF2B5EF4-FFF2-40B4-BE49-F238E27FC236}">
                  <a16:creationId xmlns="" xmlns:a16="http://schemas.microsoft.com/office/drawing/2014/main" id="{EC01AB57-BCAE-4A1E-802F-72433BB15329}"/>
                </a:ext>
              </a:extLst>
            </p:cNvPr>
            <p:cNvSpPr txBox="1"/>
            <p:nvPr/>
          </p:nvSpPr>
          <p:spPr>
            <a:xfrm>
              <a:off x="4617727" y="4701126"/>
              <a:ext cx="292068" cy="170739"/>
            </a:xfrm>
            <a:prstGeom prst="rect">
              <a:avLst/>
            </a:prstGeom>
            <a:noFill/>
            <a:effectLst>
              <a:glow rad="63500">
                <a:schemeClr val="bg1"/>
              </a:glow>
            </a:effectLst>
          </p:spPr>
          <p:txBody>
            <a:bodyPr wrap="none" rtlCol="0">
              <a:spAutoFit/>
            </a:bodyPr>
            <a:lstStyle/>
            <a:p>
              <a:pPr algn="l" rtl="0"/>
              <a:r>
                <a:rPr lang="en-US" sz="731" b="0" i="0" u="none"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1</a:t>
              </a:r>
              <a:r>
                <a:rPr lang="en-US" sz="569" b="0" i="0" u="none" baseline="0"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rPr>
                <a:t>%</a:t>
              </a:r>
              <a:endParaRPr lang="en-US" altLang="en-US" sz="569" dirty="0">
                <a:solidFill>
                  <a:srgbClr val="2D3C4B"/>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324" name="그룹 323">
              <a:extLst>
                <a:ext uri="{FF2B5EF4-FFF2-40B4-BE49-F238E27FC236}">
                  <a16:creationId xmlns="" xmlns:a16="http://schemas.microsoft.com/office/drawing/2014/main" id="{B28D3C63-F1E9-44FA-9571-AE47DF95BED5}"/>
                </a:ext>
              </a:extLst>
            </p:cNvPr>
            <p:cNvGrpSpPr/>
            <p:nvPr/>
          </p:nvGrpSpPr>
          <p:grpSpPr>
            <a:xfrm>
              <a:off x="2811690" y="4787948"/>
              <a:ext cx="877184" cy="754634"/>
              <a:chOff x="8851958" y="1974530"/>
              <a:chExt cx="1079603" cy="928780"/>
            </a:xfrm>
          </p:grpSpPr>
          <p:grpSp>
            <p:nvGrpSpPr>
              <p:cNvPr id="438" name="그룹 437">
                <a:extLst>
                  <a:ext uri="{FF2B5EF4-FFF2-40B4-BE49-F238E27FC236}">
                    <a16:creationId xmlns="" xmlns:a16="http://schemas.microsoft.com/office/drawing/2014/main" id="{7D2FFFB0-7E1F-45FF-B5DB-C341879F5961}"/>
                  </a:ext>
                </a:extLst>
              </p:cNvPr>
              <p:cNvGrpSpPr/>
              <p:nvPr/>
            </p:nvGrpSpPr>
            <p:grpSpPr>
              <a:xfrm>
                <a:off x="8851958" y="1974530"/>
                <a:ext cx="683443" cy="173690"/>
                <a:chOff x="8851958" y="1974530"/>
                <a:chExt cx="683443" cy="173690"/>
              </a:xfrm>
            </p:grpSpPr>
            <p:sp>
              <p:nvSpPr>
                <p:cNvPr id="451" name="직사각형 450">
                  <a:extLst>
                    <a:ext uri="{FF2B5EF4-FFF2-40B4-BE49-F238E27FC236}">
                      <a16:creationId xmlns="" xmlns:a16="http://schemas.microsoft.com/office/drawing/2014/main" id="{9D76C303-26FE-441A-BDD0-59E138478055}"/>
                    </a:ext>
                  </a:extLst>
                </p:cNvPr>
                <p:cNvSpPr/>
                <p:nvPr/>
              </p:nvSpPr>
              <p:spPr>
                <a:xfrm>
                  <a:off x="8851958" y="2026208"/>
                  <a:ext cx="118529" cy="118529"/>
                </a:xfrm>
                <a:prstGeom prst="rect">
                  <a:avLst/>
                </a:prstGeom>
                <a:solidFill>
                  <a:srgbClr val="0055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452" name="TextBox 451">
                  <a:extLst>
                    <a:ext uri="{FF2B5EF4-FFF2-40B4-BE49-F238E27FC236}">
                      <a16:creationId xmlns="" xmlns:a16="http://schemas.microsoft.com/office/drawing/2014/main" id="{AFEDD98A-74BB-4694-BF6E-00BC81DB2433}"/>
                    </a:ext>
                  </a:extLst>
                </p:cNvPr>
                <p:cNvSpPr txBox="1"/>
                <p:nvPr/>
              </p:nvSpPr>
              <p:spPr>
                <a:xfrm>
                  <a:off x="8932478" y="1974530"/>
                  <a:ext cx="602923" cy="173690"/>
                </a:xfrm>
                <a:prstGeom prst="rect">
                  <a:avLst/>
                </a:prstGeom>
                <a:noFill/>
              </p:spPr>
              <p:txBody>
                <a:bodyPr wrap="none" rtlCol="0">
                  <a:spAutoFit/>
                </a:bodyPr>
                <a:lstStyle/>
                <a:p>
                  <a:r>
                    <a:rPr lang="en-US" sz="5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Very satisfied</a:t>
                  </a:r>
                </a:p>
              </p:txBody>
            </p:sp>
          </p:grpSp>
          <p:grpSp>
            <p:nvGrpSpPr>
              <p:cNvPr id="439" name="그룹 438">
                <a:extLst>
                  <a:ext uri="{FF2B5EF4-FFF2-40B4-BE49-F238E27FC236}">
                    <a16:creationId xmlns="" xmlns:a16="http://schemas.microsoft.com/office/drawing/2014/main" id="{3217AE96-52DA-4BA4-8605-B8DE46EBB02D}"/>
                  </a:ext>
                </a:extLst>
              </p:cNvPr>
              <p:cNvGrpSpPr/>
              <p:nvPr/>
            </p:nvGrpSpPr>
            <p:grpSpPr>
              <a:xfrm>
                <a:off x="8851958" y="2160003"/>
                <a:ext cx="541392" cy="173690"/>
                <a:chOff x="8851958" y="2187200"/>
                <a:chExt cx="541392" cy="173690"/>
              </a:xfrm>
            </p:grpSpPr>
            <p:sp>
              <p:nvSpPr>
                <p:cNvPr id="449" name="직사각형 448">
                  <a:extLst>
                    <a:ext uri="{FF2B5EF4-FFF2-40B4-BE49-F238E27FC236}">
                      <a16:creationId xmlns="" xmlns:a16="http://schemas.microsoft.com/office/drawing/2014/main" id="{8AD6637C-D913-44EA-905C-FAC84DECB18D}"/>
                    </a:ext>
                  </a:extLst>
                </p:cNvPr>
                <p:cNvSpPr/>
                <p:nvPr/>
              </p:nvSpPr>
              <p:spPr>
                <a:xfrm>
                  <a:off x="8851958" y="2235424"/>
                  <a:ext cx="118529" cy="118529"/>
                </a:xfrm>
                <a:prstGeom prst="rect">
                  <a:avLst/>
                </a:prstGeom>
                <a:solidFill>
                  <a:srgbClr val="779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450" name="TextBox 449">
                  <a:extLst>
                    <a:ext uri="{FF2B5EF4-FFF2-40B4-BE49-F238E27FC236}">
                      <a16:creationId xmlns="" xmlns:a16="http://schemas.microsoft.com/office/drawing/2014/main" id="{0B1041E6-4473-4734-B4CA-1252B45CFE65}"/>
                    </a:ext>
                  </a:extLst>
                </p:cNvPr>
                <p:cNvSpPr txBox="1"/>
                <p:nvPr/>
              </p:nvSpPr>
              <p:spPr>
                <a:xfrm>
                  <a:off x="8932478" y="2187200"/>
                  <a:ext cx="460872" cy="173690"/>
                </a:xfrm>
                <a:prstGeom prst="rect">
                  <a:avLst/>
                </a:prstGeom>
                <a:noFill/>
              </p:spPr>
              <p:txBody>
                <a:bodyPr wrap="none" rtlCol="0">
                  <a:spAutoFit/>
                </a:bodyPr>
                <a:lstStyle/>
                <a:p>
                  <a:r>
                    <a:rPr lang="en-US" sz="5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Satisfied</a:t>
                  </a:r>
                </a:p>
              </p:txBody>
            </p:sp>
          </p:grpSp>
          <p:grpSp>
            <p:nvGrpSpPr>
              <p:cNvPr id="440" name="그룹 439">
                <a:extLst>
                  <a:ext uri="{FF2B5EF4-FFF2-40B4-BE49-F238E27FC236}">
                    <a16:creationId xmlns="" xmlns:a16="http://schemas.microsoft.com/office/drawing/2014/main" id="{4EAD4631-0044-4FFF-AE40-BF181EF50AB1}"/>
                  </a:ext>
                </a:extLst>
              </p:cNvPr>
              <p:cNvGrpSpPr/>
              <p:nvPr/>
            </p:nvGrpSpPr>
            <p:grpSpPr>
              <a:xfrm>
                <a:off x="8851958" y="2356390"/>
                <a:ext cx="1079603" cy="170532"/>
                <a:chOff x="8851958" y="2417819"/>
                <a:chExt cx="1079603" cy="170532"/>
              </a:xfrm>
            </p:grpSpPr>
            <p:sp>
              <p:nvSpPr>
                <p:cNvPr id="447" name="직사각형 446">
                  <a:extLst>
                    <a:ext uri="{FF2B5EF4-FFF2-40B4-BE49-F238E27FC236}">
                      <a16:creationId xmlns="" xmlns:a16="http://schemas.microsoft.com/office/drawing/2014/main" id="{18D6D64E-850D-421A-8642-870C5695A1DE}"/>
                    </a:ext>
                  </a:extLst>
                </p:cNvPr>
                <p:cNvSpPr/>
                <p:nvPr/>
              </p:nvSpPr>
              <p:spPr>
                <a:xfrm>
                  <a:off x="8851958" y="2451675"/>
                  <a:ext cx="118529" cy="118529"/>
                </a:xfrm>
                <a:prstGeom prst="rect">
                  <a:avLst/>
                </a:prstGeom>
                <a:solidFill>
                  <a:srgbClr val="AFC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448" name="TextBox 447">
                  <a:extLst>
                    <a:ext uri="{FF2B5EF4-FFF2-40B4-BE49-F238E27FC236}">
                      <a16:creationId xmlns="" xmlns:a16="http://schemas.microsoft.com/office/drawing/2014/main" id="{7541BA5D-DBF5-47F7-BBBB-52E7D5370D14}"/>
                    </a:ext>
                  </a:extLst>
                </p:cNvPr>
                <p:cNvSpPr txBox="1"/>
                <p:nvPr/>
              </p:nvSpPr>
              <p:spPr>
                <a:xfrm>
                  <a:off x="8932478" y="2417819"/>
                  <a:ext cx="999083" cy="170532"/>
                </a:xfrm>
                <a:prstGeom prst="rect">
                  <a:avLst/>
                </a:prstGeom>
                <a:noFill/>
              </p:spPr>
              <p:txBody>
                <a:bodyPr wrap="none" rtlCol="0">
                  <a:spAutoFit/>
                </a:bodyPr>
                <a:lstStyle/>
                <a:p>
                  <a:r>
                    <a:rPr lang="en-US" sz="480" spc="-4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Neither satisfied nor dissatisfied</a:t>
                  </a:r>
                </a:p>
              </p:txBody>
            </p:sp>
          </p:grpSp>
          <p:grpSp>
            <p:nvGrpSpPr>
              <p:cNvPr id="441" name="그룹 440">
                <a:extLst>
                  <a:ext uri="{FF2B5EF4-FFF2-40B4-BE49-F238E27FC236}">
                    <a16:creationId xmlns="" xmlns:a16="http://schemas.microsoft.com/office/drawing/2014/main" id="{8ED9D58A-6570-4B62-9E03-FDC251DAA74B}"/>
                  </a:ext>
                </a:extLst>
              </p:cNvPr>
              <p:cNvGrpSpPr/>
              <p:nvPr/>
            </p:nvGrpSpPr>
            <p:grpSpPr>
              <a:xfrm>
                <a:off x="8851958" y="2536488"/>
                <a:ext cx="777748" cy="173690"/>
                <a:chOff x="8851958" y="2627859"/>
                <a:chExt cx="777748" cy="173690"/>
              </a:xfrm>
            </p:grpSpPr>
            <p:sp>
              <p:nvSpPr>
                <p:cNvPr id="445" name="직사각형 444">
                  <a:extLst>
                    <a:ext uri="{FF2B5EF4-FFF2-40B4-BE49-F238E27FC236}">
                      <a16:creationId xmlns="" xmlns:a16="http://schemas.microsoft.com/office/drawing/2014/main" id="{1D344DE7-84FD-4CB1-A623-F421F86259FE}"/>
                    </a:ext>
                  </a:extLst>
                </p:cNvPr>
                <p:cNvSpPr/>
                <p:nvPr/>
              </p:nvSpPr>
              <p:spPr>
                <a:xfrm>
                  <a:off x="8851958" y="2663636"/>
                  <a:ext cx="118529" cy="118529"/>
                </a:xfrm>
                <a:prstGeom prst="rect">
                  <a:avLst/>
                </a:prstGeom>
                <a:solidFill>
                  <a:srgbClr val="DFE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446" name="TextBox 445">
                  <a:extLst>
                    <a:ext uri="{FF2B5EF4-FFF2-40B4-BE49-F238E27FC236}">
                      <a16:creationId xmlns="" xmlns:a16="http://schemas.microsoft.com/office/drawing/2014/main" id="{EBC35F31-976C-4887-8883-35CC60BC005D}"/>
                    </a:ext>
                  </a:extLst>
                </p:cNvPr>
                <p:cNvSpPr txBox="1"/>
                <p:nvPr/>
              </p:nvSpPr>
              <p:spPr>
                <a:xfrm>
                  <a:off x="8932478" y="2627859"/>
                  <a:ext cx="697228" cy="173690"/>
                </a:xfrm>
                <a:prstGeom prst="rect">
                  <a:avLst/>
                </a:prstGeom>
                <a:noFill/>
              </p:spPr>
              <p:txBody>
                <a:bodyPr wrap="none" rtlCol="0">
                  <a:spAutoFit/>
                </a:bodyPr>
                <a:lstStyle/>
                <a:p>
                  <a:r>
                    <a:rPr lang="en-US" sz="5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Dissatisfied (0%)</a:t>
                  </a:r>
                  <a:endParaRPr lang="en-US" altLang="en-US" sz="5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442" name="그룹 441">
                <a:extLst>
                  <a:ext uri="{FF2B5EF4-FFF2-40B4-BE49-F238E27FC236}">
                    <a16:creationId xmlns="" xmlns:a16="http://schemas.microsoft.com/office/drawing/2014/main" id="{F41FA45F-7AB0-4E54-AE97-6CCE0AF283C2}"/>
                  </a:ext>
                </a:extLst>
              </p:cNvPr>
              <p:cNvGrpSpPr/>
              <p:nvPr/>
            </p:nvGrpSpPr>
            <p:grpSpPr>
              <a:xfrm>
                <a:off x="8851958" y="2729620"/>
                <a:ext cx="761965" cy="173690"/>
                <a:chOff x="8851958" y="2850109"/>
                <a:chExt cx="761965" cy="173690"/>
              </a:xfrm>
            </p:grpSpPr>
            <p:sp>
              <p:nvSpPr>
                <p:cNvPr id="443" name="직사각형 442">
                  <a:extLst>
                    <a:ext uri="{FF2B5EF4-FFF2-40B4-BE49-F238E27FC236}">
                      <a16:creationId xmlns="" xmlns:a16="http://schemas.microsoft.com/office/drawing/2014/main" id="{0DE82A29-01EF-4F64-B930-4F6E5B6F606E}"/>
                    </a:ext>
                  </a:extLst>
                </p:cNvPr>
                <p:cNvSpPr/>
                <p:nvPr/>
              </p:nvSpPr>
              <p:spPr>
                <a:xfrm>
                  <a:off x="8851958" y="2876112"/>
                  <a:ext cx="118529" cy="118529"/>
                </a:xfrm>
                <a:prstGeom prst="rect">
                  <a:avLst/>
                </a:prstGeom>
                <a:solidFill>
                  <a:srgbClr val="DBDD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444" name="TextBox 443">
                  <a:extLst>
                    <a:ext uri="{FF2B5EF4-FFF2-40B4-BE49-F238E27FC236}">
                      <a16:creationId xmlns="" xmlns:a16="http://schemas.microsoft.com/office/drawing/2014/main" id="{5ED5AB95-22A3-4BE2-BA2E-19AB4A11BF34}"/>
                    </a:ext>
                  </a:extLst>
                </p:cNvPr>
                <p:cNvSpPr txBox="1"/>
                <p:nvPr/>
              </p:nvSpPr>
              <p:spPr>
                <a:xfrm>
                  <a:off x="8932478" y="2850109"/>
                  <a:ext cx="681445" cy="173690"/>
                </a:xfrm>
                <a:prstGeom prst="rect">
                  <a:avLst/>
                </a:prstGeom>
                <a:noFill/>
              </p:spPr>
              <p:txBody>
                <a:bodyPr wrap="none" rtlCol="0">
                  <a:spAutoFit/>
                </a:bodyPr>
                <a:lstStyle/>
                <a:p>
                  <a:r>
                    <a:rPr lang="en-US" sz="5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Very dissatisfied</a:t>
                  </a:r>
                </a:p>
              </p:txBody>
            </p:sp>
          </p:grpSp>
        </p:grpSp>
        <p:sp>
          <p:nvSpPr>
            <p:cNvPr id="325" name="TextBox 324">
              <a:extLst>
                <a:ext uri="{FF2B5EF4-FFF2-40B4-BE49-F238E27FC236}">
                  <a16:creationId xmlns="" xmlns:a16="http://schemas.microsoft.com/office/drawing/2014/main" id="{1EE7AAAC-2639-4F08-ADDF-E2B2068FBCA7}"/>
                </a:ext>
              </a:extLst>
            </p:cNvPr>
            <p:cNvSpPr txBox="1"/>
            <p:nvPr/>
          </p:nvSpPr>
          <p:spPr>
            <a:xfrm>
              <a:off x="5194024" y="3971665"/>
              <a:ext cx="1994176" cy="153953"/>
            </a:xfrm>
            <a:prstGeom prst="rect">
              <a:avLst/>
            </a:prstGeom>
            <a:noFill/>
          </p:spPr>
          <p:txBody>
            <a:bodyPr wrap="square" lIns="0" rtlCol="0">
              <a:spAutoFit/>
            </a:bodyPr>
            <a:lstStyle/>
            <a:p>
              <a:pPr marL="72000" indent="-72000"/>
              <a: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Linked services included, terminated services not included</a:t>
              </a:r>
            </a:p>
          </p:txBody>
        </p:sp>
        <p:sp>
          <p:nvSpPr>
            <p:cNvPr id="326" name="TextBox 325">
              <a:extLst>
                <a:ext uri="{FF2B5EF4-FFF2-40B4-BE49-F238E27FC236}">
                  <a16:creationId xmlns="" xmlns:a16="http://schemas.microsoft.com/office/drawing/2014/main" id="{8080CEB6-467D-4EEA-9F72-D39CF3CB0212}"/>
                </a:ext>
              </a:extLst>
            </p:cNvPr>
            <p:cNvSpPr txBox="1"/>
            <p:nvPr/>
          </p:nvSpPr>
          <p:spPr>
            <a:xfrm>
              <a:off x="4983249" y="3414708"/>
              <a:ext cx="679994" cy="218100"/>
            </a:xfrm>
            <a:prstGeom prst="rect">
              <a:avLst/>
            </a:prstGeom>
            <a:noFill/>
          </p:spPr>
          <p:txBody>
            <a:bodyPr wrap="none" rtlCol="0">
              <a:spAutoFit/>
            </a:bodyPr>
            <a:lstStyle/>
            <a:p>
              <a:pPr algn="ctr" rtl="0"/>
              <a:r>
                <a:rPr lang="en-US" sz="1100" b="0" i="0" u="none" baseline="0" dirty="0">
                  <a:solidFill>
                    <a:srgbClr val="212D37"/>
                  </a:solidFill>
                  <a:latin typeface="Times New Roman" panose="02020603050405020304" pitchFamily="18" charset="0"/>
                  <a:ea typeface="Pretendard SemiBold" panose="02000703000000020004" pitchFamily="2" charset="-127"/>
                  <a:cs typeface="Times New Roman" panose="02020603050405020304" pitchFamily="18" charset="0"/>
                </a:rPr>
                <a:t>11</a:t>
              </a:r>
              <a:r>
                <a:rPr lang="en-US" sz="800" b="0" i="0" u="none" baseline="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 services</a:t>
              </a:r>
            </a:p>
          </p:txBody>
        </p:sp>
        <p:grpSp>
          <p:nvGrpSpPr>
            <p:cNvPr id="327" name="그룹 326">
              <a:extLst>
                <a:ext uri="{FF2B5EF4-FFF2-40B4-BE49-F238E27FC236}">
                  <a16:creationId xmlns="" xmlns:a16="http://schemas.microsoft.com/office/drawing/2014/main" id="{B4489CDE-60BA-4319-899F-388040D94D0E}"/>
                </a:ext>
              </a:extLst>
            </p:cNvPr>
            <p:cNvGrpSpPr/>
            <p:nvPr/>
          </p:nvGrpSpPr>
          <p:grpSpPr>
            <a:xfrm>
              <a:off x="5228408" y="3803481"/>
              <a:ext cx="280803" cy="141768"/>
              <a:chOff x="796492" y="3889900"/>
              <a:chExt cx="345604" cy="174484"/>
            </a:xfrm>
          </p:grpSpPr>
          <p:sp>
            <p:nvSpPr>
              <p:cNvPr id="436" name="직사각형 435">
                <a:extLst>
                  <a:ext uri="{FF2B5EF4-FFF2-40B4-BE49-F238E27FC236}">
                    <a16:creationId xmlns="" xmlns:a16="http://schemas.microsoft.com/office/drawing/2014/main" id="{BAFDC77E-8379-4FFE-BA69-4E46E99062FD}"/>
                  </a:ext>
                </a:extLst>
              </p:cNvPr>
              <p:cNvSpPr/>
              <p:nvPr/>
            </p:nvSpPr>
            <p:spPr>
              <a:xfrm>
                <a:off x="796492" y="3941159"/>
                <a:ext cx="71966" cy="71966"/>
              </a:xfrm>
              <a:prstGeom prst="rect">
                <a:avLst/>
              </a:prstGeom>
              <a:solidFill>
                <a:srgbClr val="7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37" name="사각형: 둥근 모서리 83">
                <a:extLst>
                  <a:ext uri="{FF2B5EF4-FFF2-40B4-BE49-F238E27FC236}">
                    <a16:creationId xmlns="" xmlns:a16="http://schemas.microsoft.com/office/drawing/2014/main" id="{9864325D-59EB-4EDF-BA04-8668A9766733}"/>
                  </a:ext>
                </a:extLst>
              </p:cNvPr>
              <p:cNvSpPr/>
              <p:nvPr/>
            </p:nvSpPr>
            <p:spPr>
              <a:xfrm>
                <a:off x="879727" y="3889900"/>
                <a:ext cx="262369" cy="174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rtl="0"/>
                <a:r>
                  <a:rPr lang="en-US" sz="65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2021</a:t>
                </a:r>
                <a:endParaRPr lang="en-US" altLang="ko-KR" sz="65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328" name="그룹 327">
              <a:extLst>
                <a:ext uri="{FF2B5EF4-FFF2-40B4-BE49-F238E27FC236}">
                  <a16:creationId xmlns="" xmlns:a16="http://schemas.microsoft.com/office/drawing/2014/main" id="{78BDF3D1-BF53-49E2-9224-5EF34375ECE9}"/>
                </a:ext>
              </a:extLst>
            </p:cNvPr>
            <p:cNvGrpSpPr/>
            <p:nvPr/>
          </p:nvGrpSpPr>
          <p:grpSpPr>
            <a:xfrm>
              <a:off x="5735399" y="3803481"/>
              <a:ext cx="280803" cy="141768"/>
              <a:chOff x="1452923" y="3889900"/>
              <a:chExt cx="345604" cy="174484"/>
            </a:xfrm>
          </p:grpSpPr>
          <p:sp>
            <p:nvSpPr>
              <p:cNvPr id="434" name="직사각형 433">
                <a:extLst>
                  <a:ext uri="{FF2B5EF4-FFF2-40B4-BE49-F238E27FC236}">
                    <a16:creationId xmlns="" xmlns:a16="http://schemas.microsoft.com/office/drawing/2014/main" id="{E64CD4C7-8024-41BF-90E2-F07255396B77}"/>
                  </a:ext>
                </a:extLst>
              </p:cNvPr>
              <p:cNvSpPr/>
              <p:nvPr/>
            </p:nvSpPr>
            <p:spPr>
              <a:xfrm>
                <a:off x="1452923" y="3941159"/>
                <a:ext cx="71966" cy="71966"/>
              </a:xfrm>
              <a:prstGeom prst="rect">
                <a:avLst/>
              </a:prstGeom>
              <a:solidFill>
                <a:srgbClr val="3D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35" name="사각형: 둥근 모서리 83">
                <a:extLst>
                  <a:ext uri="{FF2B5EF4-FFF2-40B4-BE49-F238E27FC236}">
                    <a16:creationId xmlns="" xmlns:a16="http://schemas.microsoft.com/office/drawing/2014/main" id="{79F71718-DFDF-4C79-A76E-7431DDC50515}"/>
                  </a:ext>
                </a:extLst>
              </p:cNvPr>
              <p:cNvSpPr/>
              <p:nvPr/>
            </p:nvSpPr>
            <p:spPr>
              <a:xfrm>
                <a:off x="1536158" y="3889900"/>
                <a:ext cx="262369" cy="174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rtl="0"/>
                <a:r>
                  <a:rPr lang="en-US" sz="65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2022</a:t>
                </a:r>
                <a:endParaRPr lang="en-US" altLang="ko-KR" sz="65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329" name="그룹 328">
              <a:extLst>
                <a:ext uri="{FF2B5EF4-FFF2-40B4-BE49-F238E27FC236}">
                  <a16:creationId xmlns="" xmlns:a16="http://schemas.microsoft.com/office/drawing/2014/main" id="{FB2778FC-959E-4F3B-96E1-15D683031BD6}"/>
                </a:ext>
              </a:extLst>
            </p:cNvPr>
            <p:cNvGrpSpPr/>
            <p:nvPr/>
          </p:nvGrpSpPr>
          <p:grpSpPr>
            <a:xfrm>
              <a:off x="6242386" y="3803481"/>
              <a:ext cx="280803" cy="141768"/>
              <a:chOff x="2109354" y="3889900"/>
              <a:chExt cx="345604" cy="174484"/>
            </a:xfrm>
          </p:grpSpPr>
          <p:sp>
            <p:nvSpPr>
              <p:cNvPr id="432" name="직사각형 431">
                <a:extLst>
                  <a:ext uri="{FF2B5EF4-FFF2-40B4-BE49-F238E27FC236}">
                    <a16:creationId xmlns="" xmlns:a16="http://schemas.microsoft.com/office/drawing/2014/main" id="{115128B4-6AD8-45D8-A5B7-31166CC6200A}"/>
                  </a:ext>
                </a:extLst>
              </p:cNvPr>
              <p:cNvSpPr/>
              <p:nvPr/>
            </p:nvSpPr>
            <p:spPr>
              <a:xfrm>
                <a:off x="2109354" y="3941159"/>
                <a:ext cx="71966" cy="71966"/>
              </a:xfrm>
              <a:prstGeom prst="rect">
                <a:avLst/>
              </a:prstGeom>
              <a:solidFill>
                <a:srgbClr val="005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33" name="사각형: 둥근 모서리 83">
                <a:extLst>
                  <a:ext uri="{FF2B5EF4-FFF2-40B4-BE49-F238E27FC236}">
                    <a16:creationId xmlns="" xmlns:a16="http://schemas.microsoft.com/office/drawing/2014/main" id="{897CF20C-32B5-4201-975E-377CBB6D09A0}"/>
                  </a:ext>
                </a:extLst>
              </p:cNvPr>
              <p:cNvSpPr/>
              <p:nvPr/>
            </p:nvSpPr>
            <p:spPr>
              <a:xfrm>
                <a:off x="2192589" y="3889900"/>
                <a:ext cx="262369" cy="174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rtl="0"/>
                <a:r>
                  <a:rPr lang="en-US" sz="65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2023</a:t>
                </a:r>
                <a:endParaRPr lang="en-US" altLang="ko-KR" sz="65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330" name="그룹 329">
              <a:extLst>
                <a:ext uri="{FF2B5EF4-FFF2-40B4-BE49-F238E27FC236}">
                  <a16:creationId xmlns="" xmlns:a16="http://schemas.microsoft.com/office/drawing/2014/main" id="{09581F21-9065-42ED-9D52-1B6237D8A260}"/>
                </a:ext>
              </a:extLst>
            </p:cNvPr>
            <p:cNvGrpSpPr/>
            <p:nvPr/>
          </p:nvGrpSpPr>
          <p:grpSpPr>
            <a:xfrm>
              <a:off x="6666824" y="3790926"/>
              <a:ext cx="440096" cy="166883"/>
              <a:chOff x="2664184" y="3874445"/>
              <a:chExt cx="541656" cy="205394"/>
            </a:xfrm>
          </p:grpSpPr>
          <p:sp>
            <p:nvSpPr>
              <p:cNvPr id="430" name="직사각형 429">
                <a:extLst>
                  <a:ext uri="{FF2B5EF4-FFF2-40B4-BE49-F238E27FC236}">
                    <a16:creationId xmlns="" xmlns:a16="http://schemas.microsoft.com/office/drawing/2014/main" id="{14EDA211-8ACB-49BF-B129-63AD22782B55}"/>
                  </a:ext>
                </a:extLst>
              </p:cNvPr>
              <p:cNvSpPr/>
              <p:nvPr/>
            </p:nvSpPr>
            <p:spPr>
              <a:xfrm>
                <a:off x="2664184" y="3941159"/>
                <a:ext cx="71965" cy="71966"/>
              </a:xfrm>
              <a:prstGeom prst="rect">
                <a:avLst/>
              </a:prstGeom>
              <a:solidFill>
                <a:srgbClr val="002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431" name="사각형: 둥근 모서리 83">
                <a:extLst>
                  <a:ext uri="{FF2B5EF4-FFF2-40B4-BE49-F238E27FC236}">
                    <a16:creationId xmlns="" xmlns:a16="http://schemas.microsoft.com/office/drawing/2014/main" id="{A0094B7B-2F61-4486-82C4-3FE63351691F}"/>
                  </a:ext>
                </a:extLst>
              </p:cNvPr>
              <p:cNvSpPr/>
              <p:nvPr/>
            </p:nvSpPr>
            <p:spPr>
              <a:xfrm>
                <a:off x="2747422" y="3874445"/>
                <a:ext cx="458418" cy="205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rtl="0"/>
                <a:r>
                  <a:rPr lang="en-US" sz="650" b="0" i="0" u="none" baseline="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rPr>
                  <a:t>Dec. 2023</a:t>
                </a:r>
                <a:endParaRPr lang="en-US" altLang="ko-KR" sz="650" dirty="0">
                  <a:solidFill>
                    <a:srgbClr val="212D37"/>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sp>
          <p:nvSpPr>
            <p:cNvPr id="331" name="TextBox 330">
              <a:extLst>
                <a:ext uri="{FF2B5EF4-FFF2-40B4-BE49-F238E27FC236}">
                  <a16:creationId xmlns="" xmlns:a16="http://schemas.microsoft.com/office/drawing/2014/main" id="{99EFD431-4724-4116-9C74-87697DE1ECD0}"/>
                </a:ext>
              </a:extLst>
            </p:cNvPr>
            <p:cNvSpPr txBox="1"/>
            <p:nvPr/>
          </p:nvSpPr>
          <p:spPr>
            <a:xfrm>
              <a:off x="5496446" y="3142230"/>
              <a:ext cx="679994" cy="218100"/>
            </a:xfrm>
            <a:prstGeom prst="rect">
              <a:avLst/>
            </a:prstGeom>
            <a:noFill/>
          </p:spPr>
          <p:txBody>
            <a:bodyPr wrap="none" rtlCol="0">
              <a:spAutoFit/>
            </a:bodyPr>
            <a:lstStyle/>
            <a:p>
              <a:pPr algn="ctr" rtl="0"/>
              <a:r>
                <a:rPr lang="en-US" sz="1100" b="0" i="0" u="none" baseline="0" dirty="0">
                  <a:solidFill>
                    <a:srgbClr val="212D37"/>
                  </a:solidFill>
                  <a:latin typeface="Times New Roman" panose="02020603050405020304" pitchFamily="18" charset="0"/>
                  <a:ea typeface="Pretendard SemiBold" panose="02000703000000020004" pitchFamily="2" charset="-127"/>
                  <a:cs typeface="Times New Roman" panose="02020603050405020304" pitchFamily="18" charset="0"/>
                </a:rPr>
                <a:t>22</a:t>
              </a:r>
              <a:r>
                <a:rPr lang="en-US" sz="800" b="0" i="0" u="none" baseline="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 services</a:t>
              </a:r>
            </a:p>
          </p:txBody>
        </p:sp>
        <p:sp>
          <p:nvSpPr>
            <p:cNvPr id="332" name="TextBox 331">
              <a:extLst>
                <a:ext uri="{FF2B5EF4-FFF2-40B4-BE49-F238E27FC236}">
                  <a16:creationId xmlns="" xmlns:a16="http://schemas.microsoft.com/office/drawing/2014/main" id="{DC13EFFF-F907-431B-98C1-6D94B313F76B}"/>
                </a:ext>
              </a:extLst>
            </p:cNvPr>
            <p:cNvSpPr txBox="1"/>
            <p:nvPr/>
          </p:nvSpPr>
          <p:spPr>
            <a:xfrm>
              <a:off x="6065390" y="2835675"/>
              <a:ext cx="654345" cy="218100"/>
            </a:xfrm>
            <a:prstGeom prst="rect">
              <a:avLst/>
            </a:prstGeom>
            <a:noFill/>
          </p:spPr>
          <p:txBody>
            <a:bodyPr wrap="none" rtlCol="0">
              <a:spAutoFit/>
            </a:bodyPr>
            <a:lstStyle/>
            <a:p>
              <a:pPr algn="ctr" rtl="0"/>
              <a:r>
                <a:rPr lang="en-US" sz="1100" b="0" i="0" u="none" baseline="0" dirty="0">
                  <a:solidFill>
                    <a:srgbClr val="212D37"/>
                  </a:solidFill>
                  <a:latin typeface="Times New Roman" panose="02020603050405020304" pitchFamily="18" charset="0"/>
                  <a:ea typeface="Pretendard SemiBold" panose="02000703000000020004" pitchFamily="2" charset="-127"/>
                  <a:cs typeface="Times New Roman" panose="02020603050405020304" pitchFamily="18" charset="0"/>
                </a:rPr>
                <a:t>42</a:t>
              </a:r>
              <a:r>
                <a:rPr lang="en-US" sz="800" b="0" i="0" u="none" baseline="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services</a:t>
              </a:r>
            </a:p>
          </p:txBody>
        </p:sp>
        <p:sp>
          <p:nvSpPr>
            <p:cNvPr id="333" name="TextBox 332">
              <a:extLst>
                <a:ext uri="{FF2B5EF4-FFF2-40B4-BE49-F238E27FC236}">
                  <a16:creationId xmlns="" xmlns:a16="http://schemas.microsoft.com/office/drawing/2014/main" id="{0AFDD618-823D-4280-9DBD-B72708A2B598}"/>
                </a:ext>
              </a:extLst>
            </p:cNvPr>
            <p:cNvSpPr txBox="1"/>
            <p:nvPr/>
          </p:nvSpPr>
          <p:spPr>
            <a:xfrm>
              <a:off x="6600168" y="2788027"/>
              <a:ext cx="654345" cy="218100"/>
            </a:xfrm>
            <a:prstGeom prst="rect">
              <a:avLst/>
            </a:prstGeom>
            <a:noFill/>
          </p:spPr>
          <p:txBody>
            <a:bodyPr wrap="none" rtlCol="0">
              <a:spAutoFit/>
            </a:bodyPr>
            <a:lstStyle/>
            <a:p>
              <a:pPr algn="ctr" rtl="0"/>
              <a:r>
                <a:rPr lang="en-US" sz="1100" b="0" i="0" u="none" baseline="0" dirty="0">
                  <a:solidFill>
                    <a:srgbClr val="212D37"/>
                  </a:solidFill>
                  <a:latin typeface="Times New Roman" panose="02020603050405020304" pitchFamily="18" charset="0"/>
                  <a:ea typeface="Pretendard SemiBold" panose="02000703000000020004" pitchFamily="2" charset="-127"/>
                  <a:cs typeface="Times New Roman" panose="02020603050405020304" pitchFamily="18" charset="0"/>
                </a:rPr>
                <a:t>45</a:t>
              </a:r>
              <a:r>
                <a:rPr lang="en-US" sz="800" b="0" i="0" u="none" baseline="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services</a:t>
              </a:r>
              <a:endParaRPr lang="en-US" altLang="en-US" sz="110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nvGrpSpPr>
            <p:cNvPr id="334" name="그룹 333">
              <a:extLst>
                <a:ext uri="{FF2B5EF4-FFF2-40B4-BE49-F238E27FC236}">
                  <a16:creationId xmlns="" xmlns:a16="http://schemas.microsoft.com/office/drawing/2014/main" id="{FBB97B27-2152-4191-8CB2-41ECFEF2B220}"/>
                </a:ext>
              </a:extLst>
            </p:cNvPr>
            <p:cNvGrpSpPr/>
            <p:nvPr/>
          </p:nvGrpSpPr>
          <p:grpSpPr>
            <a:xfrm>
              <a:off x="5267707" y="3058189"/>
              <a:ext cx="1623246" cy="644269"/>
              <a:chOff x="3750541" y="3520249"/>
              <a:chExt cx="5689251" cy="2615955"/>
            </a:xfrm>
          </p:grpSpPr>
          <p:cxnSp>
            <p:nvCxnSpPr>
              <p:cNvPr id="427" name="직선 연결선 426">
                <a:extLst>
                  <a:ext uri="{FF2B5EF4-FFF2-40B4-BE49-F238E27FC236}">
                    <a16:creationId xmlns="" xmlns:a16="http://schemas.microsoft.com/office/drawing/2014/main" id="{8909B138-C9B3-4D90-AF40-382C25051CF1}"/>
                  </a:ext>
                </a:extLst>
              </p:cNvPr>
              <p:cNvCxnSpPr/>
              <p:nvPr/>
            </p:nvCxnSpPr>
            <p:spPr>
              <a:xfrm flipV="1">
                <a:off x="3750541" y="5197447"/>
                <a:ext cx="1878692" cy="938757"/>
              </a:xfrm>
              <a:prstGeom prst="line">
                <a:avLst/>
              </a:prstGeom>
              <a:ln w="38100">
                <a:gradFill>
                  <a:gsLst>
                    <a:gs pos="20000">
                      <a:srgbClr val="79A6FF"/>
                    </a:gs>
                    <a:gs pos="80000">
                      <a:srgbClr val="3D74FF"/>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28" name="직선 연결선 427">
                <a:extLst>
                  <a:ext uri="{FF2B5EF4-FFF2-40B4-BE49-F238E27FC236}">
                    <a16:creationId xmlns="" xmlns:a16="http://schemas.microsoft.com/office/drawing/2014/main" id="{4E63E568-B591-4854-8271-AC9C554AA82A}"/>
                  </a:ext>
                </a:extLst>
              </p:cNvPr>
              <p:cNvCxnSpPr/>
              <p:nvPr/>
            </p:nvCxnSpPr>
            <p:spPr>
              <a:xfrm flipV="1">
                <a:off x="5640167" y="3804440"/>
                <a:ext cx="1882520" cy="1395221"/>
              </a:xfrm>
              <a:prstGeom prst="line">
                <a:avLst/>
              </a:prstGeom>
              <a:ln w="38100">
                <a:gradFill>
                  <a:gsLst>
                    <a:gs pos="20000">
                      <a:srgbClr val="3D74FF"/>
                    </a:gs>
                    <a:gs pos="80000">
                      <a:srgbClr val="0055DE"/>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29" name="직선 연결선 428">
                <a:extLst>
                  <a:ext uri="{FF2B5EF4-FFF2-40B4-BE49-F238E27FC236}">
                    <a16:creationId xmlns="" xmlns:a16="http://schemas.microsoft.com/office/drawing/2014/main" id="{11FE8232-D556-44DE-B0BC-E8D471E3F548}"/>
                  </a:ext>
                </a:extLst>
              </p:cNvPr>
              <p:cNvCxnSpPr>
                <a:cxnSpLocks/>
              </p:cNvCxnSpPr>
              <p:nvPr/>
            </p:nvCxnSpPr>
            <p:spPr>
              <a:xfrm flipV="1">
                <a:off x="7521240" y="3520249"/>
                <a:ext cx="1918552" cy="281849"/>
              </a:xfrm>
              <a:prstGeom prst="line">
                <a:avLst/>
              </a:prstGeom>
              <a:ln w="38100">
                <a:gradFill>
                  <a:gsLst>
                    <a:gs pos="20000">
                      <a:srgbClr val="0055DE"/>
                    </a:gs>
                    <a:gs pos="80000">
                      <a:srgbClr val="002AC4"/>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35" name="TextBox 334">
              <a:extLst>
                <a:ext uri="{FF2B5EF4-FFF2-40B4-BE49-F238E27FC236}">
                  <a16:creationId xmlns="" xmlns:a16="http://schemas.microsoft.com/office/drawing/2014/main" id="{DD77DC9B-E65B-440E-BD65-C1FF8F4C8D46}"/>
                </a:ext>
              </a:extLst>
            </p:cNvPr>
            <p:cNvSpPr txBox="1"/>
            <p:nvPr/>
          </p:nvSpPr>
          <p:spPr>
            <a:xfrm>
              <a:off x="3876195" y="3971665"/>
              <a:ext cx="1063355" cy="153953"/>
            </a:xfrm>
            <a:prstGeom prst="rect">
              <a:avLst/>
            </a:prstGeom>
            <a:noFill/>
          </p:spPr>
          <p:txBody>
            <a:bodyPr wrap="square" lIns="0" rtlCol="0">
              <a:spAutoFit/>
            </a:bodyPr>
            <a:lstStyle/>
            <a:p>
              <a:pPr marL="72000" indent="-72000"/>
              <a: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Based on 67 services</a:t>
              </a:r>
            </a:p>
          </p:txBody>
        </p:sp>
        <p:sp>
          <p:nvSpPr>
            <p:cNvPr id="336" name="TextBox 335">
              <a:extLst>
                <a:ext uri="{FF2B5EF4-FFF2-40B4-BE49-F238E27FC236}">
                  <a16:creationId xmlns="" xmlns:a16="http://schemas.microsoft.com/office/drawing/2014/main" id="{4FE31C74-5A14-4400-8DAA-62FA052DF3DB}"/>
                </a:ext>
              </a:extLst>
            </p:cNvPr>
            <p:cNvSpPr txBox="1"/>
            <p:nvPr/>
          </p:nvSpPr>
          <p:spPr>
            <a:xfrm>
              <a:off x="786447" y="4616020"/>
              <a:ext cx="1292983" cy="153953"/>
            </a:xfrm>
            <a:prstGeom prst="rect">
              <a:avLst/>
            </a:prstGeom>
            <a:noFill/>
          </p:spPr>
          <p:txBody>
            <a:bodyPr wrap="none" rtlCol="0" anchor="ctr">
              <a:spAutoFit/>
            </a:bodyPr>
            <a:lstStyle/>
            <a:p>
              <a:pPr algn="l" rtl="0"/>
              <a:r>
                <a:rPr lang="en-US" sz="600" b="0" i="0" u="none" spc="-30" dirty="0">
                  <a:latin typeface="Times New Roman" panose="02020603050405020304" pitchFamily="18" charset="0"/>
                  <a:ea typeface="Pretendard SemiBold" panose="02000703000000020004" pitchFamily="2" charset="-127"/>
                  <a:cs typeface="Times New Roman" panose="02020603050405020304" pitchFamily="18" charset="0"/>
                </a:rPr>
                <a:t>Physical checkup </a:t>
              </a:r>
              <a:r>
                <a:rPr lang="en-US" sz="500" b="0" i="0" u="none" spc="-30" dirty="0">
                  <a:latin typeface="Times New Roman" panose="02020603050405020304" pitchFamily="18" charset="0"/>
                  <a:ea typeface="Pretendard SemiBold" panose="02000703000000020004" pitchFamily="2" charset="-127"/>
                  <a:cs typeface="Times New Roman" panose="02020603050405020304" pitchFamily="18" charset="0"/>
                </a:rPr>
                <a:t>(including cancer checkup)</a:t>
              </a:r>
              <a:endParaRPr lang="en-US" altLang="en-US" sz="500" spc="-30" dirty="0">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37" name="TextBox 336">
              <a:extLst>
                <a:ext uri="{FF2B5EF4-FFF2-40B4-BE49-F238E27FC236}">
                  <a16:creationId xmlns="" xmlns:a16="http://schemas.microsoft.com/office/drawing/2014/main" id="{53207B84-3C13-4F4D-B587-0D8914ECC7FD}"/>
                </a:ext>
              </a:extLst>
            </p:cNvPr>
            <p:cNvSpPr txBox="1"/>
            <p:nvPr/>
          </p:nvSpPr>
          <p:spPr>
            <a:xfrm>
              <a:off x="645445" y="4590552"/>
              <a:ext cx="83356" cy="179095"/>
            </a:xfrm>
            <a:prstGeom prst="rect">
              <a:avLst/>
            </a:prstGeom>
            <a:noFill/>
          </p:spPr>
          <p:txBody>
            <a:bodyPr wrap="none" lIns="0" tIns="14625" rIns="0" bIns="0" rtlCol="0" anchor="ctr">
              <a:spAutoFit/>
            </a:bodyPr>
            <a:lstStyle/>
            <a:p>
              <a:pPr algn="ctr" rtl="0"/>
              <a:r>
                <a:rPr lang="en-US" sz="1300" b="0" i="0" u="none" baseline="0" dirty="0">
                  <a:solidFill>
                    <a:srgbClr val="0055DE"/>
                  </a:solidFill>
                  <a:latin typeface="Times New Roman" panose="02020603050405020304" pitchFamily="18" charset="0"/>
                  <a:ea typeface="Pretendard SemiBold" panose="02000703000000020004" pitchFamily="2" charset="-127"/>
                  <a:cs typeface="Times New Roman" panose="02020603050405020304" pitchFamily="18" charset="0"/>
                </a:rPr>
                <a:t>1</a:t>
              </a:r>
              <a:endParaRPr lang="en-US" altLang="en-US" sz="1463" dirty="0">
                <a:solidFill>
                  <a:srgbClr val="0055DE"/>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38" name="모서리가 둥근 직사각형 138">
              <a:extLst>
                <a:ext uri="{FF2B5EF4-FFF2-40B4-BE49-F238E27FC236}">
                  <a16:creationId xmlns="" xmlns:a16="http://schemas.microsoft.com/office/drawing/2014/main" id="{E4B84655-2EC5-432A-9448-6444B6C3370A}"/>
                </a:ext>
              </a:extLst>
            </p:cNvPr>
            <p:cNvSpPr/>
            <p:nvPr/>
          </p:nvSpPr>
          <p:spPr>
            <a:xfrm>
              <a:off x="1968613" y="4631239"/>
              <a:ext cx="479416" cy="123520"/>
            </a:xfrm>
            <a:prstGeom prst="roundRect">
              <a:avLst>
                <a:gd name="adj" fmla="val 50000"/>
              </a:avLst>
            </a:prstGeom>
            <a:solidFill>
              <a:srgbClr val="0055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r>
                <a:rPr lang="en-US" sz="500" b="0" i="0" u="none" baseline="0" dirty="0">
                  <a:solidFill>
                    <a:prstClr val="white"/>
                  </a:solidFill>
                  <a:latin typeface="Times New Roman" panose="02020603050405020304" pitchFamily="18" charset="0"/>
                  <a:ea typeface="Pretendard SemiBold" panose="02000703000000020004" pitchFamily="2" charset="-127"/>
                  <a:cs typeface="Times New Roman" panose="02020603050405020304" pitchFamily="18" charset="0"/>
                </a:rPr>
                <a:t>45.19 million</a:t>
              </a:r>
            </a:p>
          </p:txBody>
        </p:sp>
        <p:cxnSp>
          <p:nvCxnSpPr>
            <p:cNvPr id="339" name="직선 연결선 338">
              <a:extLst>
                <a:ext uri="{FF2B5EF4-FFF2-40B4-BE49-F238E27FC236}">
                  <a16:creationId xmlns="" xmlns:a16="http://schemas.microsoft.com/office/drawing/2014/main" id="{CD72296E-9B7A-4FFA-B8BA-EA760731C8B9}"/>
                </a:ext>
              </a:extLst>
            </p:cNvPr>
            <p:cNvCxnSpPr/>
            <p:nvPr/>
          </p:nvCxnSpPr>
          <p:spPr>
            <a:xfrm>
              <a:off x="791964" y="4638434"/>
              <a:ext cx="0" cy="113744"/>
            </a:xfrm>
            <a:prstGeom prst="line">
              <a:avLst/>
            </a:prstGeom>
            <a:ln w="9525">
              <a:solidFill>
                <a:srgbClr val="79A6FF"/>
              </a:solidFill>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 xmlns:a16="http://schemas.microsoft.com/office/drawing/2014/main" id="{EB5A4F68-4F72-44EA-933D-6544987FF0DC}"/>
                </a:ext>
              </a:extLst>
            </p:cNvPr>
            <p:cNvSpPr txBox="1"/>
            <p:nvPr/>
          </p:nvSpPr>
          <p:spPr>
            <a:xfrm>
              <a:off x="786447" y="4838196"/>
              <a:ext cx="957634" cy="153953"/>
            </a:xfrm>
            <a:prstGeom prst="rect">
              <a:avLst/>
            </a:prstGeom>
            <a:noFill/>
          </p:spPr>
          <p:txBody>
            <a:bodyPr wrap="none" rtlCol="0" anchor="ctr">
              <a:spAutoFit/>
            </a:bodyPr>
            <a:lstStyle/>
            <a:p>
              <a:pPr algn="l" rtl="0"/>
              <a:r>
                <a:rPr lang="en-US" sz="600" b="0" i="0" u="none" spc="-2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Government24 Complaints</a:t>
              </a:r>
            </a:p>
          </p:txBody>
        </p:sp>
        <p:sp>
          <p:nvSpPr>
            <p:cNvPr id="341" name="TextBox 340">
              <a:extLst>
                <a:ext uri="{FF2B5EF4-FFF2-40B4-BE49-F238E27FC236}">
                  <a16:creationId xmlns="" xmlns:a16="http://schemas.microsoft.com/office/drawing/2014/main" id="{2B3995D5-C5F0-4854-9E29-1EBC261B03F3}"/>
                </a:ext>
              </a:extLst>
            </p:cNvPr>
            <p:cNvSpPr txBox="1"/>
            <p:nvPr/>
          </p:nvSpPr>
          <p:spPr>
            <a:xfrm>
              <a:off x="645445" y="4812727"/>
              <a:ext cx="83356" cy="179095"/>
            </a:xfrm>
            <a:prstGeom prst="rect">
              <a:avLst/>
            </a:prstGeom>
            <a:noFill/>
          </p:spPr>
          <p:txBody>
            <a:bodyPr wrap="none" lIns="0" tIns="14625" rIns="0" bIns="0" rtlCol="0" anchor="ctr">
              <a:spAutoFit/>
            </a:bodyPr>
            <a:lstStyle/>
            <a:p>
              <a:pPr algn="ctr" rtl="0"/>
              <a:r>
                <a:rPr lang="en-US" sz="1300" b="0" i="0" u="none"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2</a:t>
              </a:r>
              <a:endParaRPr lang="en-US" altLang="en-US" sz="1463"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42" name="모서리가 둥근 직사각형 143">
              <a:extLst>
                <a:ext uri="{FF2B5EF4-FFF2-40B4-BE49-F238E27FC236}">
                  <a16:creationId xmlns="" xmlns:a16="http://schemas.microsoft.com/office/drawing/2014/main" id="{F384A1EA-18A6-4C34-870A-A3BBAE7887CD}"/>
                </a:ext>
              </a:extLst>
            </p:cNvPr>
            <p:cNvSpPr/>
            <p:nvPr/>
          </p:nvSpPr>
          <p:spPr>
            <a:xfrm>
              <a:off x="1968613" y="4853413"/>
              <a:ext cx="479416" cy="123520"/>
            </a:xfrm>
            <a:prstGeom prst="roundRect">
              <a:avLst>
                <a:gd name="adj" fmla="val 50000"/>
              </a:avLst>
            </a:prstGeom>
            <a:solidFill>
              <a:srgbClr val="A0A5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500" dirty="0">
                  <a:solidFill>
                    <a:prstClr val="white"/>
                  </a:solidFill>
                  <a:latin typeface="Times New Roman" panose="02020603050405020304" pitchFamily="18" charset="0"/>
                  <a:ea typeface="Pretendard SemiBold" panose="02000703000000020004" pitchFamily="2" charset="-127"/>
                  <a:cs typeface="Times New Roman" panose="02020603050405020304" pitchFamily="18" charset="0"/>
                </a:rPr>
                <a:t>31.55 million</a:t>
              </a:r>
            </a:p>
          </p:txBody>
        </p:sp>
        <p:cxnSp>
          <p:nvCxnSpPr>
            <p:cNvPr id="343" name="직선 연결선 342">
              <a:extLst>
                <a:ext uri="{FF2B5EF4-FFF2-40B4-BE49-F238E27FC236}">
                  <a16:creationId xmlns="" xmlns:a16="http://schemas.microsoft.com/office/drawing/2014/main" id="{3E61B5F7-F46A-4EA2-A905-A09D0C8E33EA}"/>
                </a:ext>
              </a:extLst>
            </p:cNvPr>
            <p:cNvCxnSpPr/>
            <p:nvPr/>
          </p:nvCxnSpPr>
          <p:spPr>
            <a:xfrm>
              <a:off x="791964" y="4862018"/>
              <a:ext cx="0" cy="113744"/>
            </a:xfrm>
            <a:prstGeom prst="line">
              <a:avLst/>
            </a:prstGeom>
            <a:ln w="9525">
              <a:solidFill>
                <a:srgbClr val="A0A5AE"/>
              </a:solidFill>
            </a:ln>
          </p:spPr>
          <p:style>
            <a:lnRef idx="1">
              <a:schemeClr val="accent1"/>
            </a:lnRef>
            <a:fillRef idx="0">
              <a:schemeClr val="accent1"/>
            </a:fillRef>
            <a:effectRef idx="0">
              <a:schemeClr val="accent1"/>
            </a:effectRef>
            <a:fontRef idx="minor">
              <a:schemeClr val="tx1"/>
            </a:fontRef>
          </p:style>
        </p:cxnSp>
        <p:sp>
          <p:nvSpPr>
            <p:cNvPr id="344" name="TextBox 343">
              <a:extLst>
                <a:ext uri="{FF2B5EF4-FFF2-40B4-BE49-F238E27FC236}">
                  <a16:creationId xmlns="" xmlns:a16="http://schemas.microsoft.com/office/drawing/2014/main" id="{763EF575-5BAD-4D7B-9ABC-EAE433A624A8}"/>
                </a:ext>
              </a:extLst>
            </p:cNvPr>
            <p:cNvSpPr txBox="1"/>
            <p:nvPr/>
          </p:nvSpPr>
          <p:spPr>
            <a:xfrm>
              <a:off x="786447" y="5060371"/>
              <a:ext cx="1210909" cy="153953"/>
            </a:xfrm>
            <a:prstGeom prst="rect">
              <a:avLst/>
            </a:prstGeom>
            <a:noFill/>
          </p:spPr>
          <p:txBody>
            <a:bodyPr wrap="none" rtlCol="0" anchor="ctr">
              <a:spAutoFit/>
            </a:bodyPr>
            <a:lstStyle/>
            <a:p>
              <a:pPr algn="l" rtl="0"/>
              <a:r>
                <a:rPr lang="en-US" sz="600" b="0" i="0" u="none" spc="-2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eCommerce goods clearance history</a:t>
              </a:r>
            </a:p>
          </p:txBody>
        </p:sp>
        <p:sp>
          <p:nvSpPr>
            <p:cNvPr id="345" name="TextBox 344">
              <a:extLst>
                <a:ext uri="{FF2B5EF4-FFF2-40B4-BE49-F238E27FC236}">
                  <a16:creationId xmlns="" xmlns:a16="http://schemas.microsoft.com/office/drawing/2014/main" id="{4E8953A4-9C6D-4311-9CB8-EDA13EAAC14C}"/>
                </a:ext>
              </a:extLst>
            </p:cNvPr>
            <p:cNvSpPr txBox="1"/>
            <p:nvPr/>
          </p:nvSpPr>
          <p:spPr>
            <a:xfrm>
              <a:off x="645445" y="5034902"/>
              <a:ext cx="83356" cy="179095"/>
            </a:xfrm>
            <a:prstGeom prst="rect">
              <a:avLst/>
            </a:prstGeom>
            <a:noFill/>
          </p:spPr>
          <p:txBody>
            <a:bodyPr wrap="none" lIns="0" tIns="14625" rIns="0" bIns="0" rtlCol="0" anchor="ctr">
              <a:spAutoFit/>
            </a:bodyPr>
            <a:lstStyle/>
            <a:p>
              <a:pPr algn="ctr" rtl="0"/>
              <a:r>
                <a:rPr lang="en-US" sz="1300" b="0" i="0" u="none"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3</a:t>
              </a:r>
              <a:endParaRPr lang="en-US" altLang="en-US" sz="1463"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46" name="모서리가 둥근 직사각형 147">
              <a:extLst>
                <a:ext uri="{FF2B5EF4-FFF2-40B4-BE49-F238E27FC236}">
                  <a16:creationId xmlns="" xmlns:a16="http://schemas.microsoft.com/office/drawing/2014/main" id="{A4D4AB55-23C0-4AF2-8EB5-29C7B40E8558}"/>
                </a:ext>
              </a:extLst>
            </p:cNvPr>
            <p:cNvSpPr/>
            <p:nvPr/>
          </p:nvSpPr>
          <p:spPr>
            <a:xfrm>
              <a:off x="1968613" y="5075587"/>
              <a:ext cx="479416" cy="123520"/>
            </a:xfrm>
            <a:prstGeom prst="roundRect">
              <a:avLst>
                <a:gd name="adj" fmla="val 50000"/>
              </a:avLst>
            </a:prstGeom>
            <a:solidFill>
              <a:srgbClr val="A0A5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500" dirty="0">
                  <a:solidFill>
                    <a:prstClr val="white"/>
                  </a:solidFill>
                  <a:latin typeface="Times New Roman" panose="02020603050405020304" pitchFamily="18" charset="0"/>
                  <a:ea typeface="Pretendard SemiBold" panose="02000703000000020004" pitchFamily="2" charset="-127"/>
                  <a:cs typeface="Times New Roman" panose="02020603050405020304" pitchFamily="18" charset="0"/>
                </a:rPr>
                <a:t>16.44 million</a:t>
              </a:r>
            </a:p>
          </p:txBody>
        </p:sp>
        <p:cxnSp>
          <p:nvCxnSpPr>
            <p:cNvPr id="347" name="직선 연결선 346">
              <a:extLst>
                <a:ext uri="{FF2B5EF4-FFF2-40B4-BE49-F238E27FC236}">
                  <a16:creationId xmlns="" xmlns:a16="http://schemas.microsoft.com/office/drawing/2014/main" id="{844A6EC4-9C25-4784-9131-6F2DF14199B2}"/>
                </a:ext>
              </a:extLst>
            </p:cNvPr>
            <p:cNvCxnSpPr/>
            <p:nvPr/>
          </p:nvCxnSpPr>
          <p:spPr>
            <a:xfrm>
              <a:off x="791964" y="5085604"/>
              <a:ext cx="0" cy="113744"/>
            </a:xfrm>
            <a:prstGeom prst="line">
              <a:avLst/>
            </a:prstGeom>
            <a:ln w="9525">
              <a:solidFill>
                <a:srgbClr val="A0A5AE"/>
              </a:solidFill>
            </a:ln>
          </p:spPr>
          <p:style>
            <a:lnRef idx="1">
              <a:schemeClr val="accent1"/>
            </a:lnRef>
            <a:fillRef idx="0">
              <a:schemeClr val="accent1"/>
            </a:fillRef>
            <a:effectRef idx="0">
              <a:schemeClr val="accent1"/>
            </a:effectRef>
            <a:fontRef idx="minor">
              <a:schemeClr val="tx1"/>
            </a:fontRef>
          </p:style>
        </p:cxnSp>
        <p:sp>
          <p:nvSpPr>
            <p:cNvPr id="348" name="TextBox 347">
              <a:extLst>
                <a:ext uri="{FF2B5EF4-FFF2-40B4-BE49-F238E27FC236}">
                  <a16:creationId xmlns="" xmlns:a16="http://schemas.microsoft.com/office/drawing/2014/main" id="{7A085A84-6806-49CA-8727-880EF8F38023}"/>
                </a:ext>
              </a:extLst>
            </p:cNvPr>
            <p:cNvSpPr txBox="1"/>
            <p:nvPr/>
          </p:nvSpPr>
          <p:spPr>
            <a:xfrm>
              <a:off x="786447" y="5282545"/>
              <a:ext cx="1091646" cy="153953"/>
            </a:xfrm>
            <a:prstGeom prst="rect">
              <a:avLst/>
            </a:prstGeom>
            <a:noFill/>
          </p:spPr>
          <p:txBody>
            <a:bodyPr wrap="none" rtlCol="0" anchor="ctr">
              <a:spAutoFit/>
            </a:bodyPr>
            <a:lstStyle/>
            <a:p>
              <a:pPr algn="l" rtl="0"/>
              <a:r>
                <a:rPr lang="en-US" sz="600" b="0" i="0" u="none" spc="-2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Traffic ticket payment deadlines</a:t>
              </a:r>
            </a:p>
          </p:txBody>
        </p:sp>
        <p:sp>
          <p:nvSpPr>
            <p:cNvPr id="349" name="TextBox 348">
              <a:extLst>
                <a:ext uri="{FF2B5EF4-FFF2-40B4-BE49-F238E27FC236}">
                  <a16:creationId xmlns="" xmlns:a16="http://schemas.microsoft.com/office/drawing/2014/main" id="{A0772BE1-46D3-4253-A7DE-FE386F5E5A87}"/>
                </a:ext>
              </a:extLst>
            </p:cNvPr>
            <p:cNvSpPr txBox="1"/>
            <p:nvPr/>
          </p:nvSpPr>
          <p:spPr>
            <a:xfrm>
              <a:off x="645444" y="5257076"/>
              <a:ext cx="83356" cy="179095"/>
            </a:xfrm>
            <a:prstGeom prst="rect">
              <a:avLst/>
            </a:prstGeom>
            <a:noFill/>
          </p:spPr>
          <p:txBody>
            <a:bodyPr wrap="none" lIns="0" tIns="14625" rIns="0" bIns="0" rtlCol="0" anchor="ctr">
              <a:spAutoFit/>
            </a:bodyPr>
            <a:lstStyle/>
            <a:p>
              <a:pPr algn="ctr" rtl="0"/>
              <a:r>
                <a:rPr lang="en-US" sz="1300" b="0" i="0" u="none"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4</a:t>
              </a:r>
              <a:endParaRPr lang="en-US" altLang="en-US" sz="1463"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50" name="모서리가 둥근 직사각형 151">
              <a:extLst>
                <a:ext uri="{FF2B5EF4-FFF2-40B4-BE49-F238E27FC236}">
                  <a16:creationId xmlns="" xmlns:a16="http://schemas.microsoft.com/office/drawing/2014/main" id="{568D11F9-EB28-4FAC-B446-F98BB5B0B5EC}"/>
                </a:ext>
              </a:extLst>
            </p:cNvPr>
            <p:cNvSpPr/>
            <p:nvPr/>
          </p:nvSpPr>
          <p:spPr>
            <a:xfrm>
              <a:off x="1968613" y="5297762"/>
              <a:ext cx="479416" cy="123520"/>
            </a:xfrm>
            <a:prstGeom prst="roundRect">
              <a:avLst>
                <a:gd name="adj" fmla="val 50000"/>
              </a:avLst>
            </a:prstGeom>
            <a:solidFill>
              <a:srgbClr val="A0A5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500" dirty="0">
                  <a:solidFill>
                    <a:prstClr val="white"/>
                  </a:solidFill>
                  <a:latin typeface="Times New Roman" panose="02020603050405020304" pitchFamily="18" charset="0"/>
                  <a:ea typeface="Pretendard SemiBold" panose="02000703000000020004" pitchFamily="2" charset="-127"/>
                  <a:cs typeface="Times New Roman" panose="02020603050405020304" pitchFamily="18" charset="0"/>
                </a:rPr>
                <a:t>8.49 million</a:t>
              </a:r>
            </a:p>
          </p:txBody>
        </p:sp>
        <p:cxnSp>
          <p:nvCxnSpPr>
            <p:cNvPr id="351" name="직선 연결선 350">
              <a:extLst>
                <a:ext uri="{FF2B5EF4-FFF2-40B4-BE49-F238E27FC236}">
                  <a16:creationId xmlns="" xmlns:a16="http://schemas.microsoft.com/office/drawing/2014/main" id="{36F8D84E-136C-4A9F-A12C-B11D0B722973}"/>
                </a:ext>
              </a:extLst>
            </p:cNvPr>
            <p:cNvCxnSpPr/>
            <p:nvPr/>
          </p:nvCxnSpPr>
          <p:spPr>
            <a:xfrm>
              <a:off x="791964" y="5309191"/>
              <a:ext cx="0" cy="113744"/>
            </a:xfrm>
            <a:prstGeom prst="line">
              <a:avLst/>
            </a:prstGeom>
            <a:ln w="9525">
              <a:solidFill>
                <a:srgbClr val="A0A5AE"/>
              </a:solidFill>
            </a:ln>
          </p:spPr>
          <p:style>
            <a:lnRef idx="1">
              <a:schemeClr val="accent1"/>
            </a:lnRef>
            <a:fillRef idx="0">
              <a:schemeClr val="accent1"/>
            </a:fillRef>
            <a:effectRef idx="0">
              <a:schemeClr val="accent1"/>
            </a:effectRef>
            <a:fontRef idx="minor">
              <a:schemeClr val="tx1"/>
            </a:fontRef>
          </p:style>
        </p:cxnSp>
        <p:sp>
          <p:nvSpPr>
            <p:cNvPr id="352" name="TextBox 351">
              <a:extLst>
                <a:ext uri="{FF2B5EF4-FFF2-40B4-BE49-F238E27FC236}">
                  <a16:creationId xmlns="" xmlns:a16="http://schemas.microsoft.com/office/drawing/2014/main" id="{69466E48-6874-4366-995C-950FF26FD11B}"/>
                </a:ext>
              </a:extLst>
            </p:cNvPr>
            <p:cNvSpPr txBox="1"/>
            <p:nvPr/>
          </p:nvSpPr>
          <p:spPr>
            <a:xfrm>
              <a:off x="786447" y="5504720"/>
              <a:ext cx="1166986" cy="153953"/>
            </a:xfrm>
            <a:prstGeom prst="rect">
              <a:avLst/>
            </a:prstGeom>
            <a:noFill/>
          </p:spPr>
          <p:txBody>
            <a:bodyPr wrap="none" rtlCol="0" anchor="ctr">
              <a:spAutoFit/>
            </a:bodyPr>
            <a:lstStyle/>
            <a:p>
              <a:pPr algn="l" rtl="0"/>
              <a:r>
                <a:rPr lang="en-US" sz="600" b="0" i="0" u="none" spc="-2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Work Incentive Application Guide</a:t>
              </a:r>
            </a:p>
          </p:txBody>
        </p:sp>
        <p:sp>
          <p:nvSpPr>
            <p:cNvPr id="353" name="TextBox 352">
              <a:extLst>
                <a:ext uri="{FF2B5EF4-FFF2-40B4-BE49-F238E27FC236}">
                  <a16:creationId xmlns="" xmlns:a16="http://schemas.microsoft.com/office/drawing/2014/main" id="{991EB956-0C3F-49A7-B1B7-58A0DA8198DA}"/>
                </a:ext>
              </a:extLst>
            </p:cNvPr>
            <p:cNvSpPr txBox="1"/>
            <p:nvPr/>
          </p:nvSpPr>
          <p:spPr>
            <a:xfrm>
              <a:off x="645444" y="5479252"/>
              <a:ext cx="83356" cy="179095"/>
            </a:xfrm>
            <a:prstGeom prst="rect">
              <a:avLst/>
            </a:prstGeom>
            <a:noFill/>
          </p:spPr>
          <p:txBody>
            <a:bodyPr wrap="none" lIns="0" tIns="14625" rIns="0" bIns="0" rtlCol="0" anchor="ctr">
              <a:spAutoFit/>
            </a:bodyPr>
            <a:lstStyle/>
            <a:p>
              <a:pPr algn="ctr" rtl="0"/>
              <a:r>
                <a:rPr lang="en-US" sz="1300" b="0" i="0" u="none"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5</a:t>
              </a:r>
              <a:endParaRPr lang="en-US" altLang="en-US" sz="1463"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54" name="모서리가 둥근 직사각형 155">
              <a:extLst>
                <a:ext uri="{FF2B5EF4-FFF2-40B4-BE49-F238E27FC236}">
                  <a16:creationId xmlns="" xmlns:a16="http://schemas.microsoft.com/office/drawing/2014/main" id="{1B654D56-3813-4123-976B-EA8BBF840912}"/>
                </a:ext>
              </a:extLst>
            </p:cNvPr>
            <p:cNvSpPr/>
            <p:nvPr/>
          </p:nvSpPr>
          <p:spPr>
            <a:xfrm>
              <a:off x="1968613" y="5519939"/>
              <a:ext cx="479416" cy="123520"/>
            </a:xfrm>
            <a:prstGeom prst="roundRect">
              <a:avLst>
                <a:gd name="adj" fmla="val 50000"/>
              </a:avLst>
            </a:prstGeom>
            <a:solidFill>
              <a:srgbClr val="A0A5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500" dirty="0">
                  <a:solidFill>
                    <a:prstClr val="white"/>
                  </a:solidFill>
                  <a:latin typeface="Times New Roman" panose="02020603050405020304" pitchFamily="18" charset="0"/>
                  <a:ea typeface="Pretendard SemiBold" panose="02000703000000020004" pitchFamily="2" charset="-127"/>
                  <a:cs typeface="Times New Roman" panose="02020603050405020304" pitchFamily="18" charset="0"/>
                </a:rPr>
                <a:t>4.9 million</a:t>
              </a:r>
            </a:p>
          </p:txBody>
        </p:sp>
        <p:cxnSp>
          <p:nvCxnSpPr>
            <p:cNvPr id="355" name="직선 연결선 354">
              <a:extLst>
                <a:ext uri="{FF2B5EF4-FFF2-40B4-BE49-F238E27FC236}">
                  <a16:creationId xmlns="" xmlns:a16="http://schemas.microsoft.com/office/drawing/2014/main" id="{A11100E9-ADC2-4CE1-BFED-C60B9A061AEA}"/>
                </a:ext>
              </a:extLst>
            </p:cNvPr>
            <p:cNvCxnSpPr/>
            <p:nvPr/>
          </p:nvCxnSpPr>
          <p:spPr>
            <a:xfrm>
              <a:off x="791964" y="5532778"/>
              <a:ext cx="0" cy="113744"/>
            </a:xfrm>
            <a:prstGeom prst="line">
              <a:avLst/>
            </a:prstGeom>
            <a:ln w="9525">
              <a:solidFill>
                <a:srgbClr val="A0A5AE"/>
              </a:solidFill>
            </a:ln>
          </p:spPr>
          <p:style>
            <a:lnRef idx="1">
              <a:schemeClr val="accent1"/>
            </a:lnRef>
            <a:fillRef idx="0">
              <a:schemeClr val="accent1"/>
            </a:fillRef>
            <a:effectRef idx="0">
              <a:schemeClr val="accent1"/>
            </a:effectRef>
            <a:fontRef idx="minor">
              <a:schemeClr val="tx1"/>
            </a:fontRef>
          </p:style>
        </p:cxnSp>
        <p:sp>
          <p:nvSpPr>
            <p:cNvPr id="356" name="TextBox 355">
              <a:extLst>
                <a:ext uri="{FF2B5EF4-FFF2-40B4-BE49-F238E27FC236}">
                  <a16:creationId xmlns="" xmlns:a16="http://schemas.microsoft.com/office/drawing/2014/main" id="{17356DFB-553E-437A-A82B-B785E5FE8F78}"/>
                </a:ext>
              </a:extLst>
            </p:cNvPr>
            <p:cNvSpPr txBox="1"/>
            <p:nvPr/>
          </p:nvSpPr>
          <p:spPr>
            <a:xfrm>
              <a:off x="5082622" y="5766441"/>
              <a:ext cx="1309974" cy="153953"/>
            </a:xfrm>
            <a:prstGeom prst="rect">
              <a:avLst/>
            </a:prstGeom>
            <a:noFill/>
          </p:spPr>
          <p:txBody>
            <a:bodyPr wrap="none" rtlCol="0">
              <a:spAutoFit/>
            </a:bodyPr>
            <a:lstStyle/>
            <a:p>
              <a:pPr marL="72000" indent="-72000"/>
              <a: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Chatbot excluded, no. of dialogues</a:t>
              </a:r>
              <a:endParaRPr lang="en-US" altLang="ko-KR"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p:txBody>
        </p:sp>
        <p:sp>
          <p:nvSpPr>
            <p:cNvPr id="357" name="TextBox 356">
              <a:extLst>
                <a:ext uri="{FF2B5EF4-FFF2-40B4-BE49-F238E27FC236}">
                  <a16:creationId xmlns="" xmlns:a16="http://schemas.microsoft.com/office/drawing/2014/main" id="{56D015D1-06C9-4E97-B674-CA55586241FA}"/>
                </a:ext>
              </a:extLst>
            </p:cNvPr>
            <p:cNvSpPr txBox="1"/>
            <p:nvPr/>
          </p:nvSpPr>
          <p:spPr>
            <a:xfrm>
              <a:off x="5316587" y="4612813"/>
              <a:ext cx="1082348" cy="160367"/>
            </a:xfrm>
            <a:prstGeom prst="rect">
              <a:avLst/>
            </a:prstGeom>
            <a:noFill/>
          </p:spPr>
          <p:txBody>
            <a:bodyPr wrap="none" rtlCol="0" anchor="ctr">
              <a:spAutoFit/>
            </a:bodyPr>
            <a:lstStyle/>
            <a:p>
              <a:pPr algn="l" rtl="0"/>
              <a:r>
                <a:rPr lang="en-US" sz="650" b="0" i="0" u="none" baseline="0" dirty="0">
                  <a:latin typeface="Times New Roman" panose="02020603050405020304" pitchFamily="18" charset="0"/>
                  <a:ea typeface="Pretendard SemiBold" panose="02000703000000020004" pitchFamily="2" charset="-127"/>
                  <a:cs typeface="Times New Roman" panose="02020603050405020304" pitchFamily="18" charset="0"/>
                </a:rPr>
                <a:t>Super Rapid Transit (SRT)</a:t>
              </a:r>
              <a:endParaRPr lang="en-US" altLang="en-US" sz="650" dirty="0">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58" name="TextBox 357">
              <a:extLst>
                <a:ext uri="{FF2B5EF4-FFF2-40B4-BE49-F238E27FC236}">
                  <a16:creationId xmlns="" xmlns:a16="http://schemas.microsoft.com/office/drawing/2014/main" id="{E87E915E-D27F-41FF-B938-CB51D33B7EBE}"/>
                </a:ext>
              </a:extLst>
            </p:cNvPr>
            <p:cNvSpPr txBox="1"/>
            <p:nvPr/>
          </p:nvSpPr>
          <p:spPr>
            <a:xfrm>
              <a:off x="5175582" y="4590554"/>
              <a:ext cx="83356" cy="179095"/>
            </a:xfrm>
            <a:prstGeom prst="rect">
              <a:avLst/>
            </a:prstGeom>
            <a:noFill/>
          </p:spPr>
          <p:txBody>
            <a:bodyPr wrap="none" lIns="0" tIns="14625" rIns="0" bIns="0" rtlCol="0" anchor="ctr">
              <a:spAutoFit/>
            </a:bodyPr>
            <a:lstStyle/>
            <a:p>
              <a:pPr algn="ctr" rtl="0"/>
              <a:r>
                <a:rPr lang="en-US" sz="1300" b="0" i="0" u="none" baseline="0" dirty="0">
                  <a:solidFill>
                    <a:srgbClr val="0055DE"/>
                  </a:solidFill>
                  <a:latin typeface="Times New Roman" panose="02020603050405020304" pitchFamily="18" charset="0"/>
                  <a:ea typeface="Pretendard SemiBold" panose="02000703000000020004" pitchFamily="2" charset="-127"/>
                  <a:cs typeface="Times New Roman" panose="02020603050405020304" pitchFamily="18" charset="0"/>
                </a:rPr>
                <a:t>1</a:t>
              </a:r>
              <a:endParaRPr lang="en-US" altLang="en-US" sz="1463" dirty="0">
                <a:solidFill>
                  <a:srgbClr val="0055DE"/>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59" name="모서리가 둥근 직사각형 138">
              <a:extLst>
                <a:ext uri="{FF2B5EF4-FFF2-40B4-BE49-F238E27FC236}">
                  <a16:creationId xmlns="" xmlns:a16="http://schemas.microsoft.com/office/drawing/2014/main" id="{9DE7A3C8-F093-4190-87C2-2D20E41ADC59}"/>
                </a:ext>
              </a:extLst>
            </p:cNvPr>
            <p:cNvSpPr/>
            <p:nvPr/>
          </p:nvSpPr>
          <p:spPr>
            <a:xfrm>
              <a:off x="6498749" y="4631239"/>
              <a:ext cx="479416" cy="123520"/>
            </a:xfrm>
            <a:prstGeom prst="roundRect">
              <a:avLst>
                <a:gd name="adj" fmla="val 50000"/>
              </a:avLst>
            </a:prstGeom>
            <a:solidFill>
              <a:srgbClr val="0055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r>
                <a:rPr lang="en-US" sz="650" b="0" i="0" u="none" baseline="0" dirty="0">
                  <a:solidFill>
                    <a:prstClr val="white"/>
                  </a:solidFill>
                  <a:latin typeface="Times New Roman" panose="02020603050405020304" pitchFamily="18" charset="0"/>
                  <a:ea typeface="Pretendard SemiBold" panose="02000703000000020004" pitchFamily="2" charset="-127"/>
                  <a:cs typeface="Times New Roman" panose="02020603050405020304" pitchFamily="18" charset="0"/>
                </a:rPr>
                <a:t>1.07 million</a:t>
              </a:r>
            </a:p>
          </p:txBody>
        </p:sp>
        <p:cxnSp>
          <p:nvCxnSpPr>
            <p:cNvPr id="360" name="직선 연결선 359">
              <a:extLst>
                <a:ext uri="{FF2B5EF4-FFF2-40B4-BE49-F238E27FC236}">
                  <a16:creationId xmlns="" xmlns:a16="http://schemas.microsoft.com/office/drawing/2014/main" id="{398C1162-DD1D-47AE-9CDA-5F8687181BCA}"/>
                </a:ext>
              </a:extLst>
            </p:cNvPr>
            <p:cNvCxnSpPr/>
            <p:nvPr/>
          </p:nvCxnSpPr>
          <p:spPr>
            <a:xfrm>
              <a:off x="5322099" y="4638435"/>
              <a:ext cx="0" cy="113744"/>
            </a:xfrm>
            <a:prstGeom prst="line">
              <a:avLst/>
            </a:prstGeom>
            <a:ln w="9525">
              <a:solidFill>
                <a:srgbClr val="79A6FF"/>
              </a:solidFill>
            </a:ln>
          </p:spPr>
          <p:style>
            <a:lnRef idx="1">
              <a:schemeClr val="accent1"/>
            </a:lnRef>
            <a:fillRef idx="0">
              <a:schemeClr val="accent1"/>
            </a:fillRef>
            <a:effectRef idx="0">
              <a:schemeClr val="accent1"/>
            </a:effectRef>
            <a:fontRef idx="minor">
              <a:schemeClr val="tx1"/>
            </a:fontRef>
          </p:style>
        </p:cxnSp>
        <p:sp>
          <p:nvSpPr>
            <p:cNvPr id="361" name="TextBox 360">
              <a:extLst>
                <a:ext uri="{FF2B5EF4-FFF2-40B4-BE49-F238E27FC236}">
                  <a16:creationId xmlns="" xmlns:a16="http://schemas.microsoft.com/office/drawing/2014/main" id="{FE81E817-5CC5-441F-8AB3-DF0F907738CD}"/>
                </a:ext>
              </a:extLst>
            </p:cNvPr>
            <p:cNvSpPr txBox="1"/>
            <p:nvPr/>
          </p:nvSpPr>
          <p:spPr>
            <a:xfrm>
              <a:off x="5316581" y="4834988"/>
              <a:ext cx="575799" cy="160367"/>
            </a:xfrm>
            <a:prstGeom prst="rect">
              <a:avLst/>
            </a:prstGeom>
            <a:noFill/>
          </p:spPr>
          <p:txBody>
            <a:bodyPr wrap="none" rtlCol="0" anchor="ctr">
              <a:spAutoFit/>
            </a:bodyPr>
            <a:lstStyle/>
            <a:p>
              <a:r>
                <a:rPr lang="en-US" sz="65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E-clearance</a:t>
              </a:r>
            </a:p>
          </p:txBody>
        </p:sp>
        <p:sp>
          <p:nvSpPr>
            <p:cNvPr id="362" name="TextBox 361">
              <a:extLst>
                <a:ext uri="{FF2B5EF4-FFF2-40B4-BE49-F238E27FC236}">
                  <a16:creationId xmlns="" xmlns:a16="http://schemas.microsoft.com/office/drawing/2014/main" id="{A1B20838-16F0-40DC-92E2-B16A9C18AFD6}"/>
                </a:ext>
              </a:extLst>
            </p:cNvPr>
            <p:cNvSpPr txBox="1"/>
            <p:nvPr/>
          </p:nvSpPr>
          <p:spPr>
            <a:xfrm>
              <a:off x="5175582" y="4812729"/>
              <a:ext cx="83356" cy="179095"/>
            </a:xfrm>
            <a:prstGeom prst="rect">
              <a:avLst/>
            </a:prstGeom>
            <a:noFill/>
          </p:spPr>
          <p:txBody>
            <a:bodyPr wrap="none" lIns="0" tIns="14625" rIns="0" bIns="0" rtlCol="0" anchor="ctr">
              <a:spAutoFit/>
            </a:bodyPr>
            <a:lstStyle/>
            <a:p>
              <a:pPr algn="ctr" rtl="0"/>
              <a:r>
                <a:rPr lang="en-US" sz="1300" b="0" i="0" u="none"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2</a:t>
              </a:r>
              <a:endParaRPr lang="en-US" altLang="en-US" sz="1463"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63" name="모서리가 둥근 직사각형 143">
              <a:extLst>
                <a:ext uri="{FF2B5EF4-FFF2-40B4-BE49-F238E27FC236}">
                  <a16:creationId xmlns="" xmlns:a16="http://schemas.microsoft.com/office/drawing/2014/main" id="{2E875FD9-8498-444F-9CDD-6C0B1E1D0F67}"/>
                </a:ext>
              </a:extLst>
            </p:cNvPr>
            <p:cNvSpPr/>
            <p:nvPr/>
          </p:nvSpPr>
          <p:spPr>
            <a:xfrm>
              <a:off x="6498749" y="4853413"/>
              <a:ext cx="479416" cy="123520"/>
            </a:xfrm>
            <a:prstGeom prst="roundRect">
              <a:avLst>
                <a:gd name="adj" fmla="val 50000"/>
              </a:avLst>
            </a:prstGeom>
            <a:solidFill>
              <a:srgbClr val="A0A5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r>
                <a:rPr lang="en-US" sz="650" b="0" i="0" u="none" baseline="0" dirty="0">
                  <a:solidFill>
                    <a:prstClr val="white"/>
                  </a:solidFill>
                  <a:latin typeface="Times New Roman" panose="02020603050405020304" pitchFamily="18" charset="0"/>
                  <a:ea typeface="Pretendard" panose="02000503000000020004" pitchFamily="2" charset="-127"/>
                  <a:cs typeface="Times New Roman" panose="02020603050405020304" pitchFamily="18" charset="0"/>
                </a:rPr>
                <a:t>0.52 million</a:t>
              </a:r>
            </a:p>
          </p:txBody>
        </p:sp>
        <p:cxnSp>
          <p:nvCxnSpPr>
            <p:cNvPr id="364" name="직선 연결선 363">
              <a:extLst>
                <a:ext uri="{FF2B5EF4-FFF2-40B4-BE49-F238E27FC236}">
                  <a16:creationId xmlns="" xmlns:a16="http://schemas.microsoft.com/office/drawing/2014/main" id="{9681A370-31F3-44E9-814A-66495C9CDBF5}"/>
                </a:ext>
              </a:extLst>
            </p:cNvPr>
            <p:cNvCxnSpPr/>
            <p:nvPr/>
          </p:nvCxnSpPr>
          <p:spPr>
            <a:xfrm>
              <a:off x="5322099" y="4862020"/>
              <a:ext cx="0" cy="113744"/>
            </a:xfrm>
            <a:prstGeom prst="line">
              <a:avLst/>
            </a:prstGeom>
            <a:ln w="9525">
              <a:solidFill>
                <a:srgbClr val="A0A5AE"/>
              </a:solidFill>
            </a:ln>
          </p:spPr>
          <p:style>
            <a:lnRef idx="1">
              <a:schemeClr val="accent1"/>
            </a:lnRef>
            <a:fillRef idx="0">
              <a:schemeClr val="accent1"/>
            </a:fillRef>
            <a:effectRef idx="0">
              <a:schemeClr val="accent1"/>
            </a:effectRef>
            <a:fontRef idx="minor">
              <a:schemeClr val="tx1"/>
            </a:fontRef>
          </p:style>
        </p:cxnSp>
        <p:sp>
          <p:nvSpPr>
            <p:cNvPr id="365" name="TextBox 364">
              <a:extLst>
                <a:ext uri="{FF2B5EF4-FFF2-40B4-BE49-F238E27FC236}">
                  <a16:creationId xmlns="" xmlns:a16="http://schemas.microsoft.com/office/drawing/2014/main" id="{6D72C05E-61B3-44B0-BE0C-AF37E748D49B}"/>
                </a:ext>
              </a:extLst>
            </p:cNvPr>
            <p:cNvSpPr txBox="1"/>
            <p:nvPr/>
          </p:nvSpPr>
          <p:spPr>
            <a:xfrm>
              <a:off x="5316586" y="5057164"/>
              <a:ext cx="926857" cy="160367"/>
            </a:xfrm>
            <a:prstGeom prst="rect">
              <a:avLst/>
            </a:prstGeom>
            <a:noFill/>
          </p:spPr>
          <p:txBody>
            <a:bodyPr wrap="none" rtlCol="0" anchor="ctr">
              <a:spAutoFit/>
            </a:bodyPr>
            <a:lstStyle/>
            <a:p>
              <a:r>
                <a:rPr lang="en-US" sz="65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Civil complaint guide </a:t>
              </a:r>
              <a:endParaRPr lang="en-US" altLang="en-US" sz="65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66" name="TextBox 365">
              <a:extLst>
                <a:ext uri="{FF2B5EF4-FFF2-40B4-BE49-F238E27FC236}">
                  <a16:creationId xmlns="" xmlns:a16="http://schemas.microsoft.com/office/drawing/2014/main" id="{35D7C554-39C5-4B0F-94D2-A8C59C6FAC3C}"/>
                </a:ext>
              </a:extLst>
            </p:cNvPr>
            <p:cNvSpPr txBox="1"/>
            <p:nvPr/>
          </p:nvSpPr>
          <p:spPr>
            <a:xfrm>
              <a:off x="5175582" y="5034904"/>
              <a:ext cx="83356" cy="179095"/>
            </a:xfrm>
            <a:prstGeom prst="rect">
              <a:avLst/>
            </a:prstGeom>
            <a:noFill/>
          </p:spPr>
          <p:txBody>
            <a:bodyPr wrap="none" lIns="0" tIns="14625" rIns="0" bIns="0" rtlCol="0" anchor="ctr">
              <a:spAutoFit/>
            </a:bodyPr>
            <a:lstStyle/>
            <a:p>
              <a:pPr algn="ctr" rtl="0"/>
              <a:r>
                <a:rPr lang="en-US" sz="1300" b="0" i="0" u="none"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3</a:t>
              </a:r>
              <a:endParaRPr lang="en-US" altLang="en-US" sz="1463"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67" name="모서리가 둥근 직사각형 147">
              <a:extLst>
                <a:ext uri="{FF2B5EF4-FFF2-40B4-BE49-F238E27FC236}">
                  <a16:creationId xmlns="" xmlns:a16="http://schemas.microsoft.com/office/drawing/2014/main" id="{9E84E005-7EDF-4523-A2D8-743CF6581C0D}"/>
                </a:ext>
              </a:extLst>
            </p:cNvPr>
            <p:cNvSpPr/>
            <p:nvPr/>
          </p:nvSpPr>
          <p:spPr>
            <a:xfrm>
              <a:off x="6498749" y="5075587"/>
              <a:ext cx="479416" cy="123520"/>
            </a:xfrm>
            <a:prstGeom prst="roundRect">
              <a:avLst>
                <a:gd name="adj" fmla="val 50000"/>
              </a:avLst>
            </a:prstGeom>
            <a:solidFill>
              <a:srgbClr val="A0A5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r>
                <a:rPr lang="en-US" sz="650" b="0" i="0" u="none" baseline="0" dirty="0">
                  <a:solidFill>
                    <a:prstClr val="white"/>
                  </a:solidFill>
                  <a:latin typeface="Times New Roman" panose="02020603050405020304" pitchFamily="18" charset="0"/>
                  <a:ea typeface="Pretendard" panose="02000503000000020004" pitchFamily="2" charset="-127"/>
                  <a:cs typeface="Times New Roman" panose="02020603050405020304" pitchFamily="18" charset="0"/>
                </a:rPr>
                <a:t>0.3 million</a:t>
              </a:r>
            </a:p>
          </p:txBody>
        </p:sp>
        <p:cxnSp>
          <p:nvCxnSpPr>
            <p:cNvPr id="368" name="직선 연결선 367">
              <a:extLst>
                <a:ext uri="{FF2B5EF4-FFF2-40B4-BE49-F238E27FC236}">
                  <a16:creationId xmlns="" xmlns:a16="http://schemas.microsoft.com/office/drawing/2014/main" id="{8DB3DB59-FF87-4F0A-8141-B23C95496B8A}"/>
                </a:ext>
              </a:extLst>
            </p:cNvPr>
            <p:cNvCxnSpPr/>
            <p:nvPr/>
          </p:nvCxnSpPr>
          <p:spPr>
            <a:xfrm>
              <a:off x="5322099" y="5085606"/>
              <a:ext cx="0" cy="113744"/>
            </a:xfrm>
            <a:prstGeom prst="line">
              <a:avLst/>
            </a:prstGeom>
            <a:ln w="9525">
              <a:solidFill>
                <a:srgbClr val="A0A5AE"/>
              </a:solidFill>
            </a:ln>
          </p:spPr>
          <p:style>
            <a:lnRef idx="1">
              <a:schemeClr val="accent1"/>
            </a:lnRef>
            <a:fillRef idx="0">
              <a:schemeClr val="accent1"/>
            </a:fillRef>
            <a:effectRef idx="0">
              <a:schemeClr val="accent1"/>
            </a:effectRef>
            <a:fontRef idx="minor">
              <a:schemeClr val="tx1"/>
            </a:fontRef>
          </p:style>
        </p:cxnSp>
        <p:sp>
          <p:nvSpPr>
            <p:cNvPr id="369" name="TextBox 368">
              <a:extLst>
                <a:ext uri="{FF2B5EF4-FFF2-40B4-BE49-F238E27FC236}">
                  <a16:creationId xmlns="" xmlns:a16="http://schemas.microsoft.com/office/drawing/2014/main" id="{EB87C9D8-62D9-4FED-9023-F875A5235BAF}"/>
                </a:ext>
              </a:extLst>
            </p:cNvPr>
            <p:cNvSpPr txBox="1"/>
            <p:nvPr/>
          </p:nvSpPr>
          <p:spPr>
            <a:xfrm>
              <a:off x="5316585" y="5279338"/>
              <a:ext cx="1253869" cy="160367"/>
            </a:xfrm>
            <a:prstGeom prst="rect">
              <a:avLst/>
            </a:prstGeom>
            <a:noFill/>
          </p:spPr>
          <p:txBody>
            <a:bodyPr wrap="none" rtlCol="0" anchor="ctr">
              <a:spAutoFit/>
            </a:bodyPr>
            <a:lstStyle/>
            <a:p>
              <a:pPr algn="l" rtl="0"/>
              <a:r>
                <a:rPr lang="en-US" sz="650" b="0" i="0" u="none" baseline="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Government employee pensions</a:t>
              </a:r>
            </a:p>
          </p:txBody>
        </p:sp>
        <p:sp>
          <p:nvSpPr>
            <p:cNvPr id="370" name="TextBox 369">
              <a:extLst>
                <a:ext uri="{FF2B5EF4-FFF2-40B4-BE49-F238E27FC236}">
                  <a16:creationId xmlns="" xmlns:a16="http://schemas.microsoft.com/office/drawing/2014/main" id="{532E0AC5-FAD5-4441-AAB4-AB3A620618CB}"/>
                </a:ext>
              </a:extLst>
            </p:cNvPr>
            <p:cNvSpPr txBox="1"/>
            <p:nvPr/>
          </p:nvSpPr>
          <p:spPr>
            <a:xfrm>
              <a:off x="5175580" y="5257078"/>
              <a:ext cx="83356" cy="179095"/>
            </a:xfrm>
            <a:prstGeom prst="rect">
              <a:avLst/>
            </a:prstGeom>
            <a:noFill/>
          </p:spPr>
          <p:txBody>
            <a:bodyPr wrap="none" lIns="0" tIns="14625" rIns="0" bIns="0" rtlCol="0" anchor="ctr">
              <a:spAutoFit/>
            </a:bodyPr>
            <a:lstStyle/>
            <a:p>
              <a:pPr algn="ctr" rtl="0"/>
              <a:r>
                <a:rPr lang="en-US" sz="1300" b="0" i="0" u="none"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4</a:t>
              </a:r>
              <a:endParaRPr lang="en-US" altLang="en-US" sz="1463"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71" name="모서리가 둥근 직사각형 151">
              <a:extLst>
                <a:ext uri="{FF2B5EF4-FFF2-40B4-BE49-F238E27FC236}">
                  <a16:creationId xmlns="" xmlns:a16="http://schemas.microsoft.com/office/drawing/2014/main" id="{263A50B1-BB81-4DB3-BE8D-99EA645EF098}"/>
                </a:ext>
              </a:extLst>
            </p:cNvPr>
            <p:cNvSpPr/>
            <p:nvPr/>
          </p:nvSpPr>
          <p:spPr>
            <a:xfrm>
              <a:off x="6498749" y="5297762"/>
              <a:ext cx="479416" cy="123520"/>
            </a:xfrm>
            <a:prstGeom prst="roundRect">
              <a:avLst>
                <a:gd name="adj" fmla="val 50000"/>
              </a:avLst>
            </a:prstGeom>
            <a:solidFill>
              <a:srgbClr val="A0A5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r>
                <a:rPr lang="en-US" sz="650" b="0" i="0" u="none" baseline="0" dirty="0">
                  <a:solidFill>
                    <a:prstClr val="white"/>
                  </a:solidFill>
                  <a:latin typeface="Times New Roman" panose="02020603050405020304" pitchFamily="18" charset="0"/>
                  <a:ea typeface="Pretendard" panose="02000503000000020004" pitchFamily="2" charset="-127"/>
                  <a:cs typeface="Times New Roman" panose="02020603050405020304" pitchFamily="18" charset="0"/>
                </a:rPr>
                <a:t>0.24 million</a:t>
              </a:r>
            </a:p>
          </p:txBody>
        </p:sp>
        <p:cxnSp>
          <p:nvCxnSpPr>
            <p:cNvPr id="372" name="직선 연결선 371">
              <a:extLst>
                <a:ext uri="{FF2B5EF4-FFF2-40B4-BE49-F238E27FC236}">
                  <a16:creationId xmlns="" xmlns:a16="http://schemas.microsoft.com/office/drawing/2014/main" id="{33CECF7B-4A92-4E9F-A864-5EC168E2E64E}"/>
                </a:ext>
              </a:extLst>
            </p:cNvPr>
            <p:cNvCxnSpPr/>
            <p:nvPr/>
          </p:nvCxnSpPr>
          <p:spPr>
            <a:xfrm>
              <a:off x="5322099" y="5309193"/>
              <a:ext cx="0" cy="113744"/>
            </a:xfrm>
            <a:prstGeom prst="line">
              <a:avLst/>
            </a:prstGeom>
            <a:ln w="9525">
              <a:solidFill>
                <a:srgbClr val="A0A5AE"/>
              </a:solidFill>
            </a:ln>
          </p:spPr>
          <p:style>
            <a:lnRef idx="1">
              <a:schemeClr val="accent1"/>
            </a:lnRef>
            <a:fillRef idx="0">
              <a:schemeClr val="accent1"/>
            </a:fillRef>
            <a:effectRef idx="0">
              <a:schemeClr val="accent1"/>
            </a:effectRef>
            <a:fontRef idx="minor">
              <a:schemeClr val="tx1"/>
            </a:fontRef>
          </p:style>
        </p:cxnSp>
        <p:sp>
          <p:nvSpPr>
            <p:cNvPr id="373" name="TextBox 372">
              <a:extLst>
                <a:ext uri="{FF2B5EF4-FFF2-40B4-BE49-F238E27FC236}">
                  <a16:creationId xmlns="" xmlns:a16="http://schemas.microsoft.com/office/drawing/2014/main" id="{9708C7DB-6D48-479E-918C-1C57C5CF5BBD}"/>
                </a:ext>
              </a:extLst>
            </p:cNvPr>
            <p:cNvSpPr txBox="1"/>
            <p:nvPr/>
          </p:nvSpPr>
          <p:spPr>
            <a:xfrm>
              <a:off x="5316585" y="5501513"/>
              <a:ext cx="1132041" cy="160367"/>
            </a:xfrm>
            <a:prstGeom prst="rect">
              <a:avLst/>
            </a:prstGeom>
            <a:noFill/>
          </p:spPr>
          <p:txBody>
            <a:bodyPr wrap="none" rtlCol="0" anchor="ctr">
              <a:spAutoFit/>
            </a:bodyPr>
            <a:lstStyle/>
            <a:p>
              <a:r>
                <a:rPr lang="en-US" sz="650" dirty="0">
                  <a:solidFill>
                    <a:srgbClr val="525B66"/>
                  </a:solidFill>
                  <a:latin typeface="Times New Roman" panose="02020603050405020304" pitchFamily="18" charset="0"/>
                  <a:ea typeface="Pretendard SemiBold" panose="02000703000000020004" pitchFamily="2" charset="-127"/>
                  <a:cs typeface="Times New Roman" panose="02020603050405020304" pitchFamily="18" charset="0"/>
                </a:rPr>
                <a:t>Natural Recreational Forests</a:t>
              </a:r>
            </a:p>
          </p:txBody>
        </p:sp>
        <p:sp>
          <p:nvSpPr>
            <p:cNvPr id="374" name="TextBox 373">
              <a:extLst>
                <a:ext uri="{FF2B5EF4-FFF2-40B4-BE49-F238E27FC236}">
                  <a16:creationId xmlns="" xmlns:a16="http://schemas.microsoft.com/office/drawing/2014/main" id="{6FEC5ADA-C24D-4E35-849E-C2261B3CC193}"/>
                </a:ext>
              </a:extLst>
            </p:cNvPr>
            <p:cNvSpPr txBox="1"/>
            <p:nvPr/>
          </p:nvSpPr>
          <p:spPr>
            <a:xfrm>
              <a:off x="5175581" y="5479253"/>
              <a:ext cx="83356" cy="179095"/>
            </a:xfrm>
            <a:prstGeom prst="rect">
              <a:avLst/>
            </a:prstGeom>
            <a:noFill/>
          </p:spPr>
          <p:txBody>
            <a:bodyPr wrap="none" lIns="0" tIns="14625" rIns="0" bIns="0" rtlCol="0" anchor="ctr">
              <a:spAutoFit/>
            </a:bodyPr>
            <a:lstStyle/>
            <a:p>
              <a:pPr algn="ctr" rtl="0"/>
              <a:r>
                <a:rPr lang="en-US" sz="1300" b="0" i="0" u="none" baseline="0"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rPr>
                <a:t>5</a:t>
              </a:r>
              <a:endParaRPr lang="en-US" altLang="en-US" sz="1463" dirty="0">
                <a:solidFill>
                  <a:srgbClr val="707782"/>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75" name="모서리가 둥근 직사각형 155">
              <a:extLst>
                <a:ext uri="{FF2B5EF4-FFF2-40B4-BE49-F238E27FC236}">
                  <a16:creationId xmlns="" xmlns:a16="http://schemas.microsoft.com/office/drawing/2014/main" id="{639B1964-52C4-4AEE-8ED3-31BF5DE10AC8}"/>
                </a:ext>
              </a:extLst>
            </p:cNvPr>
            <p:cNvSpPr/>
            <p:nvPr/>
          </p:nvSpPr>
          <p:spPr>
            <a:xfrm>
              <a:off x="6498749" y="5519939"/>
              <a:ext cx="479416" cy="123520"/>
            </a:xfrm>
            <a:prstGeom prst="roundRect">
              <a:avLst>
                <a:gd name="adj" fmla="val 50000"/>
              </a:avLst>
            </a:prstGeom>
            <a:solidFill>
              <a:srgbClr val="A0A5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r>
                <a:rPr lang="en-US" sz="650" b="0" i="0" u="none" baseline="0" dirty="0">
                  <a:solidFill>
                    <a:prstClr val="white"/>
                  </a:solidFill>
                  <a:latin typeface="Times New Roman" panose="02020603050405020304" pitchFamily="18" charset="0"/>
                  <a:ea typeface="Pretendard" panose="02000503000000020004" pitchFamily="2" charset="-127"/>
                  <a:cs typeface="Times New Roman" panose="02020603050405020304" pitchFamily="18" charset="0"/>
                </a:rPr>
                <a:t>0.15 million</a:t>
              </a:r>
            </a:p>
          </p:txBody>
        </p:sp>
        <p:sp>
          <p:nvSpPr>
            <p:cNvPr id="376" name="TextBox 375">
              <a:extLst>
                <a:ext uri="{FF2B5EF4-FFF2-40B4-BE49-F238E27FC236}">
                  <a16:creationId xmlns="" xmlns:a16="http://schemas.microsoft.com/office/drawing/2014/main" id="{1F75DA97-39CB-413B-9C9C-34BCB85E1950}"/>
                </a:ext>
              </a:extLst>
            </p:cNvPr>
            <p:cNvSpPr txBox="1"/>
            <p:nvPr/>
          </p:nvSpPr>
          <p:spPr>
            <a:xfrm>
              <a:off x="7412592" y="3932365"/>
              <a:ext cx="1063355" cy="147539"/>
            </a:xfrm>
            <a:prstGeom prst="rect">
              <a:avLst/>
            </a:prstGeom>
            <a:noFill/>
          </p:spPr>
          <p:txBody>
            <a:bodyPr wrap="square" lIns="0" rtlCol="0">
              <a:spAutoFit/>
            </a:bodyPr>
            <a:lstStyle/>
            <a:p>
              <a:pPr marL="72000" indent="-72000"/>
              <a:r>
                <a:rPr lang="en-US" sz="55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Based on 45 services</a:t>
              </a:r>
            </a:p>
          </p:txBody>
        </p:sp>
        <p:sp>
          <p:nvSpPr>
            <p:cNvPr id="377" name="TextBox 376">
              <a:extLst>
                <a:ext uri="{FF2B5EF4-FFF2-40B4-BE49-F238E27FC236}">
                  <a16:creationId xmlns="" xmlns:a16="http://schemas.microsoft.com/office/drawing/2014/main" id="{AEFAA2D2-EE4A-4E77-95ED-D5EFCD078FE2}"/>
                </a:ext>
              </a:extLst>
            </p:cNvPr>
            <p:cNvSpPr txBox="1"/>
            <p:nvPr/>
          </p:nvSpPr>
          <p:spPr>
            <a:xfrm>
              <a:off x="7412592" y="4014160"/>
              <a:ext cx="2126696" cy="218100"/>
            </a:xfrm>
            <a:prstGeom prst="rect">
              <a:avLst/>
            </a:prstGeom>
            <a:noFill/>
          </p:spPr>
          <p:txBody>
            <a:bodyPr wrap="square" lIns="0" rtlCol="0">
              <a:spAutoFit/>
            </a:bodyPr>
            <a:lstStyle/>
            <a:p>
              <a:pPr marL="72000" indent="-72000"/>
              <a:r>
                <a:rPr lang="en-US" sz="55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Others: Civil Complaint Information, Integrated Government Call 110, Practical Law service</a:t>
              </a:r>
            </a:p>
          </p:txBody>
        </p:sp>
        <p:sp>
          <p:nvSpPr>
            <p:cNvPr id="378" name="자유형: 도형 377">
              <a:extLst>
                <a:ext uri="{FF2B5EF4-FFF2-40B4-BE49-F238E27FC236}">
                  <a16:creationId xmlns="" xmlns:a16="http://schemas.microsoft.com/office/drawing/2014/main" id="{26BD0BAD-F659-4A38-B3EE-DBE98B3A21AD}"/>
                </a:ext>
              </a:extLst>
            </p:cNvPr>
            <p:cNvSpPr>
              <a:spLocks/>
            </p:cNvSpPr>
            <p:nvPr/>
          </p:nvSpPr>
          <p:spPr bwMode="auto">
            <a:xfrm flipH="1" flipV="1">
              <a:off x="7170754" y="4196172"/>
              <a:ext cx="2233943" cy="258919"/>
            </a:xfrm>
            <a:custGeom>
              <a:avLst/>
              <a:gdLst>
                <a:gd name="connsiteX0" fmla="*/ 2749468 w 2749468"/>
                <a:gd name="connsiteY0" fmla="*/ 318670 h 318670"/>
                <a:gd name="connsiteX1" fmla="*/ 2241537 w 2749468"/>
                <a:gd name="connsiteY1" fmla="*/ 318670 h 318670"/>
                <a:gd name="connsiteX2" fmla="*/ 2124090 w 2749468"/>
                <a:gd name="connsiteY2" fmla="*/ 318670 h 318670"/>
                <a:gd name="connsiteX3" fmla="*/ 1978405 w 2749468"/>
                <a:gd name="connsiteY3" fmla="*/ 318670 h 318670"/>
                <a:gd name="connsiteX4" fmla="*/ 1616158 w 2749468"/>
                <a:gd name="connsiteY4" fmla="*/ 318670 h 318670"/>
                <a:gd name="connsiteX5" fmla="*/ 1470474 w 2749468"/>
                <a:gd name="connsiteY5" fmla="*/ 318670 h 318670"/>
                <a:gd name="connsiteX6" fmla="*/ 1353025 w 2749468"/>
                <a:gd name="connsiteY6" fmla="*/ 318670 h 318670"/>
                <a:gd name="connsiteX7" fmla="*/ 845094 w 2749468"/>
                <a:gd name="connsiteY7" fmla="*/ 318670 h 318670"/>
                <a:gd name="connsiteX8" fmla="*/ 845105 w 2749468"/>
                <a:gd name="connsiteY8" fmla="*/ 318669 h 318670"/>
                <a:gd name="connsiteX9" fmla="*/ 833454 w 2749468"/>
                <a:gd name="connsiteY9" fmla="*/ 318669 h 318670"/>
                <a:gd name="connsiteX10" fmla="*/ 723979 w 2749468"/>
                <a:gd name="connsiteY10" fmla="*/ 318669 h 318670"/>
                <a:gd name="connsiteX11" fmla="*/ 587190 w 2749468"/>
                <a:gd name="connsiteY11" fmla="*/ 318669 h 318670"/>
                <a:gd name="connsiteX12" fmla="*/ 510935 w 2749468"/>
                <a:gd name="connsiteY12" fmla="*/ 318669 h 318670"/>
                <a:gd name="connsiteX13" fmla="*/ 507931 w 2749468"/>
                <a:gd name="connsiteY13" fmla="*/ 318669 h 318670"/>
                <a:gd name="connsiteX14" fmla="*/ 416802 w 2749468"/>
                <a:gd name="connsiteY14" fmla="*/ 318669 h 318670"/>
                <a:gd name="connsiteX15" fmla="*/ 0 w 2749468"/>
                <a:gd name="connsiteY15" fmla="*/ 318669 h 318670"/>
                <a:gd name="connsiteX16" fmla="*/ 48128 w 2749468"/>
                <a:gd name="connsiteY16" fmla="*/ 310775 h 318670"/>
                <a:gd name="connsiteX17" fmla="*/ 349708 w 2749468"/>
                <a:gd name="connsiteY17" fmla="*/ 0 h 318670"/>
                <a:gd name="connsiteX18" fmla="*/ 466558 w 2749468"/>
                <a:gd name="connsiteY18" fmla="*/ 0 h 318670"/>
                <a:gd name="connsiteX19" fmla="*/ 587190 w 2749468"/>
                <a:gd name="connsiteY19" fmla="*/ 0 h 318670"/>
                <a:gd name="connsiteX20" fmla="*/ 626686 w 2749468"/>
                <a:gd name="connsiteY20" fmla="*/ 0 h 318670"/>
                <a:gd name="connsiteX21" fmla="*/ 664945 w 2749468"/>
                <a:gd name="connsiteY21" fmla="*/ 0 h 318670"/>
                <a:gd name="connsiteX22" fmla="*/ 675309 w 2749468"/>
                <a:gd name="connsiteY22" fmla="*/ 0 h 318670"/>
                <a:gd name="connsiteX23" fmla="*/ 684482 w 2749468"/>
                <a:gd name="connsiteY23" fmla="*/ 0 h 318670"/>
                <a:gd name="connsiteX24" fmla="*/ 723979 w 2749468"/>
                <a:gd name="connsiteY24" fmla="*/ 0 h 318670"/>
                <a:gd name="connsiteX25" fmla="*/ 747858 w 2749468"/>
                <a:gd name="connsiteY25" fmla="*/ 0 h 318670"/>
                <a:gd name="connsiteX26" fmla="*/ 759077 w 2749468"/>
                <a:gd name="connsiteY26" fmla="*/ 0 h 318670"/>
                <a:gd name="connsiteX27" fmla="*/ 769442 w 2749468"/>
                <a:gd name="connsiteY27" fmla="*/ 0 h 318670"/>
                <a:gd name="connsiteX28" fmla="*/ 833454 w 2749468"/>
                <a:gd name="connsiteY28" fmla="*/ 0 h 318670"/>
                <a:gd name="connsiteX29" fmla="*/ 841990 w 2749468"/>
                <a:gd name="connsiteY29" fmla="*/ 0 h 318670"/>
                <a:gd name="connsiteX30" fmla="*/ 844610 w 2749468"/>
                <a:gd name="connsiteY30" fmla="*/ 0 h 318670"/>
                <a:gd name="connsiteX31" fmla="*/ 857639 w 2749468"/>
                <a:gd name="connsiteY31" fmla="*/ 0 h 318670"/>
                <a:gd name="connsiteX32" fmla="*/ 861480 w 2749468"/>
                <a:gd name="connsiteY32" fmla="*/ 0 h 318670"/>
                <a:gd name="connsiteX33" fmla="*/ 872245 w 2749468"/>
                <a:gd name="connsiteY33" fmla="*/ 0 h 318670"/>
                <a:gd name="connsiteX34" fmla="*/ 902491 w 2749468"/>
                <a:gd name="connsiteY34" fmla="*/ 0 h 318670"/>
                <a:gd name="connsiteX35" fmla="*/ 912164 w 2749468"/>
                <a:gd name="connsiteY35" fmla="*/ 0 h 318670"/>
                <a:gd name="connsiteX36" fmla="*/ 927587 w 2749468"/>
                <a:gd name="connsiteY36" fmla="*/ 0 h 318670"/>
                <a:gd name="connsiteX37" fmla="*/ 930516 w 2749468"/>
                <a:gd name="connsiteY37" fmla="*/ 0 h 318670"/>
                <a:gd name="connsiteX38" fmla="*/ 946854 w 2749468"/>
                <a:gd name="connsiteY38" fmla="*/ 0 h 318670"/>
                <a:gd name="connsiteX39" fmla="*/ 955612 w 2749468"/>
                <a:gd name="connsiteY39" fmla="*/ 0 h 318670"/>
                <a:gd name="connsiteX40" fmla="*/ 961460 w 2749468"/>
                <a:gd name="connsiteY40" fmla="*/ 0 h 318670"/>
                <a:gd name="connsiteX41" fmla="*/ 974489 w 2749468"/>
                <a:gd name="connsiteY41" fmla="*/ 0 h 318670"/>
                <a:gd name="connsiteX42" fmla="*/ 996623 w 2749468"/>
                <a:gd name="connsiteY42" fmla="*/ 0 h 318670"/>
                <a:gd name="connsiteX43" fmla="*/ 1016113 w 2749468"/>
                <a:gd name="connsiteY43" fmla="*/ 0 h 318670"/>
                <a:gd name="connsiteX44" fmla="*/ 1024648 w 2749468"/>
                <a:gd name="connsiteY44" fmla="*/ 0 h 318670"/>
                <a:gd name="connsiteX45" fmla="*/ 1088662 w 2749468"/>
                <a:gd name="connsiteY45" fmla="*/ 0 h 318670"/>
                <a:gd name="connsiteX46" fmla="*/ 1095121 w 2749468"/>
                <a:gd name="connsiteY46" fmla="*/ 0 h 318670"/>
                <a:gd name="connsiteX47" fmla="*/ 1099026 w 2749468"/>
                <a:gd name="connsiteY47" fmla="*/ 0 h 318670"/>
                <a:gd name="connsiteX48" fmla="*/ 1110245 w 2749468"/>
                <a:gd name="connsiteY48" fmla="*/ 0 h 318670"/>
                <a:gd name="connsiteX49" fmla="*/ 1134617 w 2749468"/>
                <a:gd name="connsiteY49" fmla="*/ 0 h 318670"/>
                <a:gd name="connsiteX50" fmla="*/ 1172876 w 2749468"/>
                <a:gd name="connsiteY50" fmla="*/ 0 h 318670"/>
                <a:gd name="connsiteX51" fmla="*/ 1182794 w 2749468"/>
                <a:gd name="connsiteY51" fmla="*/ 0 h 318670"/>
                <a:gd name="connsiteX52" fmla="*/ 1183240 w 2749468"/>
                <a:gd name="connsiteY52" fmla="*/ 0 h 318670"/>
                <a:gd name="connsiteX53" fmla="*/ 1192413 w 2749468"/>
                <a:gd name="connsiteY53" fmla="*/ 0 h 318670"/>
                <a:gd name="connsiteX54" fmla="*/ 1193158 w 2749468"/>
                <a:gd name="connsiteY54" fmla="*/ 0 h 318670"/>
                <a:gd name="connsiteX55" fmla="*/ 1212334 w 2749468"/>
                <a:gd name="connsiteY55" fmla="*/ 0 h 318670"/>
                <a:gd name="connsiteX56" fmla="*/ 1222698 w 2749468"/>
                <a:gd name="connsiteY56" fmla="*/ 0 h 318670"/>
                <a:gd name="connsiteX57" fmla="*/ 1231910 w 2749468"/>
                <a:gd name="connsiteY57" fmla="*/ 0 h 318670"/>
                <a:gd name="connsiteX58" fmla="*/ 1255789 w 2749468"/>
                <a:gd name="connsiteY58" fmla="*/ 0 h 318670"/>
                <a:gd name="connsiteX59" fmla="*/ 1267008 w 2749468"/>
                <a:gd name="connsiteY59" fmla="*/ 0 h 318670"/>
                <a:gd name="connsiteX60" fmla="*/ 1277373 w 2749468"/>
                <a:gd name="connsiteY60" fmla="*/ 0 h 318670"/>
                <a:gd name="connsiteX61" fmla="*/ 1295247 w 2749468"/>
                <a:gd name="connsiteY61" fmla="*/ 0 h 318670"/>
                <a:gd name="connsiteX62" fmla="*/ 1341385 w 2749468"/>
                <a:gd name="connsiteY62" fmla="*/ 0 h 318670"/>
                <a:gd name="connsiteX63" fmla="*/ 1349921 w 2749468"/>
                <a:gd name="connsiteY63" fmla="*/ 0 h 318670"/>
                <a:gd name="connsiteX64" fmla="*/ 1352541 w 2749468"/>
                <a:gd name="connsiteY64" fmla="*/ 0 h 318670"/>
                <a:gd name="connsiteX65" fmla="*/ 1369411 w 2749468"/>
                <a:gd name="connsiteY65" fmla="*/ 0 h 318670"/>
                <a:gd name="connsiteX66" fmla="*/ 1380844 w 2749468"/>
                <a:gd name="connsiteY66" fmla="*/ 0 h 318670"/>
                <a:gd name="connsiteX67" fmla="*/ 1408869 w 2749468"/>
                <a:gd name="connsiteY67" fmla="*/ 0 h 318670"/>
                <a:gd name="connsiteX68" fmla="*/ 1410422 w 2749468"/>
                <a:gd name="connsiteY68" fmla="*/ 0 h 318670"/>
                <a:gd name="connsiteX69" fmla="*/ 1420095 w 2749468"/>
                <a:gd name="connsiteY69" fmla="*/ 0 h 318670"/>
                <a:gd name="connsiteX70" fmla="*/ 1435518 w 2749468"/>
                <a:gd name="connsiteY70" fmla="*/ 0 h 318670"/>
                <a:gd name="connsiteX71" fmla="*/ 1438447 w 2749468"/>
                <a:gd name="connsiteY71" fmla="*/ 0 h 318670"/>
                <a:gd name="connsiteX72" fmla="*/ 1449880 w 2749468"/>
                <a:gd name="connsiteY72" fmla="*/ 0 h 318670"/>
                <a:gd name="connsiteX73" fmla="*/ 1454785 w 2749468"/>
                <a:gd name="connsiteY73" fmla="*/ 0 h 318670"/>
                <a:gd name="connsiteX74" fmla="*/ 1463543 w 2749468"/>
                <a:gd name="connsiteY74" fmla="*/ 0 h 318670"/>
                <a:gd name="connsiteX75" fmla="*/ 1469391 w 2749468"/>
                <a:gd name="connsiteY75" fmla="*/ 0 h 318670"/>
                <a:gd name="connsiteX76" fmla="*/ 1477905 w 2749468"/>
                <a:gd name="connsiteY76" fmla="*/ 0 h 318670"/>
                <a:gd name="connsiteX77" fmla="*/ 1504554 w 2749468"/>
                <a:gd name="connsiteY77" fmla="*/ 0 h 318670"/>
                <a:gd name="connsiteX78" fmla="*/ 1524044 w 2749468"/>
                <a:gd name="connsiteY78" fmla="*/ 0 h 318670"/>
                <a:gd name="connsiteX79" fmla="*/ 1532579 w 2749468"/>
                <a:gd name="connsiteY79" fmla="*/ 0 h 318670"/>
                <a:gd name="connsiteX80" fmla="*/ 1563502 w 2749468"/>
                <a:gd name="connsiteY80" fmla="*/ 0 h 318670"/>
                <a:gd name="connsiteX81" fmla="*/ 1596593 w 2749468"/>
                <a:gd name="connsiteY81" fmla="*/ 0 h 318670"/>
                <a:gd name="connsiteX82" fmla="*/ 1606956 w 2749468"/>
                <a:gd name="connsiteY82" fmla="*/ 0 h 318670"/>
                <a:gd name="connsiteX83" fmla="*/ 1618176 w 2749468"/>
                <a:gd name="connsiteY83" fmla="*/ 0 h 318670"/>
                <a:gd name="connsiteX84" fmla="*/ 1636051 w 2749468"/>
                <a:gd name="connsiteY84" fmla="*/ 0 h 318670"/>
                <a:gd name="connsiteX85" fmla="*/ 1646415 w 2749468"/>
                <a:gd name="connsiteY85" fmla="*/ 0 h 318670"/>
                <a:gd name="connsiteX86" fmla="*/ 1690725 w 2749468"/>
                <a:gd name="connsiteY86" fmla="*/ 0 h 318670"/>
                <a:gd name="connsiteX87" fmla="*/ 1701089 w 2749468"/>
                <a:gd name="connsiteY87" fmla="*/ 0 h 318670"/>
                <a:gd name="connsiteX88" fmla="*/ 1701095 w 2749468"/>
                <a:gd name="connsiteY88" fmla="*/ 2 h 318670"/>
                <a:gd name="connsiteX89" fmla="*/ 1720259 w 2749468"/>
                <a:gd name="connsiteY89" fmla="*/ 2 h 318670"/>
                <a:gd name="connsiteX90" fmla="*/ 1720265 w 2749468"/>
                <a:gd name="connsiteY90" fmla="*/ 0 h 318670"/>
                <a:gd name="connsiteX91" fmla="*/ 1803178 w 2749468"/>
                <a:gd name="connsiteY91" fmla="*/ 0 h 318670"/>
                <a:gd name="connsiteX92" fmla="*/ 1888775 w 2749468"/>
                <a:gd name="connsiteY92" fmla="*/ 0 h 318670"/>
                <a:gd name="connsiteX93" fmla="*/ 1916800 w 2749468"/>
                <a:gd name="connsiteY93" fmla="*/ 0 h 318670"/>
                <a:gd name="connsiteX94" fmla="*/ 1957811 w 2749468"/>
                <a:gd name="connsiteY94" fmla="*/ 0 h 318670"/>
                <a:gd name="connsiteX95" fmla="*/ 1985836 w 2749468"/>
                <a:gd name="connsiteY95" fmla="*/ 0 h 318670"/>
                <a:gd name="connsiteX96" fmla="*/ 2071433 w 2749468"/>
                <a:gd name="connsiteY96" fmla="*/ 0 h 318670"/>
                <a:gd name="connsiteX97" fmla="*/ 2154346 w 2749468"/>
                <a:gd name="connsiteY97" fmla="*/ 0 h 318670"/>
                <a:gd name="connsiteX98" fmla="*/ 2154352 w 2749468"/>
                <a:gd name="connsiteY98" fmla="*/ 2 h 318670"/>
                <a:gd name="connsiteX99" fmla="*/ 2252567 w 2749468"/>
                <a:gd name="connsiteY99" fmla="*/ 2 h 318670"/>
                <a:gd name="connsiteX100" fmla="*/ 2377016 w 2749468"/>
                <a:gd name="connsiteY100" fmla="*/ 2 h 318670"/>
                <a:gd name="connsiteX101" fmla="*/ 2698209 w 2749468"/>
                <a:gd name="connsiteY101" fmla="*/ 310777 h 31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749468" h="318670">
                  <a:moveTo>
                    <a:pt x="2749468" y="318670"/>
                  </a:moveTo>
                  <a:lnTo>
                    <a:pt x="2241537" y="318670"/>
                  </a:lnTo>
                  <a:lnTo>
                    <a:pt x="2124090" y="318670"/>
                  </a:lnTo>
                  <a:lnTo>
                    <a:pt x="1978405" y="318670"/>
                  </a:lnTo>
                  <a:lnTo>
                    <a:pt x="1616158" y="318670"/>
                  </a:lnTo>
                  <a:lnTo>
                    <a:pt x="1470474" y="318670"/>
                  </a:lnTo>
                  <a:lnTo>
                    <a:pt x="1353025" y="318670"/>
                  </a:lnTo>
                  <a:lnTo>
                    <a:pt x="845094" y="318670"/>
                  </a:lnTo>
                  <a:lnTo>
                    <a:pt x="845105" y="318669"/>
                  </a:lnTo>
                  <a:lnTo>
                    <a:pt x="833454" y="318669"/>
                  </a:lnTo>
                  <a:lnTo>
                    <a:pt x="723979" y="318669"/>
                  </a:lnTo>
                  <a:lnTo>
                    <a:pt x="587190" y="318669"/>
                  </a:lnTo>
                  <a:lnTo>
                    <a:pt x="510935" y="318669"/>
                  </a:lnTo>
                  <a:lnTo>
                    <a:pt x="507931" y="318669"/>
                  </a:lnTo>
                  <a:lnTo>
                    <a:pt x="416802" y="318669"/>
                  </a:lnTo>
                  <a:lnTo>
                    <a:pt x="0" y="318669"/>
                  </a:lnTo>
                  <a:lnTo>
                    <a:pt x="48128" y="310775"/>
                  </a:lnTo>
                  <a:cubicBezTo>
                    <a:pt x="213626" y="248619"/>
                    <a:pt x="168825" y="0"/>
                    <a:pt x="349708" y="0"/>
                  </a:cubicBezTo>
                  <a:cubicBezTo>
                    <a:pt x="349708" y="0"/>
                    <a:pt x="349708" y="0"/>
                    <a:pt x="466558" y="0"/>
                  </a:cubicBezTo>
                  <a:lnTo>
                    <a:pt x="587190" y="0"/>
                  </a:lnTo>
                  <a:lnTo>
                    <a:pt x="626686" y="0"/>
                  </a:lnTo>
                  <a:lnTo>
                    <a:pt x="664945" y="0"/>
                  </a:lnTo>
                  <a:lnTo>
                    <a:pt x="675309" y="0"/>
                  </a:lnTo>
                  <a:lnTo>
                    <a:pt x="684482" y="0"/>
                  </a:lnTo>
                  <a:lnTo>
                    <a:pt x="723979" y="0"/>
                  </a:lnTo>
                  <a:lnTo>
                    <a:pt x="747858" y="0"/>
                  </a:lnTo>
                  <a:lnTo>
                    <a:pt x="759077" y="0"/>
                  </a:lnTo>
                  <a:lnTo>
                    <a:pt x="769442" y="0"/>
                  </a:lnTo>
                  <a:lnTo>
                    <a:pt x="833454" y="0"/>
                  </a:lnTo>
                  <a:lnTo>
                    <a:pt x="841990" y="0"/>
                  </a:lnTo>
                  <a:lnTo>
                    <a:pt x="844610" y="0"/>
                  </a:lnTo>
                  <a:lnTo>
                    <a:pt x="857639" y="0"/>
                  </a:lnTo>
                  <a:lnTo>
                    <a:pt x="861480" y="0"/>
                  </a:lnTo>
                  <a:lnTo>
                    <a:pt x="872245" y="0"/>
                  </a:lnTo>
                  <a:lnTo>
                    <a:pt x="902491" y="0"/>
                  </a:lnTo>
                  <a:lnTo>
                    <a:pt x="912164" y="0"/>
                  </a:lnTo>
                  <a:lnTo>
                    <a:pt x="927587" y="0"/>
                  </a:lnTo>
                  <a:lnTo>
                    <a:pt x="930516" y="0"/>
                  </a:lnTo>
                  <a:lnTo>
                    <a:pt x="946854" y="0"/>
                  </a:lnTo>
                  <a:lnTo>
                    <a:pt x="955612" y="0"/>
                  </a:lnTo>
                  <a:lnTo>
                    <a:pt x="961460" y="0"/>
                  </a:lnTo>
                  <a:lnTo>
                    <a:pt x="974489" y="0"/>
                  </a:lnTo>
                  <a:lnTo>
                    <a:pt x="996623" y="0"/>
                  </a:lnTo>
                  <a:lnTo>
                    <a:pt x="1016113" y="0"/>
                  </a:lnTo>
                  <a:lnTo>
                    <a:pt x="1024648" y="0"/>
                  </a:lnTo>
                  <a:lnTo>
                    <a:pt x="1088662" y="0"/>
                  </a:lnTo>
                  <a:lnTo>
                    <a:pt x="1095121" y="0"/>
                  </a:lnTo>
                  <a:lnTo>
                    <a:pt x="1099026" y="0"/>
                  </a:lnTo>
                  <a:lnTo>
                    <a:pt x="1110245" y="0"/>
                  </a:lnTo>
                  <a:lnTo>
                    <a:pt x="1134617" y="0"/>
                  </a:lnTo>
                  <a:lnTo>
                    <a:pt x="1172876" y="0"/>
                  </a:lnTo>
                  <a:lnTo>
                    <a:pt x="1182794" y="0"/>
                  </a:lnTo>
                  <a:lnTo>
                    <a:pt x="1183240" y="0"/>
                  </a:lnTo>
                  <a:lnTo>
                    <a:pt x="1192413" y="0"/>
                  </a:lnTo>
                  <a:lnTo>
                    <a:pt x="1193158" y="0"/>
                  </a:lnTo>
                  <a:lnTo>
                    <a:pt x="1212334" y="0"/>
                  </a:lnTo>
                  <a:lnTo>
                    <a:pt x="1222698" y="0"/>
                  </a:lnTo>
                  <a:lnTo>
                    <a:pt x="1231910" y="0"/>
                  </a:lnTo>
                  <a:lnTo>
                    <a:pt x="1255789" y="0"/>
                  </a:lnTo>
                  <a:lnTo>
                    <a:pt x="1267008" y="0"/>
                  </a:lnTo>
                  <a:lnTo>
                    <a:pt x="1277373" y="0"/>
                  </a:lnTo>
                  <a:lnTo>
                    <a:pt x="1295247" y="0"/>
                  </a:lnTo>
                  <a:lnTo>
                    <a:pt x="1341385" y="0"/>
                  </a:lnTo>
                  <a:lnTo>
                    <a:pt x="1349921" y="0"/>
                  </a:lnTo>
                  <a:lnTo>
                    <a:pt x="1352541" y="0"/>
                  </a:lnTo>
                  <a:lnTo>
                    <a:pt x="1369411" y="0"/>
                  </a:lnTo>
                  <a:lnTo>
                    <a:pt x="1380844" y="0"/>
                  </a:lnTo>
                  <a:lnTo>
                    <a:pt x="1408869" y="0"/>
                  </a:lnTo>
                  <a:lnTo>
                    <a:pt x="1410422" y="0"/>
                  </a:lnTo>
                  <a:lnTo>
                    <a:pt x="1420095" y="0"/>
                  </a:lnTo>
                  <a:lnTo>
                    <a:pt x="1435518" y="0"/>
                  </a:lnTo>
                  <a:lnTo>
                    <a:pt x="1438447" y="0"/>
                  </a:lnTo>
                  <a:lnTo>
                    <a:pt x="1449880" y="0"/>
                  </a:lnTo>
                  <a:lnTo>
                    <a:pt x="1454785" y="0"/>
                  </a:lnTo>
                  <a:lnTo>
                    <a:pt x="1463543" y="0"/>
                  </a:lnTo>
                  <a:lnTo>
                    <a:pt x="1469391" y="0"/>
                  </a:lnTo>
                  <a:lnTo>
                    <a:pt x="1477905" y="0"/>
                  </a:lnTo>
                  <a:lnTo>
                    <a:pt x="1504554" y="0"/>
                  </a:lnTo>
                  <a:lnTo>
                    <a:pt x="1524044" y="0"/>
                  </a:lnTo>
                  <a:lnTo>
                    <a:pt x="1532579" y="0"/>
                  </a:lnTo>
                  <a:lnTo>
                    <a:pt x="1563502" y="0"/>
                  </a:lnTo>
                  <a:lnTo>
                    <a:pt x="1596593" y="0"/>
                  </a:lnTo>
                  <a:lnTo>
                    <a:pt x="1606956" y="0"/>
                  </a:lnTo>
                  <a:lnTo>
                    <a:pt x="1618176" y="0"/>
                  </a:lnTo>
                  <a:lnTo>
                    <a:pt x="1636051" y="0"/>
                  </a:lnTo>
                  <a:lnTo>
                    <a:pt x="1646415" y="0"/>
                  </a:lnTo>
                  <a:lnTo>
                    <a:pt x="1690725" y="0"/>
                  </a:lnTo>
                  <a:cubicBezTo>
                    <a:pt x="1701089" y="0"/>
                    <a:pt x="1701089" y="0"/>
                    <a:pt x="1701089" y="0"/>
                  </a:cubicBezTo>
                  <a:lnTo>
                    <a:pt x="1701095" y="2"/>
                  </a:lnTo>
                  <a:lnTo>
                    <a:pt x="1720259" y="2"/>
                  </a:lnTo>
                  <a:lnTo>
                    <a:pt x="1720265" y="0"/>
                  </a:lnTo>
                  <a:cubicBezTo>
                    <a:pt x="1720265" y="0"/>
                    <a:pt x="1720265" y="0"/>
                    <a:pt x="1803178" y="0"/>
                  </a:cubicBezTo>
                  <a:lnTo>
                    <a:pt x="1888775" y="0"/>
                  </a:lnTo>
                  <a:lnTo>
                    <a:pt x="1916800" y="0"/>
                  </a:lnTo>
                  <a:lnTo>
                    <a:pt x="1957811" y="0"/>
                  </a:lnTo>
                  <a:lnTo>
                    <a:pt x="1985836" y="0"/>
                  </a:lnTo>
                  <a:lnTo>
                    <a:pt x="2071433" y="0"/>
                  </a:lnTo>
                  <a:cubicBezTo>
                    <a:pt x="2154346" y="0"/>
                    <a:pt x="2154346" y="0"/>
                    <a:pt x="2154346" y="0"/>
                  </a:cubicBezTo>
                  <a:lnTo>
                    <a:pt x="2154352" y="2"/>
                  </a:lnTo>
                  <a:lnTo>
                    <a:pt x="2252567" y="2"/>
                  </a:lnTo>
                  <a:cubicBezTo>
                    <a:pt x="2377016" y="2"/>
                    <a:pt x="2377016" y="2"/>
                    <a:pt x="2377016" y="2"/>
                  </a:cubicBezTo>
                  <a:cubicBezTo>
                    <a:pt x="2569663" y="2"/>
                    <a:pt x="2521948" y="248621"/>
                    <a:pt x="2698209" y="310777"/>
                  </a:cubicBezTo>
                  <a:close/>
                </a:path>
              </a:pathLst>
            </a:custGeom>
            <a:solidFill>
              <a:srgbClr val="DBDD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ltLang="en-US" sz="1138"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79" name="자유형: 도형 378">
              <a:extLst>
                <a:ext uri="{FF2B5EF4-FFF2-40B4-BE49-F238E27FC236}">
                  <a16:creationId xmlns="" xmlns:a16="http://schemas.microsoft.com/office/drawing/2014/main" id="{81EDD796-6CFD-48FC-91B2-6ECCA5C81522}"/>
                </a:ext>
              </a:extLst>
            </p:cNvPr>
            <p:cNvSpPr>
              <a:spLocks/>
            </p:cNvSpPr>
            <p:nvPr/>
          </p:nvSpPr>
          <p:spPr bwMode="auto">
            <a:xfrm flipH="1" flipV="1">
              <a:off x="2627095" y="4196172"/>
              <a:ext cx="2233943" cy="258919"/>
            </a:xfrm>
            <a:custGeom>
              <a:avLst/>
              <a:gdLst>
                <a:gd name="connsiteX0" fmla="*/ 2749468 w 2749468"/>
                <a:gd name="connsiteY0" fmla="*/ 318670 h 318670"/>
                <a:gd name="connsiteX1" fmla="*/ 2241537 w 2749468"/>
                <a:gd name="connsiteY1" fmla="*/ 318670 h 318670"/>
                <a:gd name="connsiteX2" fmla="*/ 2124090 w 2749468"/>
                <a:gd name="connsiteY2" fmla="*/ 318670 h 318670"/>
                <a:gd name="connsiteX3" fmla="*/ 1978405 w 2749468"/>
                <a:gd name="connsiteY3" fmla="*/ 318670 h 318670"/>
                <a:gd name="connsiteX4" fmla="*/ 1616159 w 2749468"/>
                <a:gd name="connsiteY4" fmla="*/ 318670 h 318670"/>
                <a:gd name="connsiteX5" fmla="*/ 1470474 w 2749468"/>
                <a:gd name="connsiteY5" fmla="*/ 318670 h 318670"/>
                <a:gd name="connsiteX6" fmla="*/ 1353025 w 2749468"/>
                <a:gd name="connsiteY6" fmla="*/ 318670 h 318670"/>
                <a:gd name="connsiteX7" fmla="*/ 845094 w 2749468"/>
                <a:gd name="connsiteY7" fmla="*/ 318670 h 318670"/>
                <a:gd name="connsiteX8" fmla="*/ 845105 w 2749468"/>
                <a:gd name="connsiteY8" fmla="*/ 318669 h 318670"/>
                <a:gd name="connsiteX9" fmla="*/ 833455 w 2749468"/>
                <a:gd name="connsiteY9" fmla="*/ 318669 h 318670"/>
                <a:gd name="connsiteX10" fmla="*/ 723979 w 2749468"/>
                <a:gd name="connsiteY10" fmla="*/ 318669 h 318670"/>
                <a:gd name="connsiteX11" fmla="*/ 587190 w 2749468"/>
                <a:gd name="connsiteY11" fmla="*/ 318669 h 318670"/>
                <a:gd name="connsiteX12" fmla="*/ 510935 w 2749468"/>
                <a:gd name="connsiteY12" fmla="*/ 318669 h 318670"/>
                <a:gd name="connsiteX13" fmla="*/ 507931 w 2749468"/>
                <a:gd name="connsiteY13" fmla="*/ 318669 h 318670"/>
                <a:gd name="connsiteX14" fmla="*/ 416802 w 2749468"/>
                <a:gd name="connsiteY14" fmla="*/ 318669 h 318670"/>
                <a:gd name="connsiteX15" fmla="*/ 0 w 2749468"/>
                <a:gd name="connsiteY15" fmla="*/ 318669 h 318670"/>
                <a:gd name="connsiteX16" fmla="*/ 48129 w 2749468"/>
                <a:gd name="connsiteY16" fmla="*/ 310775 h 318670"/>
                <a:gd name="connsiteX17" fmla="*/ 349709 w 2749468"/>
                <a:gd name="connsiteY17" fmla="*/ 0 h 318670"/>
                <a:gd name="connsiteX18" fmla="*/ 466558 w 2749468"/>
                <a:gd name="connsiteY18" fmla="*/ 0 h 318670"/>
                <a:gd name="connsiteX19" fmla="*/ 587190 w 2749468"/>
                <a:gd name="connsiteY19" fmla="*/ 0 h 318670"/>
                <a:gd name="connsiteX20" fmla="*/ 626686 w 2749468"/>
                <a:gd name="connsiteY20" fmla="*/ 0 h 318670"/>
                <a:gd name="connsiteX21" fmla="*/ 664945 w 2749468"/>
                <a:gd name="connsiteY21" fmla="*/ 0 h 318670"/>
                <a:gd name="connsiteX22" fmla="*/ 675310 w 2749468"/>
                <a:gd name="connsiteY22" fmla="*/ 0 h 318670"/>
                <a:gd name="connsiteX23" fmla="*/ 684483 w 2749468"/>
                <a:gd name="connsiteY23" fmla="*/ 0 h 318670"/>
                <a:gd name="connsiteX24" fmla="*/ 723979 w 2749468"/>
                <a:gd name="connsiteY24" fmla="*/ 0 h 318670"/>
                <a:gd name="connsiteX25" fmla="*/ 747858 w 2749468"/>
                <a:gd name="connsiteY25" fmla="*/ 0 h 318670"/>
                <a:gd name="connsiteX26" fmla="*/ 759077 w 2749468"/>
                <a:gd name="connsiteY26" fmla="*/ 0 h 318670"/>
                <a:gd name="connsiteX27" fmla="*/ 769442 w 2749468"/>
                <a:gd name="connsiteY27" fmla="*/ 0 h 318670"/>
                <a:gd name="connsiteX28" fmla="*/ 833455 w 2749468"/>
                <a:gd name="connsiteY28" fmla="*/ 0 h 318670"/>
                <a:gd name="connsiteX29" fmla="*/ 841990 w 2749468"/>
                <a:gd name="connsiteY29" fmla="*/ 0 h 318670"/>
                <a:gd name="connsiteX30" fmla="*/ 844611 w 2749468"/>
                <a:gd name="connsiteY30" fmla="*/ 0 h 318670"/>
                <a:gd name="connsiteX31" fmla="*/ 857640 w 2749468"/>
                <a:gd name="connsiteY31" fmla="*/ 0 h 318670"/>
                <a:gd name="connsiteX32" fmla="*/ 861480 w 2749468"/>
                <a:gd name="connsiteY32" fmla="*/ 0 h 318670"/>
                <a:gd name="connsiteX33" fmla="*/ 872246 w 2749468"/>
                <a:gd name="connsiteY33" fmla="*/ 0 h 318670"/>
                <a:gd name="connsiteX34" fmla="*/ 902491 w 2749468"/>
                <a:gd name="connsiteY34" fmla="*/ 0 h 318670"/>
                <a:gd name="connsiteX35" fmla="*/ 912164 w 2749468"/>
                <a:gd name="connsiteY35" fmla="*/ 0 h 318670"/>
                <a:gd name="connsiteX36" fmla="*/ 927587 w 2749468"/>
                <a:gd name="connsiteY36" fmla="*/ 0 h 318670"/>
                <a:gd name="connsiteX37" fmla="*/ 930516 w 2749468"/>
                <a:gd name="connsiteY37" fmla="*/ 0 h 318670"/>
                <a:gd name="connsiteX38" fmla="*/ 946854 w 2749468"/>
                <a:gd name="connsiteY38" fmla="*/ 0 h 318670"/>
                <a:gd name="connsiteX39" fmla="*/ 955612 w 2749468"/>
                <a:gd name="connsiteY39" fmla="*/ 0 h 318670"/>
                <a:gd name="connsiteX40" fmla="*/ 961460 w 2749468"/>
                <a:gd name="connsiteY40" fmla="*/ 0 h 318670"/>
                <a:gd name="connsiteX41" fmla="*/ 974489 w 2749468"/>
                <a:gd name="connsiteY41" fmla="*/ 0 h 318670"/>
                <a:gd name="connsiteX42" fmla="*/ 996623 w 2749468"/>
                <a:gd name="connsiteY42" fmla="*/ 0 h 318670"/>
                <a:gd name="connsiteX43" fmla="*/ 1016113 w 2749468"/>
                <a:gd name="connsiteY43" fmla="*/ 0 h 318670"/>
                <a:gd name="connsiteX44" fmla="*/ 1024649 w 2749468"/>
                <a:gd name="connsiteY44" fmla="*/ 0 h 318670"/>
                <a:gd name="connsiteX45" fmla="*/ 1088662 w 2749468"/>
                <a:gd name="connsiteY45" fmla="*/ 0 h 318670"/>
                <a:gd name="connsiteX46" fmla="*/ 1095121 w 2749468"/>
                <a:gd name="connsiteY46" fmla="*/ 0 h 318670"/>
                <a:gd name="connsiteX47" fmla="*/ 1099026 w 2749468"/>
                <a:gd name="connsiteY47" fmla="*/ 0 h 318670"/>
                <a:gd name="connsiteX48" fmla="*/ 1110245 w 2749468"/>
                <a:gd name="connsiteY48" fmla="*/ 0 h 318670"/>
                <a:gd name="connsiteX49" fmla="*/ 1134617 w 2749468"/>
                <a:gd name="connsiteY49" fmla="*/ 0 h 318670"/>
                <a:gd name="connsiteX50" fmla="*/ 1172876 w 2749468"/>
                <a:gd name="connsiteY50" fmla="*/ 0 h 318670"/>
                <a:gd name="connsiteX51" fmla="*/ 1182794 w 2749468"/>
                <a:gd name="connsiteY51" fmla="*/ 0 h 318670"/>
                <a:gd name="connsiteX52" fmla="*/ 1183241 w 2749468"/>
                <a:gd name="connsiteY52" fmla="*/ 0 h 318670"/>
                <a:gd name="connsiteX53" fmla="*/ 1192414 w 2749468"/>
                <a:gd name="connsiteY53" fmla="*/ 0 h 318670"/>
                <a:gd name="connsiteX54" fmla="*/ 1193158 w 2749468"/>
                <a:gd name="connsiteY54" fmla="*/ 0 h 318670"/>
                <a:gd name="connsiteX55" fmla="*/ 1212334 w 2749468"/>
                <a:gd name="connsiteY55" fmla="*/ 0 h 318670"/>
                <a:gd name="connsiteX56" fmla="*/ 1222698 w 2749468"/>
                <a:gd name="connsiteY56" fmla="*/ 0 h 318670"/>
                <a:gd name="connsiteX57" fmla="*/ 1231910 w 2749468"/>
                <a:gd name="connsiteY57" fmla="*/ 0 h 318670"/>
                <a:gd name="connsiteX58" fmla="*/ 1255789 w 2749468"/>
                <a:gd name="connsiteY58" fmla="*/ 0 h 318670"/>
                <a:gd name="connsiteX59" fmla="*/ 1267008 w 2749468"/>
                <a:gd name="connsiteY59" fmla="*/ 0 h 318670"/>
                <a:gd name="connsiteX60" fmla="*/ 1277373 w 2749468"/>
                <a:gd name="connsiteY60" fmla="*/ 0 h 318670"/>
                <a:gd name="connsiteX61" fmla="*/ 1295247 w 2749468"/>
                <a:gd name="connsiteY61" fmla="*/ 0 h 318670"/>
                <a:gd name="connsiteX62" fmla="*/ 1341386 w 2749468"/>
                <a:gd name="connsiteY62" fmla="*/ 0 h 318670"/>
                <a:gd name="connsiteX63" fmla="*/ 1349921 w 2749468"/>
                <a:gd name="connsiteY63" fmla="*/ 0 h 318670"/>
                <a:gd name="connsiteX64" fmla="*/ 1352542 w 2749468"/>
                <a:gd name="connsiteY64" fmla="*/ 0 h 318670"/>
                <a:gd name="connsiteX65" fmla="*/ 1369411 w 2749468"/>
                <a:gd name="connsiteY65" fmla="*/ 0 h 318670"/>
                <a:gd name="connsiteX66" fmla="*/ 1380844 w 2749468"/>
                <a:gd name="connsiteY66" fmla="*/ 0 h 318670"/>
                <a:gd name="connsiteX67" fmla="*/ 1408869 w 2749468"/>
                <a:gd name="connsiteY67" fmla="*/ 0 h 318670"/>
                <a:gd name="connsiteX68" fmla="*/ 1410422 w 2749468"/>
                <a:gd name="connsiteY68" fmla="*/ 0 h 318670"/>
                <a:gd name="connsiteX69" fmla="*/ 1420095 w 2749468"/>
                <a:gd name="connsiteY69" fmla="*/ 0 h 318670"/>
                <a:gd name="connsiteX70" fmla="*/ 1435518 w 2749468"/>
                <a:gd name="connsiteY70" fmla="*/ 0 h 318670"/>
                <a:gd name="connsiteX71" fmla="*/ 1438447 w 2749468"/>
                <a:gd name="connsiteY71" fmla="*/ 0 h 318670"/>
                <a:gd name="connsiteX72" fmla="*/ 1449880 w 2749468"/>
                <a:gd name="connsiteY72" fmla="*/ 0 h 318670"/>
                <a:gd name="connsiteX73" fmla="*/ 1454785 w 2749468"/>
                <a:gd name="connsiteY73" fmla="*/ 0 h 318670"/>
                <a:gd name="connsiteX74" fmla="*/ 1463543 w 2749468"/>
                <a:gd name="connsiteY74" fmla="*/ 0 h 318670"/>
                <a:gd name="connsiteX75" fmla="*/ 1469391 w 2749468"/>
                <a:gd name="connsiteY75" fmla="*/ 0 h 318670"/>
                <a:gd name="connsiteX76" fmla="*/ 1477906 w 2749468"/>
                <a:gd name="connsiteY76" fmla="*/ 0 h 318670"/>
                <a:gd name="connsiteX77" fmla="*/ 1504554 w 2749468"/>
                <a:gd name="connsiteY77" fmla="*/ 0 h 318670"/>
                <a:gd name="connsiteX78" fmla="*/ 1524044 w 2749468"/>
                <a:gd name="connsiteY78" fmla="*/ 0 h 318670"/>
                <a:gd name="connsiteX79" fmla="*/ 1532580 w 2749468"/>
                <a:gd name="connsiteY79" fmla="*/ 0 h 318670"/>
                <a:gd name="connsiteX80" fmla="*/ 1563502 w 2749468"/>
                <a:gd name="connsiteY80" fmla="*/ 0 h 318670"/>
                <a:gd name="connsiteX81" fmla="*/ 1596593 w 2749468"/>
                <a:gd name="connsiteY81" fmla="*/ 0 h 318670"/>
                <a:gd name="connsiteX82" fmla="*/ 1606957 w 2749468"/>
                <a:gd name="connsiteY82" fmla="*/ 0 h 318670"/>
                <a:gd name="connsiteX83" fmla="*/ 1618176 w 2749468"/>
                <a:gd name="connsiteY83" fmla="*/ 0 h 318670"/>
                <a:gd name="connsiteX84" fmla="*/ 1636051 w 2749468"/>
                <a:gd name="connsiteY84" fmla="*/ 0 h 318670"/>
                <a:gd name="connsiteX85" fmla="*/ 1646415 w 2749468"/>
                <a:gd name="connsiteY85" fmla="*/ 0 h 318670"/>
                <a:gd name="connsiteX86" fmla="*/ 1690725 w 2749468"/>
                <a:gd name="connsiteY86" fmla="*/ 0 h 318670"/>
                <a:gd name="connsiteX87" fmla="*/ 1701089 w 2749468"/>
                <a:gd name="connsiteY87" fmla="*/ 0 h 318670"/>
                <a:gd name="connsiteX88" fmla="*/ 1701095 w 2749468"/>
                <a:gd name="connsiteY88" fmla="*/ 2 h 318670"/>
                <a:gd name="connsiteX89" fmla="*/ 1720259 w 2749468"/>
                <a:gd name="connsiteY89" fmla="*/ 2 h 318670"/>
                <a:gd name="connsiteX90" fmla="*/ 1720265 w 2749468"/>
                <a:gd name="connsiteY90" fmla="*/ 0 h 318670"/>
                <a:gd name="connsiteX91" fmla="*/ 1803178 w 2749468"/>
                <a:gd name="connsiteY91" fmla="*/ 0 h 318670"/>
                <a:gd name="connsiteX92" fmla="*/ 1888775 w 2749468"/>
                <a:gd name="connsiteY92" fmla="*/ 0 h 318670"/>
                <a:gd name="connsiteX93" fmla="*/ 1916800 w 2749468"/>
                <a:gd name="connsiteY93" fmla="*/ 0 h 318670"/>
                <a:gd name="connsiteX94" fmla="*/ 1957811 w 2749468"/>
                <a:gd name="connsiteY94" fmla="*/ 0 h 318670"/>
                <a:gd name="connsiteX95" fmla="*/ 1985837 w 2749468"/>
                <a:gd name="connsiteY95" fmla="*/ 0 h 318670"/>
                <a:gd name="connsiteX96" fmla="*/ 2071433 w 2749468"/>
                <a:gd name="connsiteY96" fmla="*/ 0 h 318670"/>
                <a:gd name="connsiteX97" fmla="*/ 2154346 w 2749468"/>
                <a:gd name="connsiteY97" fmla="*/ 0 h 318670"/>
                <a:gd name="connsiteX98" fmla="*/ 2154353 w 2749468"/>
                <a:gd name="connsiteY98" fmla="*/ 2 h 318670"/>
                <a:gd name="connsiteX99" fmla="*/ 2252567 w 2749468"/>
                <a:gd name="connsiteY99" fmla="*/ 2 h 318670"/>
                <a:gd name="connsiteX100" fmla="*/ 2377016 w 2749468"/>
                <a:gd name="connsiteY100" fmla="*/ 2 h 318670"/>
                <a:gd name="connsiteX101" fmla="*/ 2698209 w 2749468"/>
                <a:gd name="connsiteY101" fmla="*/ 310777 h 31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749468" h="318670">
                  <a:moveTo>
                    <a:pt x="2749468" y="318670"/>
                  </a:moveTo>
                  <a:lnTo>
                    <a:pt x="2241537" y="318670"/>
                  </a:lnTo>
                  <a:lnTo>
                    <a:pt x="2124090" y="318670"/>
                  </a:lnTo>
                  <a:lnTo>
                    <a:pt x="1978405" y="318670"/>
                  </a:lnTo>
                  <a:lnTo>
                    <a:pt x="1616159" y="318670"/>
                  </a:lnTo>
                  <a:lnTo>
                    <a:pt x="1470474" y="318670"/>
                  </a:lnTo>
                  <a:lnTo>
                    <a:pt x="1353025" y="318670"/>
                  </a:lnTo>
                  <a:lnTo>
                    <a:pt x="845094" y="318670"/>
                  </a:lnTo>
                  <a:lnTo>
                    <a:pt x="845105" y="318669"/>
                  </a:lnTo>
                  <a:lnTo>
                    <a:pt x="833455" y="318669"/>
                  </a:lnTo>
                  <a:lnTo>
                    <a:pt x="723979" y="318669"/>
                  </a:lnTo>
                  <a:lnTo>
                    <a:pt x="587190" y="318669"/>
                  </a:lnTo>
                  <a:lnTo>
                    <a:pt x="510935" y="318669"/>
                  </a:lnTo>
                  <a:lnTo>
                    <a:pt x="507931" y="318669"/>
                  </a:lnTo>
                  <a:lnTo>
                    <a:pt x="416802" y="318669"/>
                  </a:lnTo>
                  <a:lnTo>
                    <a:pt x="0" y="318669"/>
                  </a:lnTo>
                  <a:lnTo>
                    <a:pt x="48129" y="310775"/>
                  </a:lnTo>
                  <a:cubicBezTo>
                    <a:pt x="213626" y="248619"/>
                    <a:pt x="168826" y="0"/>
                    <a:pt x="349709" y="0"/>
                  </a:cubicBezTo>
                  <a:cubicBezTo>
                    <a:pt x="349709" y="0"/>
                    <a:pt x="349709" y="0"/>
                    <a:pt x="466558" y="0"/>
                  </a:cubicBezTo>
                  <a:lnTo>
                    <a:pt x="587190" y="0"/>
                  </a:lnTo>
                  <a:lnTo>
                    <a:pt x="626686" y="0"/>
                  </a:lnTo>
                  <a:lnTo>
                    <a:pt x="664945" y="0"/>
                  </a:lnTo>
                  <a:lnTo>
                    <a:pt x="675310" y="0"/>
                  </a:lnTo>
                  <a:lnTo>
                    <a:pt x="684483" y="0"/>
                  </a:lnTo>
                  <a:lnTo>
                    <a:pt x="723979" y="0"/>
                  </a:lnTo>
                  <a:lnTo>
                    <a:pt x="747858" y="0"/>
                  </a:lnTo>
                  <a:lnTo>
                    <a:pt x="759077" y="0"/>
                  </a:lnTo>
                  <a:lnTo>
                    <a:pt x="769442" y="0"/>
                  </a:lnTo>
                  <a:lnTo>
                    <a:pt x="833455" y="0"/>
                  </a:lnTo>
                  <a:lnTo>
                    <a:pt x="841990" y="0"/>
                  </a:lnTo>
                  <a:lnTo>
                    <a:pt x="844611" y="0"/>
                  </a:lnTo>
                  <a:lnTo>
                    <a:pt x="857640" y="0"/>
                  </a:lnTo>
                  <a:lnTo>
                    <a:pt x="861480" y="0"/>
                  </a:lnTo>
                  <a:lnTo>
                    <a:pt x="872246" y="0"/>
                  </a:lnTo>
                  <a:lnTo>
                    <a:pt x="902491" y="0"/>
                  </a:lnTo>
                  <a:lnTo>
                    <a:pt x="912164" y="0"/>
                  </a:lnTo>
                  <a:lnTo>
                    <a:pt x="927587" y="0"/>
                  </a:lnTo>
                  <a:lnTo>
                    <a:pt x="930516" y="0"/>
                  </a:lnTo>
                  <a:lnTo>
                    <a:pt x="946854" y="0"/>
                  </a:lnTo>
                  <a:lnTo>
                    <a:pt x="955612" y="0"/>
                  </a:lnTo>
                  <a:lnTo>
                    <a:pt x="961460" y="0"/>
                  </a:lnTo>
                  <a:lnTo>
                    <a:pt x="974489" y="0"/>
                  </a:lnTo>
                  <a:lnTo>
                    <a:pt x="996623" y="0"/>
                  </a:lnTo>
                  <a:lnTo>
                    <a:pt x="1016113" y="0"/>
                  </a:lnTo>
                  <a:lnTo>
                    <a:pt x="1024649" y="0"/>
                  </a:lnTo>
                  <a:lnTo>
                    <a:pt x="1088662" y="0"/>
                  </a:lnTo>
                  <a:lnTo>
                    <a:pt x="1095121" y="0"/>
                  </a:lnTo>
                  <a:lnTo>
                    <a:pt x="1099026" y="0"/>
                  </a:lnTo>
                  <a:lnTo>
                    <a:pt x="1110245" y="0"/>
                  </a:lnTo>
                  <a:lnTo>
                    <a:pt x="1134617" y="0"/>
                  </a:lnTo>
                  <a:lnTo>
                    <a:pt x="1172876" y="0"/>
                  </a:lnTo>
                  <a:lnTo>
                    <a:pt x="1182794" y="0"/>
                  </a:lnTo>
                  <a:lnTo>
                    <a:pt x="1183241" y="0"/>
                  </a:lnTo>
                  <a:lnTo>
                    <a:pt x="1192414" y="0"/>
                  </a:lnTo>
                  <a:lnTo>
                    <a:pt x="1193158" y="0"/>
                  </a:lnTo>
                  <a:lnTo>
                    <a:pt x="1212334" y="0"/>
                  </a:lnTo>
                  <a:cubicBezTo>
                    <a:pt x="1212334" y="0"/>
                    <a:pt x="1212334" y="0"/>
                    <a:pt x="1222698" y="0"/>
                  </a:cubicBezTo>
                  <a:lnTo>
                    <a:pt x="1231910" y="0"/>
                  </a:lnTo>
                  <a:lnTo>
                    <a:pt x="1255789" y="0"/>
                  </a:lnTo>
                  <a:lnTo>
                    <a:pt x="1267008" y="0"/>
                  </a:lnTo>
                  <a:lnTo>
                    <a:pt x="1277373" y="0"/>
                  </a:lnTo>
                  <a:lnTo>
                    <a:pt x="1295247" y="0"/>
                  </a:lnTo>
                  <a:lnTo>
                    <a:pt x="1341386" y="0"/>
                  </a:lnTo>
                  <a:lnTo>
                    <a:pt x="1349921" y="0"/>
                  </a:lnTo>
                  <a:lnTo>
                    <a:pt x="1352542" y="0"/>
                  </a:lnTo>
                  <a:lnTo>
                    <a:pt x="1369411" y="0"/>
                  </a:lnTo>
                  <a:lnTo>
                    <a:pt x="1380844" y="0"/>
                  </a:lnTo>
                  <a:lnTo>
                    <a:pt x="1408869" y="0"/>
                  </a:lnTo>
                  <a:lnTo>
                    <a:pt x="1410422" y="0"/>
                  </a:lnTo>
                  <a:lnTo>
                    <a:pt x="1420095" y="0"/>
                  </a:lnTo>
                  <a:lnTo>
                    <a:pt x="1435518" y="0"/>
                  </a:lnTo>
                  <a:lnTo>
                    <a:pt x="1438447" y="0"/>
                  </a:lnTo>
                  <a:lnTo>
                    <a:pt x="1449880" y="0"/>
                  </a:lnTo>
                  <a:lnTo>
                    <a:pt x="1454785" y="0"/>
                  </a:lnTo>
                  <a:lnTo>
                    <a:pt x="1463543" y="0"/>
                  </a:lnTo>
                  <a:lnTo>
                    <a:pt x="1469391" y="0"/>
                  </a:lnTo>
                  <a:lnTo>
                    <a:pt x="1477906" y="0"/>
                  </a:lnTo>
                  <a:lnTo>
                    <a:pt x="1504554" y="0"/>
                  </a:lnTo>
                  <a:lnTo>
                    <a:pt x="1524044" y="0"/>
                  </a:lnTo>
                  <a:lnTo>
                    <a:pt x="1532580" y="0"/>
                  </a:lnTo>
                  <a:lnTo>
                    <a:pt x="1563502" y="0"/>
                  </a:lnTo>
                  <a:lnTo>
                    <a:pt x="1596593" y="0"/>
                  </a:lnTo>
                  <a:lnTo>
                    <a:pt x="1606957" y="0"/>
                  </a:lnTo>
                  <a:lnTo>
                    <a:pt x="1618176" y="0"/>
                  </a:lnTo>
                  <a:lnTo>
                    <a:pt x="1636051" y="0"/>
                  </a:lnTo>
                  <a:cubicBezTo>
                    <a:pt x="1646415" y="0"/>
                    <a:pt x="1646415" y="0"/>
                    <a:pt x="1646415" y="0"/>
                  </a:cubicBezTo>
                  <a:lnTo>
                    <a:pt x="1690725" y="0"/>
                  </a:lnTo>
                  <a:cubicBezTo>
                    <a:pt x="1701089" y="0"/>
                    <a:pt x="1701089" y="0"/>
                    <a:pt x="1701089" y="0"/>
                  </a:cubicBezTo>
                  <a:lnTo>
                    <a:pt x="1701095" y="2"/>
                  </a:lnTo>
                  <a:lnTo>
                    <a:pt x="1720259" y="2"/>
                  </a:lnTo>
                  <a:lnTo>
                    <a:pt x="1720265" y="0"/>
                  </a:lnTo>
                  <a:cubicBezTo>
                    <a:pt x="1720265" y="0"/>
                    <a:pt x="1720265" y="0"/>
                    <a:pt x="1803178" y="0"/>
                  </a:cubicBezTo>
                  <a:lnTo>
                    <a:pt x="1888775" y="0"/>
                  </a:lnTo>
                  <a:lnTo>
                    <a:pt x="1916800" y="0"/>
                  </a:lnTo>
                  <a:lnTo>
                    <a:pt x="1957811" y="0"/>
                  </a:lnTo>
                  <a:lnTo>
                    <a:pt x="1985837" y="0"/>
                  </a:lnTo>
                  <a:lnTo>
                    <a:pt x="2071433" y="0"/>
                  </a:lnTo>
                  <a:cubicBezTo>
                    <a:pt x="2154346" y="0"/>
                    <a:pt x="2154346" y="0"/>
                    <a:pt x="2154346" y="0"/>
                  </a:cubicBezTo>
                  <a:lnTo>
                    <a:pt x="2154353" y="2"/>
                  </a:lnTo>
                  <a:lnTo>
                    <a:pt x="2252567" y="2"/>
                  </a:lnTo>
                  <a:cubicBezTo>
                    <a:pt x="2377016" y="2"/>
                    <a:pt x="2377016" y="2"/>
                    <a:pt x="2377016" y="2"/>
                  </a:cubicBezTo>
                  <a:cubicBezTo>
                    <a:pt x="2569663" y="2"/>
                    <a:pt x="2521948" y="248621"/>
                    <a:pt x="2698209" y="310777"/>
                  </a:cubicBezTo>
                  <a:close/>
                </a:path>
              </a:pathLst>
            </a:custGeom>
            <a:solidFill>
              <a:srgbClr val="DBDD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ltLang="en-US" sz="1138"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80" name="자유형: 도형 379">
              <a:extLst>
                <a:ext uri="{FF2B5EF4-FFF2-40B4-BE49-F238E27FC236}">
                  <a16:creationId xmlns="" xmlns:a16="http://schemas.microsoft.com/office/drawing/2014/main" id="{ADD3B09A-0CDF-4843-9D96-C055A88F5BA8}"/>
                </a:ext>
              </a:extLst>
            </p:cNvPr>
            <p:cNvSpPr>
              <a:spLocks/>
            </p:cNvSpPr>
            <p:nvPr/>
          </p:nvSpPr>
          <p:spPr bwMode="auto">
            <a:xfrm flipH="1" flipV="1">
              <a:off x="4959892" y="4196172"/>
              <a:ext cx="2233943" cy="258919"/>
            </a:xfrm>
            <a:custGeom>
              <a:avLst/>
              <a:gdLst>
                <a:gd name="connsiteX0" fmla="*/ 2749468 w 2749468"/>
                <a:gd name="connsiteY0" fmla="*/ 318670 h 318670"/>
                <a:gd name="connsiteX1" fmla="*/ 2241537 w 2749468"/>
                <a:gd name="connsiteY1" fmla="*/ 318670 h 318670"/>
                <a:gd name="connsiteX2" fmla="*/ 2124090 w 2749468"/>
                <a:gd name="connsiteY2" fmla="*/ 318670 h 318670"/>
                <a:gd name="connsiteX3" fmla="*/ 1978405 w 2749468"/>
                <a:gd name="connsiteY3" fmla="*/ 318670 h 318670"/>
                <a:gd name="connsiteX4" fmla="*/ 1616159 w 2749468"/>
                <a:gd name="connsiteY4" fmla="*/ 318670 h 318670"/>
                <a:gd name="connsiteX5" fmla="*/ 1470474 w 2749468"/>
                <a:gd name="connsiteY5" fmla="*/ 318670 h 318670"/>
                <a:gd name="connsiteX6" fmla="*/ 1353025 w 2749468"/>
                <a:gd name="connsiteY6" fmla="*/ 318670 h 318670"/>
                <a:gd name="connsiteX7" fmla="*/ 845094 w 2749468"/>
                <a:gd name="connsiteY7" fmla="*/ 318670 h 318670"/>
                <a:gd name="connsiteX8" fmla="*/ 845105 w 2749468"/>
                <a:gd name="connsiteY8" fmla="*/ 318669 h 318670"/>
                <a:gd name="connsiteX9" fmla="*/ 833455 w 2749468"/>
                <a:gd name="connsiteY9" fmla="*/ 318669 h 318670"/>
                <a:gd name="connsiteX10" fmla="*/ 723979 w 2749468"/>
                <a:gd name="connsiteY10" fmla="*/ 318669 h 318670"/>
                <a:gd name="connsiteX11" fmla="*/ 587190 w 2749468"/>
                <a:gd name="connsiteY11" fmla="*/ 318669 h 318670"/>
                <a:gd name="connsiteX12" fmla="*/ 510935 w 2749468"/>
                <a:gd name="connsiteY12" fmla="*/ 318669 h 318670"/>
                <a:gd name="connsiteX13" fmla="*/ 507931 w 2749468"/>
                <a:gd name="connsiteY13" fmla="*/ 318669 h 318670"/>
                <a:gd name="connsiteX14" fmla="*/ 416802 w 2749468"/>
                <a:gd name="connsiteY14" fmla="*/ 318669 h 318670"/>
                <a:gd name="connsiteX15" fmla="*/ 0 w 2749468"/>
                <a:gd name="connsiteY15" fmla="*/ 318669 h 318670"/>
                <a:gd name="connsiteX16" fmla="*/ 48128 w 2749468"/>
                <a:gd name="connsiteY16" fmla="*/ 310775 h 318670"/>
                <a:gd name="connsiteX17" fmla="*/ 349708 w 2749468"/>
                <a:gd name="connsiteY17" fmla="*/ 0 h 318670"/>
                <a:gd name="connsiteX18" fmla="*/ 466558 w 2749468"/>
                <a:gd name="connsiteY18" fmla="*/ 0 h 318670"/>
                <a:gd name="connsiteX19" fmla="*/ 587190 w 2749468"/>
                <a:gd name="connsiteY19" fmla="*/ 0 h 318670"/>
                <a:gd name="connsiteX20" fmla="*/ 626686 w 2749468"/>
                <a:gd name="connsiteY20" fmla="*/ 0 h 318670"/>
                <a:gd name="connsiteX21" fmla="*/ 664945 w 2749468"/>
                <a:gd name="connsiteY21" fmla="*/ 0 h 318670"/>
                <a:gd name="connsiteX22" fmla="*/ 675310 w 2749468"/>
                <a:gd name="connsiteY22" fmla="*/ 0 h 318670"/>
                <a:gd name="connsiteX23" fmla="*/ 684483 w 2749468"/>
                <a:gd name="connsiteY23" fmla="*/ 0 h 318670"/>
                <a:gd name="connsiteX24" fmla="*/ 723979 w 2749468"/>
                <a:gd name="connsiteY24" fmla="*/ 0 h 318670"/>
                <a:gd name="connsiteX25" fmla="*/ 747858 w 2749468"/>
                <a:gd name="connsiteY25" fmla="*/ 0 h 318670"/>
                <a:gd name="connsiteX26" fmla="*/ 759077 w 2749468"/>
                <a:gd name="connsiteY26" fmla="*/ 0 h 318670"/>
                <a:gd name="connsiteX27" fmla="*/ 769442 w 2749468"/>
                <a:gd name="connsiteY27" fmla="*/ 0 h 318670"/>
                <a:gd name="connsiteX28" fmla="*/ 833455 w 2749468"/>
                <a:gd name="connsiteY28" fmla="*/ 0 h 318670"/>
                <a:gd name="connsiteX29" fmla="*/ 841990 w 2749468"/>
                <a:gd name="connsiteY29" fmla="*/ 0 h 318670"/>
                <a:gd name="connsiteX30" fmla="*/ 844611 w 2749468"/>
                <a:gd name="connsiteY30" fmla="*/ 0 h 318670"/>
                <a:gd name="connsiteX31" fmla="*/ 857640 w 2749468"/>
                <a:gd name="connsiteY31" fmla="*/ 0 h 318670"/>
                <a:gd name="connsiteX32" fmla="*/ 861480 w 2749468"/>
                <a:gd name="connsiteY32" fmla="*/ 0 h 318670"/>
                <a:gd name="connsiteX33" fmla="*/ 872246 w 2749468"/>
                <a:gd name="connsiteY33" fmla="*/ 0 h 318670"/>
                <a:gd name="connsiteX34" fmla="*/ 902491 w 2749468"/>
                <a:gd name="connsiteY34" fmla="*/ 0 h 318670"/>
                <a:gd name="connsiteX35" fmla="*/ 912164 w 2749468"/>
                <a:gd name="connsiteY35" fmla="*/ 0 h 318670"/>
                <a:gd name="connsiteX36" fmla="*/ 927587 w 2749468"/>
                <a:gd name="connsiteY36" fmla="*/ 0 h 318670"/>
                <a:gd name="connsiteX37" fmla="*/ 930516 w 2749468"/>
                <a:gd name="connsiteY37" fmla="*/ 0 h 318670"/>
                <a:gd name="connsiteX38" fmla="*/ 946854 w 2749468"/>
                <a:gd name="connsiteY38" fmla="*/ 0 h 318670"/>
                <a:gd name="connsiteX39" fmla="*/ 955612 w 2749468"/>
                <a:gd name="connsiteY39" fmla="*/ 0 h 318670"/>
                <a:gd name="connsiteX40" fmla="*/ 961460 w 2749468"/>
                <a:gd name="connsiteY40" fmla="*/ 0 h 318670"/>
                <a:gd name="connsiteX41" fmla="*/ 974489 w 2749468"/>
                <a:gd name="connsiteY41" fmla="*/ 0 h 318670"/>
                <a:gd name="connsiteX42" fmla="*/ 996623 w 2749468"/>
                <a:gd name="connsiteY42" fmla="*/ 0 h 318670"/>
                <a:gd name="connsiteX43" fmla="*/ 1016113 w 2749468"/>
                <a:gd name="connsiteY43" fmla="*/ 0 h 318670"/>
                <a:gd name="connsiteX44" fmla="*/ 1024649 w 2749468"/>
                <a:gd name="connsiteY44" fmla="*/ 0 h 318670"/>
                <a:gd name="connsiteX45" fmla="*/ 1088662 w 2749468"/>
                <a:gd name="connsiteY45" fmla="*/ 0 h 318670"/>
                <a:gd name="connsiteX46" fmla="*/ 1095121 w 2749468"/>
                <a:gd name="connsiteY46" fmla="*/ 0 h 318670"/>
                <a:gd name="connsiteX47" fmla="*/ 1099026 w 2749468"/>
                <a:gd name="connsiteY47" fmla="*/ 0 h 318670"/>
                <a:gd name="connsiteX48" fmla="*/ 1110245 w 2749468"/>
                <a:gd name="connsiteY48" fmla="*/ 0 h 318670"/>
                <a:gd name="connsiteX49" fmla="*/ 1134617 w 2749468"/>
                <a:gd name="connsiteY49" fmla="*/ 0 h 318670"/>
                <a:gd name="connsiteX50" fmla="*/ 1172876 w 2749468"/>
                <a:gd name="connsiteY50" fmla="*/ 0 h 318670"/>
                <a:gd name="connsiteX51" fmla="*/ 1182794 w 2749468"/>
                <a:gd name="connsiteY51" fmla="*/ 0 h 318670"/>
                <a:gd name="connsiteX52" fmla="*/ 1183241 w 2749468"/>
                <a:gd name="connsiteY52" fmla="*/ 0 h 318670"/>
                <a:gd name="connsiteX53" fmla="*/ 1192414 w 2749468"/>
                <a:gd name="connsiteY53" fmla="*/ 0 h 318670"/>
                <a:gd name="connsiteX54" fmla="*/ 1193158 w 2749468"/>
                <a:gd name="connsiteY54" fmla="*/ 0 h 318670"/>
                <a:gd name="connsiteX55" fmla="*/ 1212334 w 2749468"/>
                <a:gd name="connsiteY55" fmla="*/ 0 h 318670"/>
                <a:gd name="connsiteX56" fmla="*/ 1222698 w 2749468"/>
                <a:gd name="connsiteY56" fmla="*/ 0 h 318670"/>
                <a:gd name="connsiteX57" fmla="*/ 1231910 w 2749468"/>
                <a:gd name="connsiteY57" fmla="*/ 0 h 318670"/>
                <a:gd name="connsiteX58" fmla="*/ 1255789 w 2749468"/>
                <a:gd name="connsiteY58" fmla="*/ 0 h 318670"/>
                <a:gd name="connsiteX59" fmla="*/ 1267008 w 2749468"/>
                <a:gd name="connsiteY59" fmla="*/ 0 h 318670"/>
                <a:gd name="connsiteX60" fmla="*/ 1277373 w 2749468"/>
                <a:gd name="connsiteY60" fmla="*/ 0 h 318670"/>
                <a:gd name="connsiteX61" fmla="*/ 1295247 w 2749468"/>
                <a:gd name="connsiteY61" fmla="*/ 0 h 318670"/>
                <a:gd name="connsiteX62" fmla="*/ 1341386 w 2749468"/>
                <a:gd name="connsiteY62" fmla="*/ 0 h 318670"/>
                <a:gd name="connsiteX63" fmla="*/ 1349921 w 2749468"/>
                <a:gd name="connsiteY63" fmla="*/ 0 h 318670"/>
                <a:gd name="connsiteX64" fmla="*/ 1352542 w 2749468"/>
                <a:gd name="connsiteY64" fmla="*/ 0 h 318670"/>
                <a:gd name="connsiteX65" fmla="*/ 1369411 w 2749468"/>
                <a:gd name="connsiteY65" fmla="*/ 0 h 318670"/>
                <a:gd name="connsiteX66" fmla="*/ 1380844 w 2749468"/>
                <a:gd name="connsiteY66" fmla="*/ 0 h 318670"/>
                <a:gd name="connsiteX67" fmla="*/ 1408869 w 2749468"/>
                <a:gd name="connsiteY67" fmla="*/ 0 h 318670"/>
                <a:gd name="connsiteX68" fmla="*/ 1410422 w 2749468"/>
                <a:gd name="connsiteY68" fmla="*/ 0 h 318670"/>
                <a:gd name="connsiteX69" fmla="*/ 1420095 w 2749468"/>
                <a:gd name="connsiteY69" fmla="*/ 0 h 318670"/>
                <a:gd name="connsiteX70" fmla="*/ 1435518 w 2749468"/>
                <a:gd name="connsiteY70" fmla="*/ 0 h 318670"/>
                <a:gd name="connsiteX71" fmla="*/ 1438447 w 2749468"/>
                <a:gd name="connsiteY71" fmla="*/ 0 h 318670"/>
                <a:gd name="connsiteX72" fmla="*/ 1449880 w 2749468"/>
                <a:gd name="connsiteY72" fmla="*/ 0 h 318670"/>
                <a:gd name="connsiteX73" fmla="*/ 1454785 w 2749468"/>
                <a:gd name="connsiteY73" fmla="*/ 0 h 318670"/>
                <a:gd name="connsiteX74" fmla="*/ 1463543 w 2749468"/>
                <a:gd name="connsiteY74" fmla="*/ 0 h 318670"/>
                <a:gd name="connsiteX75" fmla="*/ 1469391 w 2749468"/>
                <a:gd name="connsiteY75" fmla="*/ 0 h 318670"/>
                <a:gd name="connsiteX76" fmla="*/ 1477906 w 2749468"/>
                <a:gd name="connsiteY76" fmla="*/ 0 h 318670"/>
                <a:gd name="connsiteX77" fmla="*/ 1504554 w 2749468"/>
                <a:gd name="connsiteY77" fmla="*/ 0 h 318670"/>
                <a:gd name="connsiteX78" fmla="*/ 1524044 w 2749468"/>
                <a:gd name="connsiteY78" fmla="*/ 0 h 318670"/>
                <a:gd name="connsiteX79" fmla="*/ 1532580 w 2749468"/>
                <a:gd name="connsiteY79" fmla="*/ 0 h 318670"/>
                <a:gd name="connsiteX80" fmla="*/ 1563502 w 2749468"/>
                <a:gd name="connsiteY80" fmla="*/ 0 h 318670"/>
                <a:gd name="connsiteX81" fmla="*/ 1596593 w 2749468"/>
                <a:gd name="connsiteY81" fmla="*/ 0 h 318670"/>
                <a:gd name="connsiteX82" fmla="*/ 1606957 w 2749468"/>
                <a:gd name="connsiteY82" fmla="*/ 0 h 318670"/>
                <a:gd name="connsiteX83" fmla="*/ 1618176 w 2749468"/>
                <a:gd name="connsiteY83" fmla="*/ 0 h 318670"/>
                <a:gd name="connsiteX84" fmla="*/ 1636051 w 2749468"/>
                <a:gd name="connsiteY84" fmla="*/ 0 h 318670"/>
                <a:gd name="connsiteX85" fmla="*/ 1646415 w 2749468"/>
                <a:gd name="connsiteY85" fmla="*/ 0 h 318670"/>
                <a:gd name="connsiteX86" fmla="*/ 1690725 w 2749468"/>
                <a:gd name="connsiteY86" fmla="*/ 0 h 318670"/>
                <a:gd name="connsiteX87" fmla="*/ 1701089 w 2749468"/>
                <a:gd name="connsiteY87" fmla="*/ 0 h 318670"/>
                <a:gd name="connsiteX88" fmla="*/ 1701095 w 2749468"/>
                <a:gd name="connsiteY88" fmla="*/ 2 h 318670"/>
                <a:gd name="connsiteX89" fmla="*/ 1720259 w 2749468"/>
                <a:gd name="connsiteY89" fmla="*/ 2 h 318670"/>
                <a:gd name="connsiteX90" fmla="*/ 1720265 w 2749468"/>
                <a:gd name="connsiteY90" fmla="*/ 0 h 318670"/>
                <a:gd name="connsiteX91" fmla="*/ 1803178 w 2749468"/>
                <a:gd name="connsiteY91" fmla="*/ 0 h 318670"/>
                <a:gd name="connsiteX92" fmla="*/ 1888775 w 2749468"/>
                <a:gd name="connsiteY92" fmla="*/ 0 h 318670"/>
                <a:gd name="connsiteX93" fmla="*/ 1916800 w 2749468"/>
                <a:gd name="connsiteY93" fmla="*/ 0 h 318670"/>
                <a:gd name="connsiteX94" fmla="*/ 1957811 w 2749468"/>
                <a:gd name="connsiteY94" fmla="*/ 0 h 318670"/>
                <a:gd name="connsiteX95" fmla="*/ 1985837 w 2749468"/>
                <a:gd name="connsiteY95" fmla="*/ 0 h 318670"/>
                <a:gd name="connsiteX96" fmla="*/ 2071433 w 2749468"/>
                <a:gd name="connsiteY96" fmla="*/ 0 h 318670"/>
                <a:gd name="connsiteX97" fmla="*/ 2154346 w 2749468"/>
                <a:gd name="connsiteY97" fmla="*/ 0 h 318670"/>
                <a:gd name="connsiteX98" fmla="*/ 2154353 w 2749468"/>
                <a:gd name="connsiteY98" fmla="*/ 2 h 318670"/>
                <a:gd name="connsiteX99" fmla="*/ 2252567 w 2749468"/>
                <a:gd name="connsiteY99" fmla="*/ 2 h 318670"/>
                <a:gd name="connsiteX100" fmla="*/ 2377016 w 2749468"/>
                <a:gd name="connsiteY100" fmla="*/ 2 h 318670"/>
                <a:gd name="connsiteX101" fmla="*/ 2698209 w 2749468"/>
                <a:gd name="connsiteY101" fmla="*/ 310777 h 31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749468" h="318670">
                  <a:moveTo>
                    <a:pt x="2749468" y="318670"/>
                  </a:moveTo>
                  <a:lnTo>
                    <a:pt x="2241537" y="318670"/>
                  </a:lnTo>
                  <a:lnTo>
                    <a:pt x="2124090" y="318670"/>
                  </a:lnTo>
                  <a:lnTo>
                    <a:pt x="1978405" y="318670"/>
                  </a:lnTo>
                  <a:lnTo>
                    <a:pt x="1616159" y="318670"/>
                  </a:lnTo>
                  <a:lnTo>
                    <a:pt x="1470474" y="318670"/>
                  </a:lnTo>
                  <a:lnTo>
                    <a:pt x="1353025" y="318670"/>
                  </a:lnTo>
                  <a:lnTo>
                    <a:pt x="845094" y="318670"/>
                  </a:lnTo>
                  <a:lnTo>
                    <a:pt x="845105" y="318669"/>
                  </a:lnTo>
                  <a:lnTo>
                    <a:pt x="833455" y="318669"/>
                  </a:lnTo>
                  <a:lnTo>
                    <a:pt x="723979" y="318669"/>
                  </a:lnTo>
                  <a:lnTo>
                    <a:pt x="587190" y="318669"/>
                  </a:lnTo>
                  <a:lnTo>
                    <a:pt x="510935" y="318669"/>
                  </a:lnTo>
                  <a:lnTo>
                    <a:pt x="507931" y="318669"/>
                  </a:lnTo>
                  <a:lnTo>
                    <a:pt x="416802" y="318669"/>
                  </a:lnTo>
                  <a:lnTo>
                    <a:pt x="0" y="318669"/>
                  </a:lnTo>
                  <a:lnTo>
                    <a:pt x="48128" y="310775"/>
                  </a:lnTo>
                  <a:cubicBezTo>
                    <a:pt x="213626" y="248619"/>
                    <a:pt x="168825" y="0"/>
                    <a:pt x="349708" y="0"/>
                  </a:cubicBezTo>
                  <a:cubicBezTo>
                    <a:pt x="349708" y="0"/>
                    <a:pt x="349708" y="0"/>
                    <a:pt x="466558" y="0"/>
                  </a:cubicBezTo>
                  <a:lnTo>
                    <a:pt x="587190" y="0"/>
                  </a:lnTo>
                  <a:lnTo>
                    <a:pt x="626686" y="0"/>
                  </a:lnTo>
                  <a:lnTo>
                    <a:pt x="664945" y="0"/>
                  </a:lnTo>
                  <a:lnTo>
                    <a:pt x="675310" y="0"/>
                  </a:lnTo>
                  <a:lnTo>
                    <a:pt x="684483" y="0"/>
                  </a:lnTo>
                  <a:lnTo>
                    <a:pt x="723979" y="0"/>
                  </a:lnTo>
                  <a:lnTo>
                    <a:pt x="747858" y="0"/>
                  </a:lnTo>
                  <a:lnTo>
                    <a:pt x="759077" y="0"/>
                  </a:lnTo>
                  <a:lnTo>
                    <a:pt x="769442" y="0"/>
                  </a:lnTo>
                  <a:lnTo>
                    <a:pt x="833455" y="0"/>
                  </a:lnTo>
                  <a:lnTo>
                    <a:pt x="841990" y="0"/>
                  </a:lnTo>
                  <a:lnTo>
                    <a:pt x="844611" y="0"/>
                  </a:lnTo>
                  <a:lnTo>
                    <a:pt x="857640" y="0"/>
                  </a:lnTo>
                  <a:lnTo>
                    <a:pt x="861480" y="0"/>
                  </a:lnTo>
                  <a:lnTo>
                    <a:pt x="872246" y="0"/>
                  </a:lnTo>
                  <a:lnTo>
                    <a:pt x="902491" y="0"/>
                  </a:lnTo>
                  <a:lnTo>
                    <a:pt x="912164" y="0"/>
                  </a:lnTo>
                  <a:lnTo>
                    <a:pt x="927587" y="0"/>
                  </a:lnTo>
                  <a:lnTo>
                    <a:pt x="930516" y="0"/>
                  </a:lnTo>
                  <a:lnTo>
                    <a:pt x="946854" y="0"/>
                  </a:lnTo>
                  <a:lnTo>
                    <a:pt x="955612" y="0"/>
                  </a:lnTo>
                  <a:lnTo>
                    <a:pt x="961460" y="0"/>
                  </a:lnTo>
                  <a:lnTo>
                    <a:pt x="974489" y="0"/>
                  </a:lnTo>
                  <a:lnTo>
                    <a:pt x="996623" y="0"/>
                  </a:lnTo>
                  <a:lnTo>
                    <a:pt x="1016113" y="0"/>
                  </a:lnTo>
                  <a:lnTo>
                    <a:pt x="1024649" y="0"/>
                  </a:lnTo>
                  <a:lnTo>
                    <a:pt x="1088662" y="0"/>
                  </a:lnTo>
                  <a:lnTo>
                    <a:pt x="1095121" y="0"/>
                  </a:lnTo>
                  <a:lnTo>
                    <a:pt x="1099026" y="0"/>
                  </a:lnTo>
                  <a:lnTo>
                    <a:pt x="1110245" y="0"/>
                  </a:lnTo>
                  <a:lnTo>
                    <a:pt x="1134617" y="0"/>
                  </a:lnTo>
                  <a:lnTo>
                    <a:pt x="1172876" y="0"/>
                  </a:lnTo>
                  <a:lnTo>
                    <a:pt x="1182794" y="0"/>
                  </a:lnTo>
                  <a:lnTo>
                    <a:pt x="1183241" y="0"/>
                  </a:lnTo>
                  <a:lnTo>
                    <a:pt x="1192414" y="0"/>
                  </a:lnTo>
                  <a:lnTo>
                    <a:pt x="1193158" y="0"/>
                  </a:lnTo>
                  <a:lnTo>
                    <a:pt x="1212334" y="0"/>
                  </a:lnTo>
                  <a:cubicBezTo>
                    <a:pt x="1212334" y="0"/>
                    <a:pt x="1212334" y="0"/>
                    <a:pt x="1222698" y="0"/>
                  </a:cubicBezTo>
                  <a:lnTo>
                    <a:pt x="1231910" y="0"/>
                  </a:lnTo>
                  <a:lnTo>
                    <a:pt x="1255789" y="0"/>
                  </a:lnTo>
                  <a:lnTo>
                    <a:pt x="1267008" y="0"/>
                  </a:lnTo>
                  <a:lnTo>
                    <a:pt x="1277373" y="0"/>
                  </a:lnTo>
                  <a:lnTo>
                    <a:pt x="1295247" y="0"/>
                  </a:lnTo>
                  <a:lnTo>
                    <a:pt x="1341386" y="0"/>
                  </a:lnTo>
                  <a:lnTo>
                    <a:pt x="1349921" y="0"/>
                  </a:lnTo>
                  <a:lnTo>
                    <a:pt x="1352542" y="0"/>
                  </a:lnTo>
                  <a:lnTo>
                    <a:pt x="1369411" y="0"/>
                  </a:lnTo>
                  <a:lnTo>
                    <a:pt x="1380844" y="0"/>
                  </a:lnTo>
                  <a:lnTo>
                    <a:pt x="1408869" y="0"/>
                  </a:lnTo>
                  <a:lnTo>
                    <a:pt x="1410422" y="0"/>
                  </a:lnTo>
                  <a:lnTo>
                    <a:pt x="1420095" y="0"/>
                  </a:lnTo>
                  <a:lnTo>
                    <a:pt x="1435518" y="0"/>
                  </a:lnTo>
                  <a:lnTo>
                    <a:pt x="1438447" y="0"/>
                  </a:lnTo>
                  <a:lnTo>
                    <a:pt x="1449880" y="0"/>
                  </a:lnTo>
                  <a:lnTo>
                    <a:pt x="1454785" y="0"/>
                  </a:lnTo>
                  <a:lnTo>
                    <a:pt x="1463543" y="0"/>
                  </a:lnTo>
                  <a:lnTo>
                    <a:pt x="1469391" y="0"/>
                  </a:lnTo>
                  <a:lnTo>
                    <a:pt x="1477906" y="0"/>
                  </a:lnTo>
                  <a:lnTo>
                    <a:pt x="1504554" y="0"/>
                  </a:lnTo>
                  <a:lnTo>
                    <a:pt x="1524044" y="0"/>
                  </a:lnTo>
                  <a:lnTo>
                    <a:pt x="1532580" y="0"/>
                  </a:lnTo>
                  <a:lnTo>
                    <a:pt x="1563502" y="0"/>
                  </a:lnTo>
                  <a:lnTo>
                    <a:pt x="1596593" y="0"/>
                  </a:lnTo>
                  <a:lnTo>
                    <a:pt x="1606957" y="0"/>
                  </a:lnTo>
                  <a:lnTo>
                    <a:pt x="1618176" y="0"/>
                  </a:lnTo>
                  <a:lnTo>
                    <a:pt x="1636051" y="0"/>
                  </a:lnTo>
                  <a:cubicBezTo>
                    <a:pt x="1646415" y="0"/>
                    <a:pt x="1646415" y="0"/>
                    <a:pt x="1646415" y="0"/>
                  </a:cubicBezTo>
                  <a:lnTo>
                    <a:pt x="1690725" y="0"/>
                  </a:lnTo>
                  <a:cubicBezTo>
                    <a:pt x="1701089" y="0"/>
                    <a:pt x="1701089" y="0"/>
                    <a:pt x="1701089" y="0"/>
                  </a:cubicBezTo>
                  <a:lnTo>
                    <a:pt x="1701095" y="2"/>
                  </a:lnTo>
                  <a:lnTo>
                    <a:pt x="1720259" y="2"/>
                  </a:lnTo>
                  <a:lnTo>
                    <a:pt x="1720265" y="0"/>
                  </a:lnTo>
                  <a:cubicBezTo>
                    <a:pt x="1720265" y="0"/>
                    <a:pt x="1720265" y="0"/>
                    <a:pt x="1803178" y="0"/>
                  </a:cubicBezTo>
                  <a:lnTo>
                    <a:pt x="1888775" y="0"/>
                  </a:lnTo>
                  <a:lnTo>
                    <a:pt x="1916800" y="0"/>
                  </a:lnTo>
                  <a:lnTo>
                    <a:pt x="1957811" y="0"/>
                  </a:lnTo>
                  <a:lnTo>
                    <a:pt x="1985837" y="0"/>
                  </a:lnTo>
                  <a:lnTo>
                    <a:pt x="2071433" y="0"/>
                  </a:lnTo>
                  <a:cubicBezTo>
                    <a:pt x="2154346" y="0"/>
                    <a:pt x="2154346" y="0"/>
                    <a:pt x="2154346" y="0"/>
                  </a:cubicBezTo>
                  <a:lnTo>
                    <a:pt x="2154353" y="2"/>
                  </a:lnTo>
                  <a:lnTo>
                    <a:pt x="2252567" y="2"/>
                  </a:lnTo>
                  <a:cubicBezTo>
                    <a:pt x="2377016" y="2"/>
                    <a:pt x="2377016" y="2"/>
                    <a:pt x="2377016" y="2"/>
                  </a:cubicBezTo>
                  <a:cubicBezTo>
                    <a:pt x="2569663" y="2"/>
                    <a:pt x="2521948" y="248621"/>
                    <a:pt x="2698209" y="310777"/>
                  </a:cubicBezTo>
                  <a:close/>
                </a:path>
              </a:pathLst>
            </a:custGeom>
            <a:solidFill>
              <a:srgbClr val="DBDD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ltLang="en-US" sz="1138"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81" name="자유형: 도형 380">
              <a:extLst>
                <a:ext uri="{FF2B5EF4-FFF2-40B4-BE49-F238E27FC236}">
                  <a16:creationId xmlns="" xmlns:a16="http://schemas.microsoft.com/office/drawing/2014/main" id="{E1A66201-7EA6-4FDD-A6A5-DDE6AB5E3943}"/>
                </a:ext>
              </a:extLst>
            </p:cNvPr>
            <p:cNvSpPr>
              <a:spLocks/>
            </p:cNvSpPr>
            <p:nvPr/>
          </p:nvSpPr>
          <p:spPr bwMode="auto">
            <a:xfrm flipH="1" flipV="1">
              <a:off x="419200" y="4196172"/>
              <a:ext cx="2233943" cy="258919"/>
            </a:xfrm>
            <a:custGeom>
              <a:avLst/>
              <a:gdLst>
                <a:gd name="connsiteX0" fmla="*/ 2749468 w 2749468"/>
                <a:gd name="connsiteY0" fmla="*/ 318670 h 318670"/>
                <a:gd name="connsiteX1" fmla="*/ 2241537 w 2749468"/>
                <a:gd name="connsiteY1" fmla="*/ 318670 h 318670"/>
                <a:gd name="connsiteX2" fmla="*/ 2124090 w 2749468"/>
                <a:gd name="connsiteY2" fmla="*/ 318670 h 318670"/>
                <a:gd name="connsiteX3" fmla="*/ 1978405 w 2749468"/>
                <a:gd name="connsiteY3" fmla="*/ 318670 h 318670"/>
                <a:gd name="connsiteX4" fmla="*/ 1616159 w 2749468"/>
                <a:gd name="connsiteY4" fmla="*/ 318670 h 318670"/>
                <a:gd name="connsiteX5" fmla="*/ 1470474 w 2749468"/>
                <a:gd name="connsiteY5" fmla="*/ 318670 h 318670"/>
                <a:gd name="connsiteX6" fmla="*/ 1353025 w 2749468"/>
                <a:gd name="connsiteY6" fmla="*/ 318670 h 318670"/>
                <a:gd name="connsiteX7" fmla="*/ 845094 w 2749468"/>
                <a:gd name="connsiteY7" fmla="*/ 318670 h 318670"/>
                <a:gd name="connsiteX8" fmla="*/ 845105 w 2749468"/>
                <a:gd name="connsiteY8" fmla="*/ 318669 h 318670"/>
                <a:gd name="connsiteX9" fmla="*/ 833455 w 2749468"/>
                <a:gd name="connsiteY9" fmla="*/ 318669 h 318670"/>
                <a:gd name="connsiteX10" fmla="*/ 723979 w 2749468"/>
                <a:gd name="connsiteY10" fmla="*/ 318669 h 318670"/>
                <a:gd name="connsiteX11" fmla="*/ 587190 w 2749468"/>
                <a:gd name="connsiteY11" fmla="*/ 318669 h 318670"/>
                <a:gd name="connsiteX12" fmla="*/ 510935 w 2749468"/>
                <a:gd name="connsiteY12" fmla="*/ 318669 h 318670"/>
                <a:gd name="connsiteX13" fmla="*/ 507931 w 2749468"/>
                <a:gd name="connsiteY13" fmla="*/ 318669 h 318670"/>
                <a:gd name="connsiteX14" fmla="*/ 416802 w 2749468"/>
                <a:gd name="connsiteY14" fmla="*/ 318669 h 318670"/>
                <a:gd name="connsiteX15" fmla="*/ 0 w 2749468"/>
                <a:gd name="connsiteY15" fmla="*/ 318669 h 318670"/>
                <a:gd name="connsiteX16" fmla="*/ 48128 w 2749468"/>
                <a:gd name="connsiteY16" fmla="*/ 310775 h 318670"/>
                <a:gd name="connsiteX17" fmla="*/ 349708 w 2749468"/>
                <a:gd name="connsiteY17" fmla="*/ 0 h 318670"/>
                <a:gd name="connsiteX18" fmla="*/ 466558 w 2749468"/>
                <a:gd name="connsiteY18" fmla="*/ 0 h 318670"/>
                <a:gd name="connsiteX19" fmla="*/ 587190 w 2749468"/>
                <a:gd name="connsiteY19" fmla="*/ 0 h 318670"/>
                <a:gd name="connsiteX20" fmla="*/ 626686 w 2749468"/>
                <a:gd name="connsiteY20" fmla="*/ 0 h 318670"/>
                <a:gd name="connsiteX21" fmla="*/ 664945 w 2749468"/>
                <a:gd name="connsiteY21" fmla="*/ 0 h 318670"/>
                <a:gd name="connsiteX22" fmla="*/ 675309 w 2749468"/>
                <a:gd name="connsiteY22" fmla="*/ 0 h 318670"/>
                <a:gd name="connsiteX23" fmla="*/ 684483 w 2749468"/>
                <a:gd name="connsiteY23" fmla="*/ 0 h 318670"/>
                <a:gd name="connsiteX24" fmla="*/ 723979 w 2749468"/>
                <a:gd name="connsiteY24" fmla="*/ 0 h 318670"/>
                <a:gd name="connsiteX25" fmla="*/ 747858 w 2749468"/>
                <a:gd name="connsiteY25" fmla="*/ 0 h 318670"/>
                <a:gd name="connsiteX26" fmla="*/ 759077 w 2749468"/>
                <a:gd name="connsiteY26" fmla="*/ 0 h 318670"/>
                <a:gd name="connsiteX27" fmla="*/ 769442 w 2749468"/>
                <a:gd name="connsiteY27" fmla="*/ 0 h 318670"/>
                <a:gd name="connsiteX28" fmla="*/ 833455 w 2749468"/>
                <a:gd name="connsiteY28" fmla="*/ 0 h 318670"/>
                <a:gd name="connsiteX29" fmla="*/ 841990 w 2749468"/>
                <a:gd name="connsiteY29" fmla="*/ 0 h 318670"/>
                <a:gd name="connsiteX30" fmla="*/ 844610 w 2749468"/>
                <a:gd name="connsiteY30" fmla="*/ 0 h 318670"/>
                <a:gd name="connsiteX31" fmla="*/ 857640 w 2749468"/>
                <a:gd name="connsiteY31" fmla="*/ 0 h 318670"/>
                <a:gd name="connsiteX32" fmla="*/ 861480 w 2749468"/>
                <a:gd name="connsiteY32" fmla="*/ 0 h 318670"/>
                <a:gd name="connsiteX33" fmla="*/ 872246 w 2749468"/>
                <a:gd name="connsiteY33" fmla="*/ 0 h 318670"/>
                <a:gd name="connsiteX34" fmla="*/ 902491 w 2749468"/>
                <a:gd name="connsiteY34" fmla="*/ 0 h 318670"/>
                <a:gd name="connsiteX35" fmla="*/ 912164 w 2749468"/>
                <a:gd name="connsiteY35" fmla="*/ 0 h 318670"/>
                <a:gd name="connsiteX36" fmla="*/ 927587 w 2749468"/>
                <a:gd name="connsiteY36" fmla="*/ 0 h 318670"/>
                <a:gd name="connsiteX37" fmla="*/ 930516 w 2749468"/>
                <a:gd name="connsiteY37" fmla="*/ 0 h 318670"/>
                <a:gd name="connsiteX38" fmla="*/ 946854 w 2749468"/>
                <a:gd name="connsiteY38" fmla="*/ 0 h 318670"/>
                <a:gd name="connsiteX39" fmla="*/ 955612 w 2749468"/>
                <a:gd name="connsiteY39" fmla="*/ 0 h 318670"/>
                <a:gd name="connsiteX40" fmla="*/ 961460 w 2749468"/>
                <a:gd name="connsiteY40" fmla="*/ 0 h 318670"/>
                <a:gd name="connsiteX41" fmla="*/ 974489 w 2749468"/>
                <a:gd name="connsiteY41" fmla="*/ 0 h 318670"/>
                <a:gd name="connsiteX42" fmla="*/ 996623 w 2749468"/>
                <a:gd name="connsiteY42" fmla="*/ 0 h 318670"/>
                <a:gd name="connsiteX43" fmla="*/ 1016113 w 2749468"/>
                <a:gd name="connsiteY43" fmla="*/ 0 h 318670"/>
                <a:gd name="connsiteX44" fmla="*/ 1024649 w 2749468"/>
                <a:gd name="connsiteY44" fmla="*/ 0 h 318670"/>
                <a:gd name="connsiteX45" fmla="*/ 1088662 w 2749468"/>
                <a:gd name="connsiteY45" fmla="*/ 0 h 318670"/>
                <a:gd name="connsiteX46" fmla="*/ 1095121 w 2749468"/>
                <a:gd name="connsiteY46" fmla="*/ 0 h 318670"/>
                <a:gd name="connsiteX47" fmla="*/ 1099026 w 2749468"/>
                <a:gd name="connsiteY47" fmla="*/ 0 h 318670"/>
                <a:gd name="connsiteX48" fmla="*/ 1110245 w 2749468"/>
                <a:gd name="connsiteY48" fmla="*/ 0 h 318670"/>
                <a:gd name="connsiteX49" fmla="*/ 1134617 w 2749468"/>
                <a:gd name="connsiteY49" fmla="*/ 0 h 318670"/>
                <a:gd name="connsiteX50" fmla="*/ 1172876 w 2749468"/>
                <a:gd name="connsiteY50" fmla="*/ 0 h 318670"/>
                <a:gd name="connsiteX51" fmla="*/ 1182794 w 2749468"/>
                <a:gd name="connsiteY51" fmla="*/ 0 h 318670"/>
                <a:gd name="connsiteX52" fmla="*/ 1183240 w 2749468"/>
                <a:gd name="connsiteY52" fmla="*/ 0 h 318670"/>
                <a:gd name="connsiteX53" fmla="*/ 1192413 w 2749468"/>
                <a:gd name="connsiteY53" fmla="*/ 0 h 318670"/>
                <a:gd name="connsiteX54" fmla="*/ 1193158 w 2749468"/>
                <a:gd name="connsiteY54" fmla="*/ 0 h 318670"/>
                <a:gd name="connsiteX55" fmla="*/ 1212334 w 2749468"/>
                <a:gd name="connsiteY55" fmla="*/ 0 h 318670"/>
                <a:gd name="connsiteX56" fmla="*/ 1222698 w 2749468"/>
                <a:gd name="connsiteY56" fmla="*/ 0 h 318670"/>
                <a:gd name="connsiteX57" fmla="*/ 1231910 w 2749468"/>
                <a:gd name="connsiteY57" fmla="*/ 0 h 318670"/>
                <a:gd name="connsiteX58" fmla="*/ 1255789 w 2749468"/>
                <a:gd name="connsiteY58" fmla="*/ 0 h 318670"/>
                <a:gd name="connsiteX59" fmla="*/ 1267008 w 2749468"/>
                <a:gd name="connsiteY59" fmla="*/ 0 h 318670"/>
                <a:gd name="connsiteX60" fmla="*/ 1277373 w 2749468"/>
                <a:gd name="connsiteY60" fmla="*/ 0 h 318670"/>
                <a:gd name="connsiteX61" fmla="*/ 1295247 w 2749468"/>
                <a:gd name="connsiteY61" fmla="*/ 0 h 318670"/>
                <a:gd name="connsiteX62" fmla="*/ 1341385 w 2749468"/>
                <a:gd name="connsiteY62" fmla="*/ 0 h 318670"/>
                <a:gd name="connsiteX63" fmla="*/ 1349921 w 2749468"/>
                <a:gd name="connsiteY63" fmla="*/ 0 h 318670"/>
                <a:gd name="connsiteX64" fmla="*/ 1352541 w 2749468"/>
                <a:gd name="connsiteY64" fmla="*/ 0 h 318670"/>
                <a:gd name="connsiteX65" fmla="*/ 1369411 w 2749468"/>
                <a:gd name="connsiteY65" fmla="*/ 0 h 318670"/>
                <a:gd name="connsiteX66" fmla="*/ 1380844 w 2749468"/>
                <a:gd name="connsiteY66" fmla="*/ 0 h 318670"/>
                <a:gd name="connsiteX67" fmla="*/ 1408869 w 2749468"/>
                <a:gd name="connsiteY67" fmla="*/ 0 h 318670"/>
                <a:gd name="connsiteX68" fmla="*/ 1410422 w 2749468"/>
                <a:gd name="connsiteY68" fmla="*/ 0 h 318670"/>
                <a:gd name="connsiteX69" fmla="*/ 1420095 w 2749468"/>
                <a:gd name="connsiteY69" fmla="*/ 0 h 318670"/>
                <a:gd name="connsiteX70" fmla="*/ 1435518 w 2749468"/>
                <a:gd name="connsiteY70" fmla="*/ 0 h 318670"/>
                <a:gd name="connsiteX71" fmla="*/ 1438447 w 2749468"/>
                <a:gd name="connsiteY71" fmla="*/ 0 h 318670"/>
                <a:gd name="connsiteX72" fmla="*/ 1449880 w 2749468"/>
                <a:gd name="connsiteY72" fmla="*/ 0 h 318670"/>
                <a:gd name="connsiteX73" fmla="*/ 1454785 w 2749468"/>
                <a:gd name="connsiteY73" fmla="*/ 0 h 318670"/>
                <a:gd name="connsiteX74" fmla="*/ 1463543 w 2749468"/>
                <a:gd name="connsiteY74" fmla="*/ 0 h 318670"/>
                <a:gd name="connsiteX75" fmla="*/ 1469391 w 2749468"/>
                <a:gd name="connsiteY75" fmla="*/ 0 h 318670"/>
                <a:gd name="connsiteX76" fmla="*/ 1477905 w 2749468"/>
                <a:gd name="connsiteY76" fmla="*/ 0 h 318670"/>
                <a:gd name="connsiteX77" fmla="*/ 1504554 w 2749468"/>
                <a:gd name="connsiteY77" fmla="*/ 0 h 318670"/>
                <a:gd name="connsiteX78" fmla="*/ 1524044 w 2749468"/>
                <a:gd name="connsiteY78" fmla="*/ 0 h 318670"/>
                <a:gd name="connsiteX79" fmla="*/ 1532579 w 2749468"/>
                <a:gd name="connsiteY79" fmla="*/ 0 h 318670"/>
                <a:gd name="connsiteX80" fmla="*/ 1563502 w 2749468"/>
                <a:gd name="connsiteY80" fmla="*/ 0 h 318670"/>
                <a:gd name="connsiteX81" fmla="*/ 1596593 w 2749468"/>
                <a:gd name="connsiteY81" fmla="*/ 0 h 318670"/>
                <a:gd name="connsiteX82" fmla="*/ 1606957 w 2749468"/>
                <a:gd name="connsiteY82" fmla="*/ 0 h 318670"/>
                <a:gd name="connsiteX83" fmla="*/ 1618176 w 2749468"/>
                <a:gd name="connsiteY83" fmla="*/ 0 h 318670"/>
                <a:gd name="connsiteX84" fmla="*/ 1636051 w 2749468"/>
                <a:gd name="connsiteY84" fmla="*/ 0 h 318670"/>
                <a:gd name="connsiteX85" fmla="*/ 1646415 w 2749468"/>
                <a:gd name="connsiteY85" fmla="*/ 0 h 318670"/>
                <a:gd name="connsiteX86" fmla="*/ 1690725 w 2749468"/>
                <a:gd name="connsiteY86" fmla="*/ 0 h 318670"/>
                <a:gd name="connsiteX87" fmla="*/ 1701089 w 2749468"/>
                <a:gd name="connsiteY87" fmla="*/ 0 h 318670"/>
                <a:gd name="connsiteX88" fmla="*/ 1701095 w 2749468"/>
                <a:gd name="connsiteY88" fmla="*/ 2 h 318670"/>
                <a:gd name="connsiteX89" fmla="*/ 1720260 w 2749468"/>
                <a:gd name="connsiteY89" fmla="*/ 2 h 318670"/>
                <a:gd name="connsiteX90" fmla="*/ 1720265 w 2749468"/>
                <a:gd name="connsiteY90" fmla="*/ 0 h 318670"/>
                <a:gd name="connsiteX91" fmla="*/ 1803178 w 2749468"/>
                <a:gd name="connsiteY91" fmla="*/ 0 h 318670"/>
                <a:gd name="connsiteX92" fmla="*/ 1888775 w 2749468"/>
                <a:gd name="connsiteY92" fmla="*/ 0 h 318670"/>
                <a:gd name="connsiteX93" fmla="*/ 1916800 w 2749468"/>
                <a:gd name="connsiteY93" fmla="*/ 0 h 318670"/>
                <a:gd name="connsiteX94" fmla="*/ 1957811 w 2749468"/>
                <a:gd name="connsiteY94" fmla="*/ 0 h 318670"/>
                <a:gd name="connsiteX95" fmla="*/ 1985836 w 2749468"/>
                <a:gd name="connsiteY95" fmla="*/ 0 h 318670"/>
                <a:gd name="connsiteX96" fmla="*/ 2071433 w 2749468"/>
                <a:gd name="connsiteY96" fmla="*/ 0 h 318670"/>
                <a:gd name="connsiteX97" fmla="*/ 2154346 w 2749468"/>
                <a:gd name="connsiteY97" fmla="*/ 0 h 318670"/>
                <a:gd name="connsiteX98" fmla="*/ 2154353 w 2749468"/>
                <a:gd name="connsiteY98" fmla="*/ 2 h 318670"/>
                <a:gd name="connsiteX99" fmla="*/ 2252567 w 2749468"/>
                <a:gd name="connsiteY99" fmla="*/ 2 h 318670"/>
                <a:gd name="connsiteX100" fmla="*/ 2377016 w 2749468"/>
                <a:gd name="connsiteY100" fmla="*/ 2 h 318670"/>
                <a:gd name="connsiteX101" fmla="*/ 2698209 w 2749468"/>
                <a:gd name="connsiteY101" fmla="*/ 310777 h 31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749468" h="318670">
                  <a:moveTo>
                    <a:pt x="2749468" y="318670"/>
                  </a:moveTo>
                  <a:lnTo>
                    <a:pt x="2241537" y="318670"/>
                  </a:lnTo>
                  <a:lnTo>
                    <a:pt x="2124090" y="318670"/>
                  </a:lnTo>
                  <a:lnTo>
                    <a:pt x="1978405" y="318670"/>
                  </a:lnTo>
                  <a:lnTo>
                    <a:pt x="1616159" y="318670"/>
                  </a:lnTo>
                  <a:lnTo>
                    <a:pt x="1470474" y="318670"/>
                  </a:lnTo>
                  <a:lnTo>
                    <a:pt x="1353025" y="318670"/>
                  </a:lnTo>
                  <a:lnTo>
                    <a:pt x="845094" y="318670"/>
                  </a:lnTo>
                  <a:lnTo>
                    <a:pt x="845105" y="318669"/>
                  </a:lnTo>
                  <a:lnTo>
                    <a:pt x="833455" y="318669"/>
                  </a:lnTo>
                  <a:lnTo>
                    <a:pt x="723979" y="318669"/>
                  </a:lnTo>
                  <a:lnTo>
                    <a:pt x="587190" y="318669"/>
                  </a:lnTo>
                  <a:lnTo>
                    <a:pt x="510935" y="318669"/>
                  </a:lnTo>
                  <a:lnTo>
                    <a:pt x="507931" y="318669"/>
                  </a:lnTo>
                  <a:lnTo>
                    <a:pt x="416802" y="318669"/>
                  </a:lnTo>
                  <a:lnTo>
                    <a:pt x="0" y="318669"/>
                  </a:lnTo>
                  <a:lnTo>
                    <a:pt x="48128" y="310775"/>
                  </a:lnTo>
                  <a:cubicBezTo>
                    <a:pt x="213626" y="248619"/>
                    <a:pt x="168825" y="0"/>
                    <a:pt x="349708" y="0"/>
                  </a:cubicBezTo>
                  <a:cubicBezTo>
                    <a:pt x="349708" y="0"/>
                    <a:pt x="349708" y="0"/>
                    <a:pt x="466558" y="0"/>
                  </a:cubicBezTo>
                  <a:lnTo>
                    <a:pt x="587190" y="0"/>
                  </a:lnTo>
                  <a:lnTo>
                    <a:pt x="626686" y="0"/>
                  </a:lnTo>
                  <a:lnTo>
                    <a:pt x="664945" y="0"/>
                  </a:lnTo>
                  <a:lnTo>
                    <a:pt x="675309" y="0"/>
                  </a:lnTo>
                  <a:lnTo>
                    <a:pt x="684483" y="0"/>
                  </a:lnTo>
                  <a:lnTo>
                    <a:pt x="723979" y="0"/>
                  </a:lnTo>
                  <a:lnTo>
                    <a:pt x="747858" y="0"/>
                  </a:lnTo>
                  <a:lnTo>
                    <a:pt x="759077" y="0"/>
                  </a:lnTo>
                  <a:lnTo>
                    <a:pt x="769442" y="0"/>
                  </a:lnTo>
                  <a:lnTo>
                    <a:pt x="833455" y="0"/>
                  </a:lnTo>
                  <a:lnTo>
                    <a:pt x="841990" y="0"/>
                  </a:lnTo>
                  <a:lnTo>
                    <a:pt x="844610" y="0"/>
                  </a:lnTo>
                  <a:lnTo>
                    <a:pt x="857640" y="0"/>
                  </a:lnTo>
                  <a:lnTo>
                    <a:pt x="861480" y="0"/>
                  </a:lnTo>
                  <a:lnTo>
                    <a:pt x="872246" y="0"/>
                  </a:lnTo>
                  <a:lnTo>
                    <a:pt x="902491" y="0"/>
                  </a:lnTo>
                  <a:lnTo>
                    <a:pt x="912164" y="0"/>
                  </a:lnTo>
                  <a:lnTo>
                    <a:pt x="927587" y="0"/>
                  </a:lnTo>
                  <a:lnTo>
                    <a:pt x="930516" y="0"/>
                  </a:lnTo>
                  <a:lnTo>
                    <a:pt x="946854" y="0"/>
                  </a:lnTo>
                  <a:lnTo>
                    <a:pt x="955612" y="0"/>
                  </a:lnTo>
                  <a:lnTo>
                    <a:pt x="961460" y="0"/>
                  </a:lnTo>
                  <a:lnTo>
                    <a:pt x="974489" y="0"/>
                  </a:lnTo>
                  <a:lnTo>
                    <a:pt x="996623" y="0"/>
                  </a:lnTo>
                  <a:lnTo>
                    <a:pt x="1016113" y="0"/>
                  </a:lnTo>
                  <a:lnTo>
                    <a:pt x="1024649" y="0"/>
                  </a:lnTo>
                  <a:lnTo>
                    <a:pt x="1088662" y="0"/>
                  </a:lnTo>
                  <a:lnTo>
                    <a:pt x="1095121" y="0"/>
                  </a:lnTo>
                  <a:lnTo>
                    <a:pt x="1099026" y="0"/>
                  </a:lnTo>
                  <a:lnTo>
                    <a:pt x="1110245" y="0"/>
                  </a:lnTo>
                  <a:lnTo>
                    <a:pt x="1134617" y="0"/>
                  </a:lnTo>
                  <a:lnTo>
                    <a:pt x="1172876" y="0"/>
                  </a:lnTo>
                  <a:lnTo>
                    <a:pt x="1182794" y="0"/>
                  </a:lnTo>
                  <a:lnTo>
                    <a:pt x="1183240" y="0"/>
                  </a:lnTo>
                  <a:lnTo>
                    <a:pt x="1192413" y="0"/>
                  </a:lnTo>
                  <a:lnTo>
                    <a:pt x="1193158" y="0"/>
                  </a:lnTo>
                  <a:lnTo>
                    <a:pt x="1212334" y="0"/>
                  </a:lnTo>
                  <a:lnTo>
                    <a:pt x="1222698" y="0"/>
                  </a:lnTo>
                  <a:lnTo>
                    <a:pt x="1231910" y="0"/>
                  </a:lnTo>
                  <a:lnTo>
                    <a:pt x="1255789" y="0"/>
                  </a:lnTo>
                  <a:lnTo>
                    <a:pt x="1267008" y="0"/>
                  </a:lnTo>
                  <a:lnTo>
                    <a:pt x="1277373" y="0"/>
                  </a:lnTo>
                  <a:lnTo>
                    <a:pt x="1295247" y="0"/>
                  </a:lnTo>
                  <a:lnTo>
                    <a:pt x="1341385" y="0"/>
                  </a:lnTo>
                  <a:lnTo>
                    <a:pt x="1349921" y="0"/>
                  </a:lnTo>
                  <a:lnTo>
                    <a:pt x="1352541" y="0"/>
                  </a:lnTo>
                  <a:lnTo>
                    <a:pt x="1369411" y="0"/>
                  </a:lnTo>
                  <a:lnTo>
                    <a:pt x="1380844" y="0"/>
                  </a:lnTo>
                  <a:lnTo>
                    <a:pt x="1408869" y="0"/>
                  </a:lnTo>
                  <a:lnTo>
                    <a:pt x="1410422" y="0"/>
                  </a:lnTo>
                  <a:lnTo>
                    <a:pt x="1420095" y="0"/>
                  </a:lnTo>
                  <a:lnTo>
                    <a:pt x="1435518" y="0"/>
                  </a:lnTo>
                  <a:lnTo>
                    <a:pt x="1438447" y="0"/>
                  </a:lnTo>
                  <a:lnTo>
                    <a:pt x="1449880" y="0"/>
                  </a:lnTo>
                  <a:lnTo>
                    <a:pt x="1454785" y="0"/>
                  </a:lnTo>
                  <a:lnTo>
                    <a:pt x="1463543" y="0"/>
                  </a:lnTo>
                  <a:lnTo>
                    <a:pt x="1469391" y="0"/>
                  </a:lnTo>
                  <a:lnTo>
                    <a:pt x="1477905" y="0"/>
                  </a:lnTo>
                  <a:lnTo>
                    <a:pt x="1504554" y="0"/>
                  </a:lnTo>
                  <a:lnTo>
                    <a:pt x="1524044" y="0"/>
                  </a:lnTo>
                  <a:lnTo>
                    <a:pt x="1532579" y="0"/>
                  </a:lnTo>
                  <a:lnTo>
                    <a:pt x="1563502" y="0"/>
                  </a:lnTo>
                  <a:lnTo>
                    <a:pt x="1596593" y="0"/>
                  </a:lnTo>
                  <a:lnTo>
                    <a:pt x="1606957" y="0"/>
                  </a:lnTo>
                  <a:lnTo>
                    <a:pt x="1618176" y="0"/>
                  </a:lnTo>
                  <a:lnTo>
                    <a:pt x="1636051" y="0"/>
                  </a:lnTo>
                  <a:lnTo>
                    <a:pt x="1646415" y="0"/>
                  </a:lnTo>
                  <a:lnTo>
                    <a:pt x="1690725" y="0"/>
                  </a:lnTo>
                  <a:cubicBezTo>
                    <a:pt x="1701089" y="0"/>
                    <a:pt x="1701089" y="0"/>
                    <a:pt x="1701089" y="0"/>
                  </a:cubicBezTo>
                  <a:lnTo>
                    <a:pt x="1701095" y="2"/>
                  </a:lnTo>
                  <a:lnTo>
                    <a:pt x="1720260" y="2"/>
                  </a:lnTo>
                  <a:lnTo>
                    <a:pt x="1720265" y="0"/>
                  </a:lnTo>
                  <a:cubicBezTo>
                    <a:pt x="1720265" y="0"/>
                    <a:pt x="1720265" y="0"/>
                    <a:pt x="1803178" y="0"/>
                  </a:cubicBezTo>
                  <a:lnTo>
                    <a:pt x="1888775" y="0"/>
                  </a:lnTo>
                  <a:lnTo>
                    <a:pt x="1916800" y="0"/>
                  </a:lnTo>
                  <a:lnTo>
                    <a:pt x="1957811" y="0"/>
                  </a:lnTo>
                  <a:lnTo>
                    <a:pt x="1985836" y="0"/>
                  </a:lnTo>
                  <a:lnTo>
                    <a:pt x="2071433" y="0"/>
                  </a:lnTo>
                  <a:cubicBezTo>
                    <a:pt x="2154346" y="0"/>
                    <a:pt x="2154346" y="0"/>
                    <a:pt x="2154346" y="0"/>
                  </a:cubicBezTo>
                  <a:lnTo>
                    <a:pt x="2154353" y="2"/>
                  </a:lnTo>
                  <a:lnTo>
                    <a:pt x="2252567" y="2"/>
                  </a:lnTo>
                  <a:cubicBezTo>
                    <a:pt x="2377016" y="2"/>
                    <a:pt x="2377016" y="2"/>
                    <a:pt x="2377016" y="2"/>
                  </a:cubicBezTo>
                  <a:cubicBezTo>
                    <a:pt x="2569663" y="2"/>
                    <a:pt x="2521948" y="248621"/>
                    <a:pt x="2698209" y="310777"/>
                  </a:cubicBezTo>
                  <a:close/>
                </a:path>
              </a:pathLst>
            </a:custGeom>
            <a:solidFill>
              <a:srgbClr val="DBDD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ltLang="en-US" sz="1138"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82" name="직사각형 381">
              <a:extLst>
                <a:ext uri="{FF2B5EF4-FFF2-40B4-BE49-F238E27FC236}">
                  <a16:creationId xmlns="" xmlns:a16="http://schemas.microsoft.com/office/drawing/2014/main" id="{C5B8C76C-D446-492C-9F7A-461B56A9D2CE}"/>
                </a:ext>
              </a:extLst>
            </p:cNvPr>
            <p:cNvSpPr/>
            <p:nvPr/>
          </p:nvSpPr>
          <p:spPr>
            <a:xfrm>
              <a:off x="789604" y="4203389"/>
              <a:ext cx="1493130" cy="25158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Top 5 Delivery Status</a:t>
              </a:r>
            </a:p>
          </p:txBody>
        </p:sp>
        <p:sp>
          <p:nvSpPr>
            <p:cNvPr id="383" name="직사각형 382">
              <a:extLst>
                <a:ext uri="{FF2B5EF4-FFF2-40B4-BE49-F238E27FC236}">
                  <a16:creationId xmlns="" xmlns:a16="http://schemas.microsoft.com/office/drawing/2014/main" id="{A3193F28-A862-4DB5-8158-7A572631FB34}"/>
                </a:ext>
              </a:extLst>
            </p:cNvPr>
            <p:cNvSpPr/>
            <p:nvPr/>
          </p:nvSpPr>
          <p:spPr>
            <a:xfrm>
              <a:off x="2997502" y="4203389"/>
              <a:ext cx="1493130" cy="25158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Service Satisfaction</a:t>
              </a:r>
              <a:endParaRPr lang="en-US" altLang="ko-KR"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84" name="직사각형 383">
              <a:extLst>
                <a:ext uri="{FF2B5EF4-FFF2-40B4-BE49-F238E27FC236}">
                  <a16:creationId xmlns="" xmlns:a16="http://schemas.microsoft.com/office/drawing/2014/main" id="{EA1444CF-6037-4EA8-BB7A-4576FFFE36BD}"/>
                </a:ext>
              </a:extLst>
            </p:cNvPr>
            <p:cNvSpPr/>
            <p:nvPr/>
          </p:nvSpPr>
          <p:spPr>
            <a:xfrm>
              <a:off x="5330299" y="4203389"/>
              <a:ext cx="1493130" cy="25158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Top 5 Delivery Status</a:t>
              </a:r>
              <a:endParaRPr lang="en-US" altLang="ko-KR"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85" name="직사각형 384">
              <a:extLst>
                <a:ext uri="{FF2B5EF4-FFF2-40B4-BE49-F238E27FC236}">
                  <a16:creationId xmlns="" xmlns:a16="http://schemas.microsoft.com/office/drawing/2014/main" id="{29E9A707-C19B-40E3-A40E-EBEA3ED5E5D4}"/>
                </a:ext>
              </a:extLst>
            </p:cNvPr>
            <p:cNvSpPr/>
            <p:nvPr/>
          </p:nvSpPr>
          <p:spPr>
            <a:xfrm>
              <a:off x="7541160" y="4203389"/>
              <a:ext cx="1493130" cy="25158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Service Satisfaction</a:t>
              </a:r>
              <a:endParaRPr lang="en-US" altLang="ko-KR"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86" name="자유형: 도형 385">
              <a:extLst>
                <a:ext uri="{FF2B5EF4-FFF2-40B4-BE49-F238E27FC236}">
                  <a16:creationId xmlns="" xmlns:a16="http://schemas.microsoft.com/office/drawing/2014/main" id="{3B8A27AE-F2C6-4F6E-99EF-1834E71D2CEF}"/>
                </a:ext>
              </a:extLst>
            </p:cNvPr>
            <p:cNvSpPr>
              <a:spLocks/>
            </p:cNvSpPr>
            <p:nvPr/>
          </p:nvSpPr>
          <p:spPr bwMode="auto">
            <a:xfrm flipH="1" flipV="1">
              <a:off x="419200" y="2416023"/>
              <a:ext cx="2233943" cy="258919"/>
            </a:xfrm>
            <a:custGeom>
              <a:avLst/>
              <a:gdLst>
                <a:gd name="connsiteX0" fmla="*/ 2749468 w 2749468"/>
                <a:gd name="connsiteY0" fmla="*/ 318670 h 318670"/>
                <a:gd name="connsiteX1" fmla="*/ 2241537 w 2749468"/>
                <a:gd name="connsiteY1" fmla="*/ 318670 h 318670"/>
                <a:gd name="connsiteX2" fmla="*/ 2124090 w 2749468"/>
                <a:gd name="connsiteY2" fmla="*/ 318670 h 318670"/>
                <a:gd name="connsiteX3" fmla="*/ 1978405 w 2749468"/>
                <a:gd name="connsiteY3" fmla="*/ 318670 h 318670"/>
                <a:gd name="connsiteX4" fmla="*/ 1616159 w 2749468"/>
                <a:gd name="connsiteY4" fmla="*/ 318670 h 318670"/>
                <a:gd name="connsiteX5" fmla="*/ 1470474 w 2749468"/>
                <a:gd name="connsiteY5" fmla="*/ 318670 h 318670"/>
                <a:gd name="connsiteX6" fmla="*/ 1353025 w 2749468"/>
                <a:gd name="connsiteY6" fmla="*/ 318670 h 318670"/>
                <a:gd name="connsiteX7" fmla="*/ 845094 w 2749468"/>
                <a:gd name="connsiteY7" fmla="*/ 318670 h 318670"/>
                <a:gd name="connsiteX8" fmla="*/ 845105 w 2749468"/>
                <a:gd name="connsiteY8" fmla="*/ 318668 h 318670"/>
                <a:gd name="connsiteX9" fmla="*/ 833455 w 2749468"/>
                <a:gd name="connsiteY9" fmla="*/ 318668 h 318670"/>
                <a:gd name="connsiteX10" fmla="*/ 723979 w 2749468"/>
                <a:gd name="connsiteY10" fmla="*/ 318668 h 318670"/>
                <a:gd name="connsiteX11" fmla="*/ 587190 w 2749468"/>
                <a:gd name="connsiteY11" fmla="*/ 318668 h 318670"/>
                <a:gd name="connsiteX12" fmla="*/ 510935 w 2749468"/>
                <a:gd name="connsiteY12" fmla="*/ 318668 h 318670"/>
                <a:gd name="connsiteX13" fmla="*/ 507931 w 2749468"/>
                <a:gd name="connsiteY13" fmla="*/ 318668 h 318670"/>
                <a:gd name="connsiteX14" fmla="*/ 416802 w 2749468"/>
                <a:gd name="connsiteY14" fmla="*/ 318668 h 318670"/>
                <a:gd name="connsiteX15" fmla="*/ 0 w 2749468"/>
                <a:gd name="connsiteY15" fmla="*/ 318668 h 318670"/>
                <a:gd name="connsiteX16" fmla="*/ 48128 w 2749468"/>
                <a:gd name="connsiteY16" fmla="*/ 310775 h 318670"/>
                <a:gd name="connsiteX17" fmla="*/ 349708 w 2749468"/>
                <a:gd name="connsiteY17" fmla="*/ 0 h 318670"/>
                <a:gd name="connsiteX18" fmla="*/ 466558 w 2749468"/>
                <a:gd name="connsiteY18" fmla="*/ 0 h 318670"/>
                <a:gd name="connsiteX19" fmla="*/ 587190 w 2749468"/>
                <a:gd name="connsiteY19" fmla="*/ 0 h 318670"/>
                <a:gd name="connsiteX20" fmla="*/ 626686 w 2749468"/>
                <a:gd name="connsiteY20" fmla="*/ 0 h 318670"/>
                <a:gd name="connsiteX21" fmla="*/ 664945 w 2749468"/>
                <a:gd name="connsiteY21" fmla="*/ 0 h 318670"/>
                <a:gd name="connsiteX22" fmla="*/ 675309 w 2749468"/>
                <a:gd name="connsiteY22" fmla="*/ 0 h 318670"/>
                <a:gd name="connsiteX23" fmla="*/ 684483 w 2749468"/>
                <a:gd name="connsiteY23" fmla="*/ 0 h 318670"/>
                <a:gd name="connsiteX24" fmla="*/ 723979 w 2749468"/>
                <a:gd name="connsiteY24" fmla="*/ 0 h 318670"/>
                <a:gd name="connsiteX25" fmla="*/ 747858 w 2749468"/>
                <a:gd name="connsiteY25" fmla="*/ 0 h 318670"/>
                <a:gd name="connsiteX26" fmla="*/ 759077 w 2749468"/>
                <a:gd name="connsiteY26" fmla="*/ 0 h 318670"/>
                <a:gd name="connsiteX27" fmla="*/ 769442 w 2749468"/>
                <a:gd name="connsiteY27" fmla="*/ 0 h 318670"/>
                <a:gd name="connsiteX28" fmla="*/ 833455 w 2749468"/>
                <a:gd name="connsiteY28" fmla="*/ 0 h 318670"/>
                <a:gd name="connsiteX29" fmla="*/ 841990 w 2749468"/>
                <a:gd name="connsiteY29" fmla="*/ 0 h 318670"/>
                <a:gd name="connsiteX30" fmla="*/ 844610 w 2749468"/>
                <a:gd name="connsiteY30" fmla="*/ 0 h 318670"/>
                <a:gd name="connsiteX31" fmla="*/ 857640 w 2749468"/>
                <a:gd name="connsiteY31" fmla="*/ 0 h 318670"/>
                <a:gd name="connsiteX32" fmla="*/ 861480 w 2749468"/>
                <a:gd name="connsiteY32" fmla="*/ 0 h 318670"/>
                <a:gd name="connsiteX33" fmla="*/ 872246 w 2749468"/>
                <a:gd name="connsiteY33" fmla="*/ 0 h 318670"/>
                <a:gd name="connsiteX34" fmla="*/ 902491 w 2749468"/>
                <a:gd name="connsiteY34" fmla="*/ 0 h 318670"/>
                <a:gd name="connsiteX35" fmla="*/ 912164 w 2749468"/>
                <a:gd name="connsiteY35" fmla="*/ 0 h 318670"/>
                <a:gd name="connsiteX36" fmla="*/ 927587 w 2749468"/>
                <a:gd name="connsiteY36" fmla="*/ 0 h 318670"/>
                <a:gd name="connsiteX37" fmla="*/ 930516 w 2749468"/>
                <a:gd name="connsiteY37" fmla="*/ 0 h 318670"/>
                <a:gd name="connsiteX38" fmla="*/ 946854 w 2749468"/>
                <a:gd name="connsiteY38" fmla="*/ 0 h 318670"/>
                <a:gd name="connsiteX39" fmla="*/ 955612 w 2749468"/>
                <a:gd name="connsiteY39" fmla="*/ 0 h 318670"/>
                <a:gd name="connsiteX40" fmla="*/ 961460 w 2749468"/>
                <a:gd name="connsiteY40" fmla="*/ 0 h 318670"/>
                <a:gd name="connsiteX41" fmla="*/ 974489 w 2749468"/>
                <a:gd name="connsiteY41" fmla="*/ 0 h 318670"/>
                <a:gd name="connsiteX42" fmla="*/ 996623 w 2749468"/>
                <a:gd name="connsiteY42" fmla="*/ 0 h 318670"/>
                <a:gd name="connsiteX43" fmla="*/ 1016113 w 2749468"/>
                <a:gd name="connsiteY43" fmla="*/ 0 h 318670"/>
                <a:gd name="connsiteX44" fmla="*/ 1024649 w 2749468"/>
                <a:gd name="connsiteY44" fmla="*/ 0 h 318670"/>
                <a:gd name="connsiteX45" fmla="*/ 1088662 w 2749468"/>
                <a:gd name="connsiteY45" fmla="*/ 0 h 318670"/>
                <a:gd name="connsiteX46" fmla="*/ 1095121 w 2749468"/>
                <a:gd name="connsiteY46" fmla="*/ 0 h 318670"/>
                <a:gd name="connsiteX47" fmla="*/ 1099026 w 2749468"/>
                <a:gd name="connsiteY47" fmla="*/ 0 h 318670"/>
                <a:gd name="connsiteX48" fmla="*/ 1110245 w 2749468"/>
                <a:gd name="connsiteY48" fmla="*/ 0 h 318670"/>
                <a:gd name="connsiteX49" fmla="*/ 1134617 w 2749468"/>
                <a:gd name="connsiteY49" fmla="*/ 0 h 318670"/>
                <a:gd name="connsiteX50" fmla="*/ 1172876 w 2749468"/>
                <a:gd name="connsiteY50" fmla="*/ 0 h 318670"/>
                <a:gd name="connsiteX51" fmla="*/ 1182794 w 2749468"/>
                <a:gd name="connsiteY51" fmla="*/ 0 h 318670"/>
                <a:gd name="connsiteX52" fmla="*/ 1183240 w 2749468"/>
                <a:gd name="connsiteY52" fmla="*/ 0 h 318670"/>
                <a:gd name="connsiteX53" fmla="*/ 1192413 w 2749468"/>
                <a:gd name="connsiteY53" fmla="*/ 0 h 318670"/>
                <a:gd name="connsiteX54" fmla="*/ 1193158 w 2749468"/>
                <a:gd name="connsiteY54" fmla="*/ 0 h 318670"/>
                <a:gd name="connsiteX55" fmla="*/ 1212334 w 2749468"/>
                <a:gd name="connsiteY55" fmla="*/ 0 h 318670"/>
                <a:gd name="connsiteX56" fmla="*/ 1222698 w 2749468"/>
                <a:gd name="connsiteY56" fmla="*/ 0 h 318670"/>
                <a:gd name="connsiteX57" fmla="*/ 1231910 w 2749468"/>
                <a:gd name="connsiteY57" fmla="*/ 0 h 318670"/>
                <a:gd name="connsiteX58" fmla="*/ 1255789 w 2749468"/>
                <a:gd name="connsiteY58" fmla="*/ 0 h 318670"/>
                <a:gd name="connsiteX59" fmla="*/ 1267008 w 2749468"/>
                <a:gd name="connsiteY59" fmla="*/ 0 h 318670"/>
                <a:gd name="connsiteX60" fmla="*/ 1277373 w 2749468"/>
                <a:gd name="connsiteY60" fmla="*/ 0 h 318670"/>
                <a:gd name="connsiteX61" fmla="*/ 1295247 w 2749468"/>
                <a:gd name="connsiteY61" fmla="*/ 0 h 318670"/>
                <a:gd name="connsiteX62" fmla="*/ 1341385 w 2749468"/>
                <a:gd name="connsiteY62" fmla="*/ 0 h 318670"/>
                <a:gd name="connsiteX63" fmla="*/ 1349921 w 2749468"/>
                <a:gd name="connsiteY63" fmla="*/ 0 h 318670"/>
                <a:gd name="connsiteX64" fmla="*/ 1352541 w 2749468"/>
                <a:gd name="connsiteY64" fmla="*/ 0 h 318670"/>
                <a:gd name="connsiteX65" fmla="*/ 1369411 w 2749468"/>
                <a:gd name="connsiteY65" fmla="*/ 0 h 318670"/>
                <a:gd name="connsiteX66" fmla="*/ 1380844 w 2749468"/>
                <a:gd name="connsiteY66" fmla="*/ 0 h 318670"/>
                <a:gd name="connsiteX67" fmla="*/ 1408869 w 2749468"/>
                <a:gd name="connsiteY67" fmla="*/ 0 h 318670"/>
                <a:gd name="connsiteX68" fmla="*/ 1410422 w 2749468"/>
                <a:gd name="connsiteY68" fmla="*/ 0 h 318670"/>
                <a:gd name="connsiteX69" fmla="*/ 1420095 w 2749468"/>
                <a:gd name="connsiteY69" fmla="*/ 0 h 318670"/>
                <a:gd name="connsiteX70" fmla="*/ 1435518 w 2749468"/>
                <a:gd name="connsiteY70" fmla="*/ 0 h 318670"/>
                <a:gd name="connsiteX71" fmla="*/ 1438447 w 2749468"/>
                <a:gd name="connsiteY71" fmla="*/ 0 h 318670"/>
                <a:gd name="connsiteX72" fmla="*/ 1449880 w 2749468"/>
                <a:gd name="connsiteY72" fmla="*/ 0 h 318670"/>
                <a:gd name="connsiteX73" fmla="*/ 1454785 w 2749468"/>
                <a:gd name="connsiteY73" fmla="*/ 0 h 318670"/>
                <a:gd name="connsiteX74" fmla="*/ 1463543 w 2749468"/>
                <a:gd name="connsiteY74" fmla="*/ 0 h 318670"/>
                <a:gd name="connsiteX75" fmla="*/ 1469391 w 2749468"/>
                <a:gd name="connsiteY75" fmla="*/ 0 h 318670"/>
                <a:gd name="connsiteX76" fmla="*/ 1477905 w 2749468"/>
                <a:gd name="connsiteY76" fmla="*/ 0 h 318670"/>
                <a:gd name="connsiteX77" fmla="*/ 1504554 w 2749468"/>
                <a:gd name="connsiteY77" fmla="*/ 0 h 318670"/>
                <a:gd name="connsiteX78" fmla="*/ 1524044 w 2749468"/>
                <a:gd name="connsiteY78" fmla="*/ 0 h 318670"/>
                <a:gd name="connsiteX79" fmla="*/ 1532579 w 2749468"/>
                <a:gd name="connsiteY79" fmla="*/ 0 h 318670"/>
                <a:gd name="connsiteX80" fmla="*/ 1563502 w 2749468"/>
                <a:gd name="connsiteY80" fmla="*/ 0 h 318670"/>
                <a:gd name="connsiteX81" fmla="*/ 1596593 w 2749468"/>
                <a:gd name="connsiteY81" fmla="*/ 0 h 318670"/>
                <a:gd name="connsiteX82" fmla="*/ 1606957 w 2749468"/>
                <a:gd name="connsiteY82" fmla="*/ 0 h 318670"/>
                <a:gd name="connsiteX83" fmla="*/ 1618176 w 2749468"/>
                <a:gd name="connsiteY83" fmla="*/ 0 h 318670"/>
                <a:gd name="connsiteX84" fmla="*/ 1636051 w 2749468"/>
                <a:gd name="connsiteY84" fmla="*/ 0 h 318670"/>
                <a:gd name="connsiteX85" fmla="*/ 1646415 w 2749468"/>
                <a:gd name="connsiteY85" fmla="*/ 0 h 318670"/>
                <a:gd name="connsiteX86" fmla="*/ 1690725 w 2749468"/>
                <a:gd name="connsiteY86" fmla="*/ 0 h 318670"/>
                <a:gd name="connsiteX87" fmla="*/ 1701089 w 2749468"/>
                <a:gd name="connsiteY87" fmla="*/ 0 h 318670"/>
                <a:gd name="connsiteX88" fmla="*/ 1701096 w 2749468"/>
                <a:gd name="connsiteY88" fmla="*/ 2 h 318670"/>
                <a:gd name="connsiteX89" fmla="*/ 1720259 w 2749468"/>
                <a:gd name="connsiteY89" fmla="*/ 2 h 318670"/>
                <a:gd name="connsiteX90" fmla="*/ 1720265 w 2749468"/>
                <a:gd name="connsiteY90" fmla="*/ 0 h 318670"/>
                <a:gd name="connsiteX91" fmla="*/ 1803178 w 2749468"/>
                <a:gd name="connsiteY91" fmla="*/ 0 h 318670"/>
                <a:gd name="connsiteX92" fmla="*/ 1888775 w 2749468"/>
                <a:gd name="connsiteY92" fmla="*/ 0 h 318670"/>
                <a:gd name="connsiteX93" fmla="*/ 1916800 w 2749468"/>
                <a:gd name="connsiteY93" fmla="*/ 0 h 318670"/>
                <a:gd name="connsiteX94" fmla="*/ 1957811 w 2749468"/>
                <a:gd name="connsiteY94" fmla="*/ 0 h 318670"/>
                <a:gd name="connsiteX95" fmla="*/ 1985836 w 2749468"/>
                <a:gd name="connsiteY95" fmla="*/ 0 h 318670"/>
                <a:gd name="connsiteX96" fmla="*/ 2071433 w 2749468"/>
                <a:gd name="connsiteY96" fmla="*/ 0 h 318670"/>
                <a:gd name="connsiteX97" fmla="*/ 2154346 w 2749468"/>
                <a:gd name="connsiteY97" fmla="*/ 0 h 318670"/>
                <a:gd name="connsiteX98" fmla="*/ 2154353 w 2749468"/>
                <a:gd name="connsiteY98" fmla="*/ 2 h 318670"/>
                <a:gd name="connsiteX99" fmla="*/ 2252567 w 2749468"/>
                <a:gd name="connsiteY99" fmla="*/ 2 h 318670"/>
                <a:gd name="connsiteX100" fmla="*/ 2377016 w 2749468"/>
                <a:gd name="connsiteY100" fmla="*/ 2 h 318670"/>
                <a:gd name="connsiteX101" fmla="*/ 2698209 w 2749468"/>
                <a:gd name="connsiteY101" fmla="*/ 310777 h 31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749468" h="318670">
                  <a:moveTo>
                    <a:pt x="2749468" y="318670"/>
                  </a:moveTo>
                  <a:lnTo>
                    <a:pt x="2241537" y="318670"/>
                  </a:lnTo>
                  <a:lnTo>
                    <a:pt x="2124090" y="318670"/>
                  </a:lnTo>
                  <a:lnTo>
                    <a:pt x="1978405" y="318670"/>
                  </a:lnTo>
                  <a:lnTo>
                    <a:pt x="1616159" y="318670"/>
                  </a:lnTo>
                  <a:lnTo>
                    <a:pt x="1470474" y="318670"/>
                  </a:lnTo>
                  <a:lnTo>
                    <a:pt x="1353025" y="318670"/>
                  </a:lnTo>
                  <a:lnTo>
                    <a:pt x="845094" y="318670"/>
                  </a:lnTo>
                  <a:lnTo>
                    <a:pt x="845105" y="318668"/>
                  </a:lnTo>
                  <a:lnTo>
                    <a:pt x="833455" y="318668"/>
                  </a:lnTo>
                  <a:lnTo>
                    <a:pt x="723979" y="318668"/>
                  </a:lnTo>
                  <a:lnTo>
                    <a:pt x="587190" y="318668"/>
                  </a:lnTo>
                  <a:lnTo>
                    <a:pt x="510935" y="318668"/>
                  </a:lnTo>
                  <a:lnTo>
                    <a:pt x="507931" y="318668"/>
                  </a:lnTo>
                  <a:lnTo>
                    <a:pt x="416802" y="318668"/>
                  </a:lnTo>
                  <a:lnTo>
                    <a:pt x="0" y="318668"/>
                  </a:lnTo>
                  <a:lnTo>
                    <a:pt x="48128" y="310775"/>
                  </a:lnTo>
                  <a:cubicBezTo>
                    <a:pt x="213626" y="248619"/>
                    <a:pt x="168825" y="0"/>
                    <a:pt x="349708" y="0"/>
                  </a:cubicBezTo>
                  <a:cubicBezTo>
                    <a:pt x="349708" y="0"/>
                    <a:pt x="349708" y="0"/>
                    <a:pt x="466558" y="0"/>
                  </a:cubicBezTo>
                  <a:lnTo>
                    <a:pt x="587190" y="0"/>
                  </a:lnTo>
                  <a:lnTo>
                    <a:pt x="626686" y="0"/>
                  </a:lnTo>
                  <a:lnTo>
                    <a:pt x="664945" y="0"/>
                  </a:lnTo>
                  <a:lnTo>
                    <a:pt x="675309" y="0"/>
                  </a:lnTo>
                  <a:lnTo>
                    <a:pt x="684483" y="0"/>
                  </a:lnTo>
                  <a:lnTo>
                    <a:pt x="723979" y="0"/>
                  </a:lnTo>
                  <a:lnTo>
                    <a:pt x="747858" y="0"/>
                  </a:lnTo>
                  <a:lnTo>
                    <a:pt x="759077" y="0"/>
                  </a:lnTo>
                  <a:lnTo>
                    <a:pt x="769442" y="0"/>
                  </a:lnTo>
                  <a:lnTo>
                    <a:pt x="833455" y="0"/>
                  </a:lnTo>
                  <a:lnTo>
                    <a:pt x="841990" y="0"/>
                  </a:lnTo>
                  <a:lnTo>
                    <a:pt x="844610" y="0"/>
                  </a:lnTo>
                  <a:lnTo>
                    <a:pt x="857640" y="0"/>
                  </a:lnTo>
                  <a:lnTo>
                    <a:pt x="861480" y="0"/>
                  </a:lnTo>
                  <a:lnTo>
                    <a:pt x="872246" y="0"/>
                  </a:lnTo>
                  <a:lnTo>
                    <a:pt x="902491" y="0"/>
                  </a:lnTo>
                  <a:lnTo>
                    <a:pt x="912164" y="0"/>
                  </a:lnTo>
                  <a:lnTo>
                    <a:pt x="927587" y="0"/>
                  </a:lnTo>
                  <a:lnTo>
                    <a:pt x="930516" y="0"/>
                  </a:lnTo>
                  <a:lnTo>
                    <a:pt x="946854" y="0"/>
                  </a:lnTo>
                  <a:lnTo>
                    <a:pt x="955612" y="0"/>
                  </a:lnTo>
                  <a:lnTo>
                    <a:pt x="961460" y="0"/>
                  </a:lnTo>
                  <a:lnTo>
                    <a:pt x="974489" y="0"/>
                  </a:lnTo>
                  <a:lnTo>
                    <a:pt x="996623" y="0"/>
                  </a:lnTo>
                  <a:lnTo>
                    <a:pt x="1016113" y="0"/>
                  </a:lnTo>
                  <a:lnTo>
                    <a:pt x="1024649" y="0"/>
                  </a:lnTo>
                  <a:lnTo>
                    <a:pt x="1088662" y="0"/>
                  </a:lnTo>
                  <a:lnTo>
                    <a:pt x="1095121" y="0"/>
                  </a:lnTo>
                  <a:lnTo>
                    <a:pt x="1099026" y="0"/>
                  </a:lnTo>
                  <a:lnTo>
                    <a:pt x="1110245" y="0"/>
                  </a:lnTo>
                  <a:lnTo>
                    <a:pt x="1134617" y="0"/>
                  </a:lnTo>
                  <a:lnTo>
                    <a:pt x="1172876" y="0"/>
                  </a:lnTo>
                  <a:lnTo>
                    <a:pt x="1182794" y="0"/>
                  </a:lnTo>
                  <a:lnTo>
                    <a:pt x="1183240" y="0"/>
                  </a:lnTo>
                  <a:lnTo>
                    <a:pt x="1192413" y="0"/>
                  </a:lnTo>
                  <a:lnTo>
                    <a:pt x="1193158" y="0"/>
                  </a:lnTo>
                  <a:lnTo>
                    <a:pt x="1212334" y="0"/>
                  </a:lnTo>
                  <a:lnTo>
                    <a:pt x="1222698" y="0"/>
                  </a:lnTo>
                  <a:lnTo>
                    <a:pt x="1231910" y="0"/>
                  </a:lnTo>
                  <a:lnTo>
                    <a:pt x="1255789" y="0"/>
                  </a:lnTo>
                  <a:lnTo>
                    <a:pt x="1267008" y="0"/>
                  </a:lnTo>
                  <a:lnTo>
                    <a:pt x="1277373" y="0"/>
                  </a:lnTo>
                  <a:lnTo>
                    <a:pt x="1295247" y="0"/>
                  </a:lnTo>
                  <a:lnTo>
                    <a:pt x="1341385" y="0"/>
                  </a:lnTo>
                  <a:lnTo>
                    <a:pt x="1349921" y="0"/>
                  </a:lnTo>
                  <a:lnTo>
                    <a:pt x="1352541" y="0"/>
                  </a:lnTo>
                  <a:lnTo>
                    <a:pt x="1369411" y="0"/>
                  </a:lnTo>
                  <a:lnTo>
                    <a:pt x="1380844" y="0"/>
                  </a:lnTo>
                  <a:lnTo>
                    <a:pt x="1408869" y="0"/>
                  </a:lnTo>
                  <a:lnTo>
                    <a:pt x="1410422" y="0"/>
                  </a:lnTo>
                  <a:lnTo>
                    <a:pt x="1420095" y="0"/>
                  </a:lnTo>
                  <a:lnTo>
                    <a:pt x="1435518" y="0"/>
                  </a:lnTo>
                  <a:lnTo>
                    <a:pt x="1438447" y="0"/>
                  </a:lnTo>
                  <a:lnTo>
                    <a:pt x="1449880" y="0"/>
                  </a:lnTo>
                  <a:lnTo>
                    <a:pt x="1454785" y="0"/>
                  </a:lnTo>
                  <a:lnTo>
                    <a:pt x="1463543" y="0"/>
                  </a:lnTo>
                  <a:lnTo>
                    <a:pt x="1469391" y="0"/>
                  </a:lnTo>
                  <a:lnTo>
                    <a:pt x="1477905" y="0"/>
                  </a:lnTo>
                  <a:lnTo>
                    <a:pt x="1504554" y="0"/>
                  </a:lnTo>
                  <a:lnTo>
                    <a:pt x="1524044" y="0"/>
                  </a:lnTo>
                  <a:lnTo>
                    <a:pt x="1532579" y="0"/>
                  </a:lnTo>
                  <a:lnTo>
                    <a:pt x="1563502" y="0"/>
                  </a:lnTo>
                  <a:lnTo>
                    <a:pt x="1596593" y="0"/>
                  </a:lnTo>
                  <a:lnTo>
                    <a:pt x="1606957" y="0"/>
                  </a:lnTo>
                  <a:lnTo>
                    <a:pt x="1618176" y="0"/>
                  </a:lnTo>
                  <a:lnTo>
                    <a:pt x="1636051" y="0"/>
                  </a:lnTo>
                  <a:lnTo>
                    <a:pt x="1646415" y="0"/>
                  </a:lnTo>
                  <a:lnTo>
                    <a:pt x="1690725" y="0"/>
                  </a:lnTo>
                  <a:cubicBezTo>
                    <a:pt x="1701089" y="0"/>
                    <a:pt x="1701089" y="0"/>
                    <a:pt x="1701089" y="0"/>
                  </a:cubicBezTo>
                  <a:lnTo>
                    <a:pt x="1701096" y="2"/>
                  </a:lnTo>
                  <a:lnTo>
                    <a:pt x="1720259" y="2"/>
                  </a:lnTo>
                  <a:lnTo>
                    <a:pt x="1720265" y="0"/>
                  </a:lnTo>
                  <a:cubicBezTo>
                    <a:pt x="1720265" y="0"/>
                    <a:pt x="1720265" y="0"/>
                    <a:pt x="1803178" y="0"/>
                  </a:cubicBezTo>
                  <a:lnTo>
                    <a:pt x="1888775" y="0"/>
                  </a:lnTo>
                  <a:lnTo>
                    <a:pt x="1916800" y="0"/>
                  </a:lnTo>
                  <a:lnTo>
                    <a:pt x="1957811" y="0"/>
                  </a:lnTo>
                  <a:lnTo>
                    <a:pt x="1985836" y="0"/>
                  </a:lnTo>
                  <a:lnTo>
                    <a:pt x="2071433" y="0"/>
                  </a:lnTo>
                  <a:cubicBezTo>
                    <a:pt x="2154346" y="0"/>
                    <a:pt x="2154346" y="0"/>
                    <a:pt x="2154346" y="0"/>
                  </a:cubicBezTo>
                  <a:lnTo>
                    <a:pt x="2154353" y="2"/>
                  </a:lnTo>
                  <a:lnTo>
                    <a:pt x="2252567" y="2"/>
                  </a:lnTo>
                  <a:cubicBezTo>
                    <a:pt x="2377016" y="2"/>
                    <a:pt x="2377016" y="2"/>
                    <a:pt x="2377016" y="2"/>
                  </a:cubicBezTo>
                  <a:cubicBezTo>
                    <a:pt x="2569663" y="2"/>
                    <a:pt x="2521948" y="248621"/>
                    <a:pt x="2698209" y="310777"/>
                  </a:cubicBezTo>
                  <a:close/>
                </a:path>
              </a:pathLst>
            </a:custGeom>
            <a:solidFill>
              <a:srgbClr val="DBDD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ltLang="en-US" sz="1138"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87" name="직사각형 386">
              <a:extLst>
                <a:ext uri="{FF2B5EF4-FFF2-40B4-BE49-F238E27FC236}">
                  <a16:creationId xmlns="" xmlns:a16="http://schemas.microsoft.com/office/drawing/2014/main" id="{6325F150-8725-4A5F-896C-AA50623C22EC}"/>
                </a:ext>
              </a:extLst>
            </p:cNvPr>
            <p:cNvSpPr/>
            <p:nvPr/>
          </p:nvSpPr>
          <p:spPr>
            <a:xfrm>
              <a:off x="638175" y="2423241"/>
              <a:ext cx="1838325" cy="25158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50" b="0" i="0" u="none" baseline="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Service Expansion Status</a:t>
              </a:r>
              <a:endParaRPr lang="en-US" altLang="ko-KR"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88" name="자유형: 도형 387">
              <a:extLst>
                <a:ext uri="{FF2B5EF4-FFF2-40B4-BE49-F238E27FC236}">
                  <a16:creationId xmlns="" xmlns:a16="http://schemas.microsoft.com/office/drawing/2014/main" id="{C411D8EB-5D77-43C1-A70B-F6F543501DE2}"/>
                </a:ext>
              </a:extLst>
            </p:cNvPr>
            <p:cNvSpPr>
              <a:spLocks/>
            </p:cNvSpPr>
            <p:nvPr/>
          </p:nvSpPr>
          <p:spPr bwMode="auto">
            <a:xfrm flipH="1" flipV="1">
              <a:off x="2627095" y="2416023"/>
              <a:ext cx="2233943" cy="258919"/>
            </a:xfrm>
            <a:custGeom>
              <a:avLst/>
              <a:gdLst>
                <a:gd name="connsiteX0" fmla="*/ 2749468 w 2749468"/>
                <a:gd name="connsiteY0" fmla="*/ 318670 h 318670"/>
                <a:gd name="connsiteX1" fmla="*/ 2241537 w 2749468"/>
                <a:gd name="connsiteY1" fmla="*/ 318670 h 318670"/>
                <a:gd name="connsiteX2" fmla="*/ 2124090 w 2749468"/>
                <a:gd name="connsiteY2" fmla="*/ 318670 h 318670"/>
                <a:gd name="connsiteX3" fmla="*/ 1978405 w 2749468"/>
                <a:gd name="connsiteY3" fmla="*/ 318670 h 318670"/>
                <a:gd name="connsiteX4" fmla="*/ 1616159 w 2749468"/>
                <a:gd name="connsiteY4" fmla="*/ 318670 h 318670"/>
                <a:gd name="connsiteX5" fmla="*/ 1470474 w 2749468"/>
                <a:gd name="connsiteY5" fmla="*/ 318670 h 318670"/>
                <a:gd name="connsiteX6" fmla="*/ 1353025 w 2749468"/>
                <a:gd name="connsiteY6" fmla="*/ 318670 h 318670"/>
                <a:gd name="connsiteX7" fmla="*/ 845094 w 2749468"/>
                <a:gd name="connsiteY7" fmla="*/ 318670 h 318670"/>
                <a:gd name="connsiteX8" fmla="*/ 845105 w 2749468"/>
                <a:gd name="connsiteY8" fmla="*/ 318668 h 318670"/>
                <a:gd name="connsiteX9" fmla="*/ 833455 w 2749468"/>
                <a:gd name="connsiteY9" fmla="*/ 318668 h 318670"/>
                <a:gd name="connsiteX10" fmla="*/ 723979 w 2749468"/>
                <a:gd name="connsiteY10" fmla="*/ 318668 h 318670"/>
                <a:gd name="connsiteX11" fmla="*/ 587190 w 2749468"/>
                <a:gd name="connsiteY11" fmla="*/ 318668 h 318670"/>
                <a:gd name="connsiteX12" fmla="*/ 510935 w 2749468"/>
                <a:gd name="connsiteY12" fmla="*/ 318668 h 318670"/>
                <a:gd name="connsiteX13" fmla="*/ 507931 w 2749468"/>
                <a:gd name="connsiteY13" fmla="*/ 318668 h 318670"/>
                <a:gd name="connsiteX14" fmla="*/ 416802 w 2749468"/>
                <a:gd name="connsiteY14" fmla="*/ 318668 h 318670"/>
                <a:gd name="connsiteX15" fmla="*/ 0 w 2749468"/>
                <a:gd name="connsiteY15" fmla="*/ 318668 h 318670"/>
                <a:gd name="connsiteX16" fmla="*/ 48128 w 2749468"/>
                <a:gd name="connsiteY16" fmla="*/ 310775 h 318670"/>
                <a:gd name="connsiteX17" fmla="*/ 349708 w 2749468"/>
                <a:gd name="connsiteY17" fmla="*/ 0 h 318670"/>
                <a:gd name="connsiteX18" fmla="*/ 466558 w 2749468"/>
                <a:gd name="connsiteY18" fmla="*/ 0 h 318670"/>
                <a:gd name="connsiteX19" fmla="*/ 587190 w 2749468"/>
                <a:gd name="connsiteY19" fmla="*/ 0 h 318670"/>
                <a:gd name="connsiteX20" fmla="*/ 626686 w 2749468"/>
                <a:gd name="connsiteY20" fmla="*/ 0 h 318670"/>
                <a:gd name="connsiteX21" fmla="*/ 664945 w 2749468"/>
                <a:gd name="connsiteY21" fmla="*/ 0 h 318670"/>
                <a:gd name="connsiteX22" fmla="*/ 675310 w 2749468"/>
                <a:gd name="connsiteY22" fmla="*/ 0 h 318670"/>
                <a:gd name="connsiteX23" fmla="*/ 684483 w 2749468"/>
                <a:gd name="connsiteY23" fmla="*/ 0 h 318670"/>
                <a:gd name="connsiteX24" fmla="*/ 723979 w 2749468"/>
                <a:gd name="connsiteY24" fmla="*/ 0 h 318670"/>
                <a:gd name="connsiteX25" fmla="*/ 747858 w 2749468"/>
                <a:gd name="connsiteY25" fmla="*/ 0 h 318670"/>
                <a:gd name="connsiteX26" fmla="*/ 759077 w 2749468"/>
                <a:gd name="connsiteY26" fmla="*/ 0 h 318670"/>
                <a:gd name="connsiteX27" fmla="*/ 769442 w 2749468"/>
                <a:gd name="connsiteY27" fmla="*/ 0 h 318670"/>
                <a:gd name="connsiteX28" fmla="*/ 833455 w 2749468"/>
                <a:gd name="connsiteY28" fmla="*/ 0 h 318670"/>
                <a:gd name="connsiteX29" fmla="*/ 841990 w 2749468"/>
                <a:gd name="connsiteY29" fmla="*/ 0 h 318670"/>
                <a:gd name="connsiteX30" fmla="*/ 844611 w 2749468"/>
                <a:gd name="connsiteY30" fmla="*/ 0 h 318670"/>
                <a:gd name="connsiteX31" fmla="*/ 857640 w 2749468"/>
                <a:gd name="connsiteY31" fmla="*/ 0 h 318670"/>
                <a:gd name="connsiteX32" fmla="*/ 861480 w 2749468"/>
                <a:gd name="connsiteY32" fmla="*/ 0 h 318670"/>
                <a:gd name="connsiteX33" fmla="*/ 872246 w 2749468"/>
                <a:gd name="connsiteY33" fmla="*/ 0 h 318670"/>
                <a:gd name="connsiteX34" fmla="*/ 902491 w 2749468"/>
                <a:gd name="connsiteY34" fmla="*/ 0 h 318670"/>
                <a:gd name="connsiteX35" fmla="*/ 912164 w 2749468"/>
                <a:gd name="connsiteY35" fmla="*/ 0 h 318670"/>
                <a:gd name="connsiteX36" fmla="*/ 927587 w 2749468"/>
                <a:gd name="connsiteY36" fmla="*/ 0 h 318670"/>
                <a:gd name="connsiteX37" fmla="*/ 930516 w 2749468"/>
                <a:gd name="connsiteY37" fmla="*/ 0 h 318670"/>
                <a:gd name="connsiteX38" fmla="*/ 946854 w 2749468"/>
                <a:gd name="connsiteY38" fmla="*/ 0 h 318670"/>
                <a:gd name="connsiteX39" fmla="*/ 955612 w 2749468"/>
                <a:gd name="connsiteY39" fmla="*/ 0 h 318670"/>
                <a:gd name="connsiteX40" fmla="*/ 961460 w 2749468"/>
                <a:gd name="connsiteY40" fmla="*/ 0 h 318670"/>
                <a:gd name="connsiteX41" fmla="*/ 974489 w 2749468"/>
                <a:gd name="connsiteY41" fmla="*/ 0 h 318670"/>
                <a:gd name="connsiteX42" fmla="*/ 996623 w 2749468"/>
                <a:gd name="connsiteY42" fmla="*/ 0 h 318670"/>
                <a:gd name="connsiteX43" fmla="*/ 1016113 w 2749468"/>
                <a:gd name="connsiteY43" fmla="*/ 0 h 318670"/>
                <a:gd name="connsiteX44" fmla="*/ 1024649 w 2749468"/>
                <a:gd name="connsiteY44" fmla="*/ 0 h 318670"/>
                <a:gd name="connsiteX45" fmla="*/ 1088662 w 2749468"/>
                <a:gd name="connsiteY45" fmla="*/ 0 h 318670"/>
                <a:gd name="connsiteX46" fmla="*/ 1095121 w 2749468"/>
                <a:gd name="connsiteY46" fmla="*/ 0 h 318670"/>
                <a:gd name="connsiteX47" fmla="*/ 1099026 w 2749468"/>
                <a:gd name="connsiteY47" fmla="*/ 0 h 318670"/>
                <a:gd name="connsiteX48" fmla="*/ 1110245 w 2749468"/>
                <a:gd name="connsiteY48" fmla="*/ 0 h 318670"/>
                <a:gd name="connsiteX49" fmla="*/ 1134617 w 2749468"/>
                <a:gd name="connsiteY49" fmla="*/ 0 h 318670"/>
                <a:gd name="connsiteX50" fmla="*/ 1172876 w 2749468"/>
                <a:gd name="connsiteY50" fmla="*/ 0 h 318670"/>
                <a:gd name="connsiteX51" fmla="*/ 1182794 w 2749468"/>
                <a:gd name="connsiteY51" fmla="*/ 0 h 318670"/>
                <a:gd name="connsiteX52" fmla="*/ 1183241 w 2749468"/>
                <a:gd name="connsiteY52" fmla="*/ 0 h 318670"/>
                <a:gd name="connsiteX53" fmla="*/ 1192414 w 2749468"/>
                <a:gd name="connsiteY53" fmla="*/ 0 h 318670"/>
                <a:gd name="connsiteX54" fmla="*/ 1193158 w 2749468"/>
                <a:gd name="connsiteY54" fmla="*/ 0 h 318670"/>
                <a:gd name="connsiteX55" fmla="*/ 1212334 w 2749468"/>
                <a:gd name="connsiteY55" fmla="*/ 0 h 318670"/>
                <a:gd name="connsiteX56" fmla="*/ 1222698 w 2749468"/>
                <a:gd name="connsiteY56" fmla="*/ 0 h 318670"/>
                <a:gd name="connsiteX57" fmla="*/ 1231910 w 2749468"/>
                <a:gd name="connsiteY57" fmla="*/ 0 h 318670"/>
                <a:gd name="connsiteX58" fmla="*/ 1255789 w 2749468"/>
                <a:gd name="connsiteY58" fmla="*/ 0 h 318670"/>
                <a:gd name="connsiteX59" fmla="*/ 1267008 w 2749468"/>
                <a:gd name="connsiteY59" fmla="*/ 0 h 318670"/>
                <a:gd name="connsiteX60" fmla="*/ 1277373 w 2749468"/>
                <a:gd name="connsiteY60" fmla="*/ 0 h 318670"/>
                <a:gd name="connsiteX61" fmla="*/ 1295247 w 2749468"/>
                <a:gd name="connsiteY61" fmla="*/ 0 h 318670"/>
                <a:gd name="connsiteX62" fmla="*/ 1341386 w 2749468"/>
                <a:gd name="connsiteY62" fmla="*/ 0 h 318670"/>
                <a:gd name="connsiteX63" fmla="*/ 1349921 w 2749468"/>
                <a:gd name="connsiteY63" fmla="*/ 0 h 318670"/>
                <a:gd name="connsiteX64" fmla="*/ 1352542 w 2749468"/>
                <a:gd name="connsiteY64" fmla="*/ 0 h 318670"/>
                <a:gd name="connsiteX65" fmla="*/ 1369411 w 2749468"/>
                <a:gd name="connsiteY65" fmla="*/ 0 h 318670"/>
                <a:gd name="connsiteX66" fmla="*/ 1380844 w 2749468"/>
                <a:gd name="connsiteY66" fmla="*/ 0 h 318670"/>
                <a:gd name="connsiteX67" fmla="*/ 1408869 w 2749468"/>
                <a:gd name="connsiteY67" fmla="*/ 0 h 318670"/>
                <a:gd name="connsiteX68" fmla="*/ 1410422 w 2749468"/>
                <a:gd name="connsiteY68" fmla="*/ 0 h 318670"/>
                <a:gd name="connsiteX69" fmla="*/ 1420095 w 2749468"/>
                <a:gd name="connsiteY69" fmla="*/ 0 h 318670"/>
                <a:gd name="connsiteX70" fmla="*/ 1435518 w 2749468"/>
                <a:gd name="connsiteY70" fmla="*/ 0 h 318670"/>
                <a:gd name="connsiteX71" fmla="*/ 1438447 w 2749468"/>
                <a:gd name="connsiteY71" fmla="*/ 0 h 318670"/>
                <a:gd name="connsiteX72" fmla="*/ 1449880 w 2749468"/>
                <a:gd name="connsiteY72" fmla="*/ 0 h 318670"/>
                <a:gd name="connsiteX73" fmla="*/ 1454785 w 2749468"/>
                <a:gd name="connsiteY73" fmla="*/ 0 h 318670"/>
                <a:gd name="connsiteX74" fmla="*/ 1463543 w 2749468"/>
                <a:gd name="connsiteY74" fmla="*/ 0 h 318670"/>
                <a:gd name="connsiteX75" fmla="*/ 1469391 w 2749468"/>
                <a:gd name="connsiteY75" fmla="*/ 0 h 318670"/>
                <a:gd name="connsiteX76" fmla="*/ 1477906 w 2749468"/>
                <a:gd name="connsiteY76" fmla="*/ 0 h 318670"/>
                <a:gd name="connsiteX77" fmla="*/ 1504554 w 2749468"/>
                <a:gd name="connsiteY77" fmla="*/ 0 h 318670"/>
                <a:gd name="connsiteX78" fmla="*/ 1524044 w 2749468"/>
                <a:gd name="connsiteY78" fmla="*/ 0 h 318670"/>
                <a:gd name="connsiteX79" fmla="*/ 1532580 w 2749468"/>
                <a:gd name="connsiteY79" fmla="*/ 0 h 318670"/>
                <a:gd name="connsiteX80" fmla="*/ 1563502 w 2749468"/>
                <a:gd name="connsiteY80" fmla="*/ 0 h 318670"/>
                <a:gd name="connsiteX81" fmla="*/ 1596593 w 2749468"/>
                <a:gd name="connsiteY81" fmla="*/ 0 h 318670"/>
                <a:gd name="connsiteX82" fmla="*/ 1606957 w 2749468"/>
                <a:gd name="connsiteY82" fmla="*/ 0 h 318670"/>
                <a:gd name="connsiteX83" fmla="*/ 1618176 w 2749468"/>
                <a:gd name="connsiteY83" fmla="*/ 0 h 318670"/>
                <a:gd name="connsiteX84" fmla="*/ 1636051 w 2749468"/>
                <a:gd name="connsiteY84" fmla="*/ 0 h 318670"/>
                <a:gd name="connsiteX85" fmla="*/ 1646415 w 2749468"/>
                <a:gd name="connsiteY85" fmla="*/ 0 h 318670"/>
                <a:gd name="connsiteX86" fmla="*/ 1690725 w 2749468"/>
                <a:gd name="connsiteY86" fmla="*/ 0 h 318670"/>
                <a:gd name="connsiteX87" fmla="*/ 1701089 w 2749468"/>
                <a:gd name="connsiteY87" fmla="*/ 0 h 318670"/>
                <a:gd name="connsiteX88" fmla="*/ 1701096 w 2749468"/>
                <a:gd name="connsiteY88" fmla="*/ 2 h 318670"/>
                <a:gd name="connsiteX89" fmla="*/ 1720259 w 2749468"/>
                <a:gd name="connsiteY89" fmla="*/ 2 h 318670"/>
                <a:gd name="connsiteX90" fmla="*/ 1720265 w 2749468"/>
                <a:gd name="connsiteY90" fmla="*/ 0 h 318670"/>
                <a:gd name="connsiteX91" fmla="*/ 1803178 w 2749468"/>
                <a:gd name="connsiteY91" fmla="*/ 0 h 318670"/>
                <a:gd name="connsiteX92" fmla="*/ 1888775 w 2749468"/>
                <a:gd name="connsiteY92" fmla="*/ 0 h 318670"/>
                <a:gd name="connsiteX93" fmla="*/ 1916800 w 2749468"/>
                <a:gd name="connsiteY93" fmla="*/ 0 h 318670"/>
                <a:gd name="connsiteX94" fmla="*/ 1957811 w 2749468"/>
                <a:gd name="connsiteY94" fmla="*/ 0 h 318670"/>
                <a:gd name="connsiteX95" fmla="*/ 1985837 w 2749468"/>
                <a:gd name="connsiteY95" fmla="*/ 0 h 318670"/>
                <a:gd name="connsiteX96" fmla="*/ 2071433 w 2749468"/>
                <a:gd name="connsiteY96" fmla="*/ 0 h 318670"/>
                <a:gd name="connsiteX97" fmla="*/ 2154346 w 2749468"/>
                <a:gd name="connsiteY97" fmla="*/ 0 h 318670"/>
                <a:gd name="connsiteX98" fmla="*/ 2154353 w 2749468"/>
                <a:gd name="connsiteY98" fmla="*/ 2 h 318670"/>
                <a:gd name="connsiteX99" fmla="*/ 2252567 w 2749468"/>
                <a:gd name="connsiteY99" fmla="*/ 2 h 318670"/>
                <a:gd name="connsiteX100" fmla="*/ 2377016 w 2749468"/>
                <a:gd name="connsiteY100" fmla="*/ 2 h 318670"/>
                <a:gd name="connsiteX101" fmla="*/ 2698209 w 2749468"/>
                <a:gd name="connsiteY101" fmla="*/ 310777 h 31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749468" h="318670">
                  <a:moveTo>
                    <a:pt x="2749468" y="318670"/>
                  </a:moveTo>
                  <a:lnTo>
                    <a:pt x="2241537" y="318670"/>
                  </a:lnTo>
                  <a:lnTo>
                    <a:pt x="2124090" y="318670"/>
                  </a:lnTo>
                  <a:lnTo>
                    <a:pt x="1978405" y="318670"/>
                  </a:lnTo>
                  <a:lnTo>
                    <a:pt x="1616159" y="318670"/>
                  </a:lnTo>
                  <a:lnTo>
                    <a:pt x="1470474" y="318670"/>
                  </a:lnTo>
                  <a:lnTo>
                    <a:pt x="1353025" y="318670"/>
                  </a:lnTo>
                  <a:lnTo>
                    <a:pt x="845094" y="318670"/>
                  </a:lnTo>
                  <a:lnTo>
                    <a:pt x="845105" y="318668"/>
                  </a:lnTo>
                  <a:lnTo>
                    <a:pt x="833455" y="318668"/>
                  </a:lnTo>
                  <a:lnTo>
                    <a:pt x="723979" y="318668"/>
                  </a:lnTo>
                  <a:lnTo>
                    <a:pt x="587190" y="318668"/>
                  </a:lnTo>
                  <a:lnTo>
                    <a:pt x="510935" y="318668"/>
                  </a:lnTo>
                  <a:lnTo>
                    <a:pt x="507931" y="318668"/>
                  </a:lnTo>
                  <a:lnTo>
                    <a:pt x="416802" y="318668"/>
                  </a:lnTo>
                  <a:lnTo>
                    <a:pt x="0" y="318668"/>
                  </a:lnTo>
                  <a:lnTo>
                    <a:pt x="48128" y="310775"/>
                  </a:lnTo>
                  <a:cubicBezTo>
                    <a:pt x="213626" y="248619"/>
                    <a:pt x="168825" y="0"/>
                    <a:pt x="349708" y="0"/>
                  </a:cubicBezTo>
                  <a:cubicBezTo>
                    <a:pt x="349708" y="0"/>
                    <a:pt x="349708" y="0"/>
                    <a:pt x="466558" y="0"/>
                  </a:cubicBezTo>
                  <a:lnTo>
                    <a:pt x="587190" y="0"/>
                  </a:lnTo>
                  <a:lnTo>
                    <a:pt x="626686" y="0"/>
                  </a:lnTo>
                  <a:lnTo>
                    <a:pt x="664945" y="0"/>
                  </a:lnTo>
                  <a:lnTo>
                    <a:pt x="675310" y="0"/>
                  </a:lnTo>
                  <a:lnTo>
                    <a:pt x="684483" y="0"/>
                  </a:lnTo>
                  <a:lnTo>
                    <a:pt x="723979" y="0"/>
                  </a:lnTo>
                  <a:lnTo>
                    <a:pt x="747858" y="0"/>
                  </a:lnTo>
                  <a:lnTo>
                    <a:pt x="759077" y="0"/>
                  </a:lnTo>
                  <a:lnTo>
                    <a:pt x="769442" y="0"/>
                  </a:lnTo>
                  <a:lnTo>
                    <a:pt x="833455" y="0"/>
                  </a:lnTo>
                  <a:lnTo>
                    <a:pt x="841990" y="0"/>
                  </a:lnTo>
                  <a:lnTo>
                    <a:pt x="844611" y="0"/>
                  </a:lnTo>
                  <a:lnTo>
                    <a:pt x="857640" y="0"/>
                  </a:lnTo>
                  <a:lnTo>
                    <a:pt x="861480" y="0"/>
                  </a:lnTo>
                  <a:lnTo>
                    <a:pt x="872246" y="0"/>
                  </a:lnTo>
                  <a:lnTo>
                    <a:pt x="902491" y="0"/>
                  </a:lnTo>
                  <a:lnTo>
                    <a:pt x="912164" y="0"/>
                  </a:lnTo>
                  <a:lnTo>
                    <a:pt x="927587" y="0"/>
                  </a:lnTo>
                  <a:lnTo>
                    <a:pt x="930516" y="0"/>
                  </a:lnTo>
                  <a:lnTo>
                    <a:pt x="946854" y="0"/>
                  </a:lnTo>
                  <a:lnTo>
                    <a:pt x="955612" y="0"/>
                  </a:lnTo>
                  <a:lnTo>
                    <a:pt x="961460" y="0"/>
                  </a:lnTo>
                  <a:lnTo>
                    <a:pt x="974489" y="0"/>
                  </a:lnTo>
                  <a:lnTo>
                    <a:pt x="996623" y="0"/>
                  </a:lnTo>
                  <a:lnTo>
                    <a:pt x="1016113" y="0"/>
                  </a:lnTo>
                  <a:lnTo>
                    <a:pt x="1024649" y="0"/>
                  </a:lnTo>
                  <a:lnTo>
                    <a:pt x="1088662" y="0"/>
                  </a:lnTo>
                  <a:lnTo>
                    <a:pt x="1095121" y="0"/>
                  </a:lnTo>
                  <a:lnTo>
                    <a:pt x="1099026" y="0"/>
                  </a:lnTo>
                  <a:lnTo>
                    <a:pt x="1110245" y="0"/>
                  </a:lnTo>
                  <a:lnTo>
                    <a:pt x="1134617" y="0"/>
                  </a:lnTo>
                  <a:lnTo>
                    <a:pt x="1172876" y="0"/>
                  </a:lnTo>
                  <a:lnTo>
                    <a:pt x="1182794" y="0"/>
                  </a:lnTo>
                  <a:lnTo>
                    <a:pt x="1183241" y="0"/>
                  </a:lnTo>
                  <a:lnTo>
                    <a:pt x="1192414" y="0"/>
                  </a:lnTo>
                  <a:lnTo>
                    <a:pt x="1193158" y="0"/>
                  </a:lnTo>
                  <a:lnTo>
                    <a:pt x="1212334" y="0"/>
                  </a:lnTo>
                  <a:lnTo>
                    <a:pt x="1222698" y="0"/>
                  </a:lnTo>
                  <a:lnTo>
                    <a:pt x="1231910" y="0"/>
                  </a:lnTo>
                  <a:lnTo>
                    <a:pt x="1255789" y="0"/>
                  </a:lnTo>
                  <a:lnTo>
                    <a:pt x="1267008" y="0"/>
                  </a:lnTo>
                  <a:lnTo>
                    <a:pt x="1277373" y="0"/>
                  </a:lnTo>
                  <a:lnTo>
                    <a:pt x="1295247" y="0"/>
                  </a:lnTo>
                  <a:lnTo>
                    <a:pt x="1341386" y="0"/>
                  </a:lnTo>
                  <a:lnTo>
                    <a:pt x="1349921" y="0"/>
                  </a:lnTo>
                  <a:lnTo>
                    <a:pt x="1352542" y="0"/>
                  </a:lnTo>
                  <a:lnTo>
                    <a:pt x="1369411" y="0"/>
                  </a:lnTo>
                  <a:lnTo>
                    <a:pt x="1380844" y="0"/>
                  </a:lnTo>
                  <a:lnTo>
                    <a:pt x="1408869" y="0"/>
                  </a:lnTo>
                  <a:lnTo>
                    <a:pt x="1410422" y="0"/>
                  </a:lnTo>
                  <a:lnTo>
                    <a:pt x="1420095" y="0"/>
                  </a:lnTo>
                  <a:lnTo>
                    <a:pt x="1435518" y="0"/>
                  </a:lnTo>
                  <a:lnTo>
                    <a:pt x="1438447" y="0"/>
                  </a:lnTo>
                  <a:lnTo>
                    <a:pt x="1449880" y="0"/>
                  </a:lnTo>
                  <a:lnTo>
                    <a:pt x="1454785" y="0"/>
                  </a:lnTo>
                  <a:lnTo>
                    <a:pt x="1463543" y="0"/>
                  </a:lnTo>
                  <a:lnTo>
                    <a:pt x="1469391" y="0"/>
                  </a:lnTo>
                  <a:lnTo>
                    <a:pt x="1477906" y="0"/>
                  </a:lnTo>
                  <a:lnTo>
                    <a:pt x="1504554" y="0"/>
                  </a:lnTo>
                  <a:lnTo>
                    <a:pt x="1524044" y="0"/>
                  </a:lnTo>
                  <a:lnTo>
                    <a:pt x="1532580" y="0"/>
                  </a:lnTo>
                  <a:lnTo>
                    <a:pt x="1563502" y="0"/>
                  </a:lnTo>
                  <a:lnTo>
                    <a:pt x="1596593" y="0"/>
                  </a:lnTo>
                  <a:lnTo>
                    <a:pt x="1606957" y="0"/>
                  </a:lnTo>
                  <a:lnTo>
                    <a:pt x="1618176" y="0"/>
                  </a:lnTo>
                  <a:lnTo>
                    <a:pt x="1636051" y="0"/>
                  </a:lnTo>
                  <a:lnTo>
                    <a:pt x="1646415" y="0"/>
                  </a:lnTo>
                  <a:lnTo>
                    <a:pt x="1690725" y="0"/>
                  </a:lnTo>
                  <a:cubicBezTo>
                    <a:pt x="1701089" y="0"/>
                    <a:pt x="1701089" y="0"/>
                    <a:pt x="1701089" y="0"/>
                  </a:cubicBezTo>
                  <a:lnTo>
                    <a:pt x="1701096" y="2"/>
                  </a:lnTo>
                  <a:lnTo>
                    <a:pt x="1720259" y="2"/>
                  </a:lnTo>
                  <a:lnTo>
                    <a:pt x="1720265" y="0"/>
                  </a:lnTo>
                  <a:cubicBezTo>
                    <a:pt x="1720265" y="0"/>
                    <a:pt x="1720265" y="0"/>
                    <a:pt x="1803178" y="0"/>
                  </a:cubicBezTo>
                  <a:lnTo>
                    <a:pt x="1888775" y="0"/>
                  </a:lnTo>
                  <a:lnTo>
                    <a:pt x="1916800" y="0"/>
                  </a:lnTo>
                  <a:lnTo>
                    <a:pt x="1957811" y="0"/>
                  </a:lnTo>
                  <a:lnTo>
                    <a:pt x="1985837" y="0"/>
                  </a:lnTo>
                  <a:lnTo>
                    <a:pt x="2071433" y="0"/>
                  </a:lnTo>
                  <a:cubicBezTo>
                    <a:pt x="2154346" y="0"/>
                    <a:pt x="2154346" y="0"/>
                    <a:pt x="2154346" y="0"/>
                  </a:cubicBezTo>
                  <a:lnTo>
                    <a:pt x="2154353" y="2"/>
                  </a:lnTo>
                  <a:lnTo>
                    <a:pt x="2252567" y="2"/>
                  </a:lnTo>
                  <a:cubicBezTo>
                    <a:pt x="2377016" y="2"/>
                    <a:pt x="2377016" y="2"/>
                    <a:pt x="2377016" y="2"/>
                  </a:cubicBezTo>
                  <a:cubicBezTo>
                    <a:pt x="2569663" y="2"/>
                    <a:pt x="2521948" y="248621"/>
                    <a:pt x="2698209" y="310777"/>
                  </a:cubicBezTo>
                  <a:close/>
                </a:path>
              </a:pathLst>
            </a:custGeom>
            <a:solidFill>
              <a:srgbClr val="DBDD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ltLang="en-US" sz="1138"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89" name="직사각형 388">
              <a:extLst>
                <a:ext uri="{FF2B5EF4-FFF2-40B4-BE49-F238E27FC236}">
                  <a16:creationId xmlns="" xmlns:a16="http://schemas.microsoft.com/office/drawing/2014/main" id="{EC9E6958-A89D-4B79-A0DD-FE138D5D9729}"/>
                </a:ext>
              </a:extLst>
            </p:cNvPr>
            <p:cNvSpPr/>
            <p:nvPr/>
          </p:nvSpPr>
          <p:spPr>
            <a:xfrm>
              <a:off x="2997502" y="2423241"/>
              <a:ext cx="1493130" cy="25158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Status by Area</a:t>
              </a:r>
              <a:endParaRPr lang="en-US" altLang="ko-KR"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90" name="자유형: 도형 389">
              <a:extLst>
                <a:ext uri="{FF2B5EF4-FFF2-40B4-BE49-F238E27FC236}">
                  <a16:creationId xmlns="" xmlns:a16="http://schemas.microsoft.com/office/drawing/2014/main" id="{CFDF5905-0395-4520-AF88-512644CB2DB9}"/>
                </a:ext>
              </a:extLst>
            </p:cNvPr>
            <p:cNvSpPr>
              <a:spLocks/>
            </p:cNvSpPr>
            <p:nvPr/>
          </p:nvSpPr>
          <p:spPr bwMode="auto">
            <a:xfrm flipH="1" flipV="1">
              <a:off x="4959892" y="2416023"/>
              <a:ext cx="2233943" cy="258919"/>
            </a:xfrm>
            <a:custGeom>
              <a:avLst/>
              <a:gdLst>
                <a:gd name="connsiteX0" fmla="*/ 2749468 w 2749468"/>
                <a:gd name="connsiteY0" fmla="*/ 318670 h 318670"/>
                <a:gd name="connsiteX1" fmla="*/ 2241537 w 2749468"/>
                <a:gd name="connsiteY1" fmla="*/ 318670 h 318670"/>
                <a:gd name="connsiteX2" fmla="*/ 2124090 w 2749468"/>
                <a:gd name="connsiteY2" fmla="*/ 318670 h 318670"/>
                <a:gd name="connsiteX3" fmla="*/ 1978405 w 2749468"/>
                <a:gd name="connsiteY3" fmla="*/ 318670 h 318670"/>
                <a:gd name="connsiteX4" fmla="*/ 1616159 w 2749468"/>
                <a:gd name="connsiteY4" fmla="*/ 318670 h 318670"/>
                <a:gd name="connsiteX5" fmla="*/ 1470474 w 2749468"/>
                <a:gd name="connsiteY5" fmla="*/ 318670 h 318670"/>
                <a:gd name="connsiteX6" fmla="*/ 1353025 w 2749468"/>
                <a:gd name="connsiteY6" fmla="*/ 318670 h 318670"/>
                <a:gd name="connsiteX7" fmla="*/ 845094 w 2749468"/>
                <a:gd name="connsiteY7" fmla="*/ 318670 h 318670"/>
                <a:gd name="connsiteX8" fmla="*/ 845105 w 2749468"/>
                <a:gd name="connsiteY8" fmla="*/ 318668 h 318670"/>
                <a:gd name="connsiteX9" fmla="*/ 833455 w 2749468"/>
                <a:gd name="connsiteY9" fmla="*/ 318668 h 318670"/>
                <a:gd name="connsiteX10" fmla="*/ 723979 w 2749468"/>
                <a:gd name="connsiteY10" fmla="*/ 318668 h 318670"/>
                <a:gd name="connsiteX11" fmla="*/ 587190 w 2749468"/>
                <a:gd name="connsiteY11" fmla="*/ 318668 h 318670"/>
                <a:gd name="connsiteX12" fmla="*/ 510935 w 2749468"/>
                <a:gd name="connsiteY12" fmla="*/ 318668 h 318670"/>
                <a:gd name="connsiteX13" fmla="*/ 507931 w 2749468"/>
                <a:gd name="connsiteY13" fmla="*/ 318668 h 318670"/>
                <a:gd name="connsiteX14" fmla="*/ 416802 w 2749468"/>
                <a:gd name="connsiteY14" fmla="*/ 318668 h 318670"/>
                <a:gd name="connsiteX15" fmla="*/ 0 w 2749468"/>
                <a:gd name="connsiteY15" fmla="*/ 318668 h 318670"/>
                <a:gd name="connsiteX16" fmla="*/ 48128 w 2749468"/>
                <a:gd name="connsiteY16" fmla="*/ 310775 h 318670"/>
                <a:gd name="connsiteX17" fmla="*/ 349708 w 2749468"/>
                <a:gd name="connsiteY17" fmla="*/ 0 h 318670"/>
                <a:gd name="connsiteX18" fmla="*/ 466558 w 2749468"/>
                <a:gd name="connsiteY18" fmla="*/ 0 h 318670"/>
                <a:gd name="connsiteX19" fmla="*/ 587190 w 2749468"/>
                <a:gd name="connsiteY19" fmla="*/ 0 h 318670"/>
                <a:gd name="connsiteX20" fmla="*/ 626686 w 2749468"/>
                <a:gd name="connsiteY20" fmla="*/ 0 h 318670"/>
                <a:gd name="connsiteX21" fmla="*/ 664945 w 2749468"/>
                <a:gd name="connsiteY21" fmla="*/ 0 h 318670"/>
                <a:gd name="connsiteX22" fmla="*/ 675310 w 2749468"/>
                <a:gd name="connsiteY22" fmla="*/ 0 h 318670"/>
                <a:gd name="connsiteX23" fmla="*/ 684483 w 2749468"/>
                <a:gd name="connsiteY23" fmla="*/ 0 h 318670"/>
                <a:gd name="connsiteX24" fmla="*/ 723979 w 2749468"/>
                <a:gd name="connsiteY24" fmla="*/ 0 h 318670"/>
                <a:gd name="connsiteX25" fmla="*/ 747858 w 2749468"/>
                <a:gd name="connsiteY25" fmla="*/ 0 h 318670"/>
                <a:gd name="connsiteX26" fmla="*/ 759077 w 2749468"/>
                <a:gd name="connsiteY26" fmla="*/ 0 h 318670"/>
                <a:gd name="connsiteX27" fmla="*/ 769442 w 2749468"/>
                <a:gd name="connsiteY27" fmla="*/ 0 h 318670"/>
                <a:gd name="connsiteX28" fmla="*/ 833455 w 2749468"/>
                <a:gd name="connsiteY28" fmla="*/ 0 h 318670"/>
                <a:gd name="connsiteX29" fmla="*/ 841990 w 2749468"/>
                <a:gd name="connsiteY29" fmla="*/ 0 h 318670"/>
                <a:gd name="connsiteX30" fmla="*/ 844611 w 2749468"/>
                <a:gd name="connsiteY30" fmla="*/ 0 h 318670"/>
                <a:gd name="connsiteX31" fmla="*/ 857640 w 2749468"/>
                <a:gd name="connsiteY31" fmla="*/ 0 h 318670"/>
                <a:gd name="connsiteX32" fmla="*/ 861480 w 2749468"/>
                <a:gd name="connsiteY32" fmla="*/ 0 h 318670"/>
                <a:gd name="connsiteX33" fmla="*/ 872246 w 2749468"/>
                <a:gd name="connsiteY33" fmla="*/ 0 h 318670"/>
                <a:gd name="connsiteX34" fmla="*/ 902491 w 2749468"/>
                <a:gd name="connsiteY34" fmla="*/ 0 h 318670"/>
                <a:gd name="connsiteX35" fmla="*/ 912164 w 2749468"/>
                <a:gd name="connsiteY35" fmla="*/ 0 h 318670"/>
                <a:gd name="connsiteX36" fmla="*/ 927587 w 2749468"/>
                <a:gd name="connsiteY36" fmla="*/ 0 h 318670"/>
                <a:gd name="connsiteX37" fmla="*/ 930516 w 2749468"/>
                <a:gd name="connsiteY37" fmla="*/ 0 h 318670"/>
                <a:gd name="connsiteX38" fmla="*/ 946854 w 2749468"/>
                <a:gd name="connsiteY38" fmla="*/ 0 h 318670"/>
                <a:gd name="connsiteX39" fmla="*/ 955612 w 2749468"/>
                <a:gd name="connsiteY39" fmla="*/ 0 h 318670"/>
                <a:gd name="connsiteX40" fmla="*/ 961460 w 2749468"/>
                <a:gd name="connsiteY40" fmla="*/ 0 h 318670"/>
                <a:gd name="connsiteX41" fmla="*/ 974489 w 2749468"/>
                <a:gd name="connsiteY41" fmla="*/ 0 h 318670"/>
                <a:gd name="connsiteX42" fmla="*/ 996623 w 2749468"/>
                <a:gd name="connsiteY42" fmla="*/ 0 h 318670"/>
                <a:gd name="connsiteX43" fmla="*/ 1016113 w 2749468"/>
                <a:gd name="connsiteY43" fmla="*/ 0 h 318670"/>
                <a:gd name="connsiteX44" fmla="*/ 1024649 w 2749468"/>
                <a:gd name="connsiteY44" fmla="*/ 0 h 318670"/>
                <a:gd name="connsiteX45" fmla="*/ 1088662 w 2749468"/>
                <a:gd name="connsiteY45" fmla="*/ 0 h 318670"/>
                <a:gd name="connsiteX46" fmla="*/ 1095121 w 2749468"/>
                <a:gd name="connsiteY46" fmla="*/ 0 h 318670"/>
                <a:gd name="connsiteX47" fmla="*/ 1099026 w 2749468"/>
                <a:gd name="connsiteY47" fmla="*/ 0 h 318670"/>
                <a:gd name="connsiteX48" fmla="*/ 1110245 w 2749468"/>
                <a:gd name="connsiteY48" fmla="*/ 0 h 318670"/>
                <a:gd name="connsiteX49" fmla="*/ 1134617 w 2749468"/>
                <a:gd name="connsiteY49" fmla="*/ 0 h 318670"/>
                <a:gd name="connsiteX50" fmla="*/ 1172876 w 2749468"/>
                <a:gd name="connsiteY50" fmla="*/ 0 h 318670"/>
                <a:gd name="connsiteX51" fmla="*/ 1182794 w 2749468"/>
                <a:gd name="connsiteY51" fmla="*/ 0 h 318670"/>
                <a:gd name="connsiteX52" fmla="*/ 1183241 w 2749468"/>
                <a:gd name="connsiteY52" fmla="*/ 0 h 318670"/>
                <a:gd name="connsiteX53" fmla="*/ 1192414 w 2749468"/>
                <a:gd name="connsiteY53" fmla="*/ 0 h 318670"/>
                <a:gd name="connsiteX54" fmla="*/ 1193158 w 2749468"/>
                <a:gd name="connsiteY54" fmla="*/ 0 h 318670"/>
                <a:gd name="connsiteX55" fmla="*/ 1212334 w 2749468"/>
                <a:gd name="connsiteY55" fmla="*/ 0 h 318670"/>
                <a:gd name="connsiteX56" fmla="*/ 1222698 w 2749468"/>
                <a:gd name="connsiteY56" fmla="*/ 0 h 318670"/>
                <a:gd name="connsiteX57" fmla="*/ 1231910 w 2749468"/>
                <a:gd name="connsiteY57" fmla="*/ 0 h 318670"/>
                <a:gd name="connsiteX58" fmla="*/ 1255789 w 2749468"/>
                <a:gd name="connsiteY58" fmla="*/ 0 h 318670"/>
                <a:gd name="connsiteX59" fmla="*/ 1267008 w 2749468"/>
                <a:gd name="connsiteY59" fmla="*/ 0 h 318670"/>
                <a:gd name="connsiteX60" fmla="*/ 1277373 w 2749468"/>
                <a:gd name="connsiteY60" fmla="*/ 0 h 318670"/>
                <a:gd name="connsiteX61" fmla="*/ 1295247 w 2749468"/>
                <a:gd name="connsiteY61" fmla="*/ 0 h 318670"/>
                <a:gd name="connsiteX62" fmla="*/ 1341386 w 2749468"/>
                <a:gd name="connsiteY62" fmla="*/ 0 h 318670"/>
                <a:gd name="connsiteX63" fmla="*/ 1349921 w 2749468"/>
                <a:gd name="connsiteY63" fmla="*/ 0 h 318670"/>
                <a:gd name="connsiteX64" fmla="*/ 1352542 w 2749468"/>
                <a:gd name="connsiteY64" fmla="*/ 0 h 318670"/>
                <a:gd name="connsiteX65" fmla="*/ 1369411 w 2749468"/>
                <a:gd name="connsiteY65" fmla="*/ 0 h 318670"/>
                <a:gd name="connsiteX66" fmla="*/ 1380844 w 2749468"/>
                <a:gd name="connsiteY66" fmla="*/ 0 h 318670"/>
                <a:gd name="connsiteX67" fmla="*/ 1408869 w 2749468"/>
                <a:gd name="connsiteY67" fmla="*/ 0 h 318670"/>
                <a:gd name="connsiteX68" fmla="*/ 1410422 w 2749468"/>
                <a:gd name="connsiteY68" fmla="*/ 0 h 318670"/>
                <a:gd name="connsiteX69" fmla="*/ 1420095 w 2749468"/>
                <a:gd name="connsiteY69" fmla="*/ 0 h 318670"/>
                <a:gd name="connsiteX70" fmla="*/ 1435518 w 2749468"/>
                <a:gd name="connsiteY70" fmla="*/ 0 h 318670"/>
                <a:gd name="connsiteX71" fmla="*/ 1438447 w 2749468"/>
                <a:gd name="connsiteY71" fmla="*/ 0 h 318670"/>
                <a:gd name="connsiteX72" fmla="*/ 1449880 w 2749468"/>
                <a:gd name="connsiteY72" fmla="*/ 0 h 318670"/>
                <a:gd name="connsiteX73" fmla="*/ 1454785 w 2749468"/>
                <a:gd name="connsiteY73" fmla="*/ 0 h 318670"/>
                <a:gd name="connsiteX74" fmla="*/ 1463543 w 2749468"/>
                <a:gd name="connsiteY74" fmla="*/ 0 h 318670"/>
                <a:gd name="connsiteX75" fmla="*/ 1469391 w 2749468"/>
                <a:gd name="connsiteY75" fmla="*/ 0 h 318670"/>
                <a:gd name="connsiteX76" fmla="*/ 1477906 w 2749468"/>
                <a:gd name="connsiteY76" fmla="*/ 0 h 318670"/>
                <a:gd name="connsiteX77" fmla="*/ 1504554 w 2749468"/>
                <a:gd name="connsiteY77" fmla="*/ 0 h 318670"/>
                <a:gd name="connsiteX78" fmla="*/ 1524044 w 2749468"/>
                <a:gd name="connsiteY78" fmla="*/ 0 h 318670"/>
                <a:gd name="connsiteX79" fmla="*/ 1532580 w 2749468"/>
                <a:gd name="connsiteY79" fmla="*/ 0 h 318670"/>
                <a:gd name="connsiteX80" fmla="*/ 1563502 w 2749468"/>
                <a:gd name="connsiteY80" fmla="*/ 0 h 318670"/>
                <a:gd name="connsiteX81" fmla="*/ 1596593 w 2749468"/>
                <a:gd name="connsiteY81" fmla="*/ 0 h 318670"/>
                <a:gd name="connsiteX82" fmla="*/ 1606957 w 2749468"/>
                <a:gd name="connsiteY82" fmla="*/ 0 h 318670"/>
                <a:gd name="connsiteX83" fmla="*/ 1618176 w 2749468"/>
                <a:gd name="connsiteY83" fmla="*/ 0 h 318670"/>
                <a:gd name="connsiteX84" fmla="*/ 1636051 w 2749468"/>
                <a:gd name="connsiteY84" fmla="*/ 0 h 318670"/>
                <a:gd name="connsiteX85" fmla="*/ 1646415 w 2749468"/>
                <a:gd name="connsiteY85" fmla="*/ 0 h 318670"/>
                <a:gd name="connsiteX86" fmla="*/ 1690725 w 2749468"/>
                <a:gd name="connsiteY86" fmla="*/ 0 h 318670"/>
                <a:gd name="connsiteX87" fmla="*/ 1701089 w 2749468"/>
                <a:gd name="connsiteY87" fmla="*/ 0 h 318670"/>
                <a:gd name="connsiteX88" fmla="*/ 1701096 w 2749468"/>
                <a:gd name="connsiteY88" fmla="*/ 2 h 318670"/>
                <a:gd name="connsiteX89" fmla="*/ 1720259 w 2749468"/>
                <a:gd name="connsiteY89" fmla="*/ 2 h 318670"/>
                <a:gd name="connsiteX90" fmla="*/ 1720265 w 2749468"/>
                <a:gd name="connsiteY90" fmla="*/ 0 h 318670"/>
                <a:gd name="connsiteX91" fmla="*/ 1803178 w 2749468"/>
                <a:gd name="connsiteY91" fmla="*/ 0 h 318670"/>
                <a:gd name="connsiteX92" fmla="*/ 1888775 w 2749468"/>
                <a:gd name="connsiteY92" fmla="*/ 0 h 318670"/>
                <a:gd name="connsiteX93" fmla="*/ 1916800 w 2749468"/>
                <a:gd name="connsiteY93" fmla="*/ 0 h 318670"/>
                <a:gd name="connsiteX94" fmla="*/ 1957811 w 2749468"/>
                <a:gd name="connsiteY94" fmla="*/ 0 h 318670"/>
                <a:gd name="connsiteX95" fmla="*/ 1985837 w 2749468"/>
                <a:gd name="connsiteY95" fmla="*/ 0 h 318670"/>
                <a:gd name="connsiteX96" fmla="*/ 2071433 w 2749468"/>
                <a:gd name="connsiteY96" fmla="*/ 0 h 318670"/>
                <a:gd name="connsiteX97" fmla="*/ 2154346 w 2749468"/>
                <a:gd name="connsiteY97" fmla="*/ 0 h 318670"/>
                <a:gd name="connsiteX98" fmla="*/ 2154353 w 2749468"/>
                <a:gd name="connsiteY98" fmla="*/ 2 h 318670"/>
                <a:gd name="connsiteX99" fmla="*/ 2252567 w 2749468"/>
                <a:gd name="connsiteY99" fmla="*/ 2 h 318670"/>
                <a:gd name="connsiteX100" fmla="*/ 2377016 w 2749468"/>
                <a:gd name="connsiteY100" fmla="*/ 2 h 318670"/>
                <a:gd name="connsiteX101" fmla="*/ 2698209 w 2749468"/>
                <a:gd name="connsiteY101" fmla="*/ 310777 h 31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749468" h="318670">
                  <a:moveTo>
                    <a:pt x="2749468" y="318670"/>
                  </a:moveTo>
                  <a:lnTo>
                    <a:pt x="2241537" y="318670"/>
                  </a:lnTo>
                  <a:lnTo>
                    <a:pt x="2124090" y="318670"/>
                  </a:lnTo>
                  <a:lnTo>
                    <a:pt x="1978405" y="318670"/>
                  </a:lnTo>
                  <a:lnTo>
                    <a:pt x="1616159" y="318670"/>
                  </a:lnTo>
                  <a:lnTo>
                    <a:pt x="1470474" y="318670"/>
                  </a:lnTo>
                  <a:lnTo>
                    <a:pt x="1353025" y="318670"/>
                  </a:lnTo>
                  <a:lnTo>
                    <a:pt x="845094" y="318670"/>
                  </a:lnTo>
                  <a:lnTo>
                    <a:pt x="845105" y="318668"/>
                  </a:lnTo>
                  <a:lnTo>
                    <a:pt x="833455" y="318668"/>
                  </a:lnTo>
                  <a:lnTo>
                    <a:pt x="723979" y="318668"/>
                  </a:lnTo>
                  <a:lnTo>
                    <a:pt x="587190" y="318668"/>
                  </a:lnTo>
                  <a:lnTo>
                    <a:pt x="510935" y="318668"/>
                  </a:lnTo>
                  <a:lnTo>
                    <a:pt x="507931" y="318668"/>
                  </a:lnTo>
                  <a:lnTo>
                    <a:pt x="416802" y="318668"/>
                  </a:lnTo>
                  <a:lnTo>
                    <a:pt x="0" y="318668"/>
                  </a:lnTo>
                  <a:lnTo>
                    <a:pt x="48128" y="310775"/>
                  </a:lnTo>
                  <a:cubicBezTo>
                    <a:pt x="213626" y="248619"/>
                    <a:pt x="168825" y="0"/>
                    <a:pt x="349708" y="0"/>
                  </a:cubicBezTo>
                  <a:cubicBezTo>
                    <a:pt x="349708" y="0"/>
                    <a:pt x="349708" y="0"/>
                    <a:pt x="466558" y="0"/>
                  </a:cubicBezTo>
                  <a:lnTo>
                    <a:pt x="587190" y="0"/>
                  </a:lnTo>
                  <a:lnTo>
                    <a:pt x="626686" y="0"/>
                  </a:lnTo>
                  <a:lnTo>
                    <a:pt x="664945" y="0"/>
                  </a:lnTo>
                  <a:lnTo>
                    <a:pt x="675310" y="0"/>
                  </a:lnTo>
                  <a:lnTo>
                    <a:pt x="684483" y="0"/>
                  </a:lnTo>
                  <a:lnTo>
                    <a:pt x="723979" y="0"/>
                  </a:lnTo>
                  <a:lnTo>
                    <a:pt x="747858" y="0"/>
                  </a:lnTo>
                  <a:lnTo>
                    <a:pt x="759077" y="0"/>
                  </a:lnTo>
                  <a:lnTo>
                    <a:pt x="769442" y="0"/>
                  </a:lnTo>
                  <a:lnTo>
                    <a:pt x="833455" y="0"/>
                  </a:lnTo>
                  <a:lnTo>
                    <a:pt x="841990" y="0"/>
                  </a:lnTo>
                  <a:lnTo>
                    <a:pt x="844611" y="0"/>
                  </a:lnTo>
                  <a:lnTo>
                    <a:pt x="857640" y="0"/>
                  </a:lnTo>
                  <a:lnTo>
                    <a:pt x="861480" y="0"/>
                  </a:lnTo>
                  <a:lnTo>
                    <a:pt x="872246" y="0"/>
                  </a:lnTo>
                  <a:lnTo>
                    <a:pt x="902491" y="0"/>
                  </a:lnTo>
                  <a:lnTo>
                    <a:pt x="912164" y="0"/>
                  </a:lnTo>
                  <a:lnTo>
                    <a:pt x="927587" y="0"/>
                  </a:lnTo>
                  <a:lnTo>
                    <a:pt x="930516" y="0"/>
                  </a:lnTo>
                  <a:lnTo>
                    <a:pt x="946854" y="0"/>
                  </a:lnTo>
                  <a:lnTo>
                    <a:pt x="955612" y="0"/>
                  </a:lnTo>
                  <a:lnTo>
                    <a:pt x="961460" y="0"/>
                  </a:lnTo>
                  <a:lnTo>
                    <a:pt x="974489" y="0"/>
                  </a:lnTo>
                  <a:lnTo>
                    <a:pt x="996623" y="0"/>
                  </a:lnTo>
                  <a:lnTo>
                    <a:pt x="1016113" y="0"/>
                  </a:lnTo>
                  <a:lnTo>
                    <a:pt x="1024649" y="0"/>
                  </a:lnTo>
                  <a:lnTo>
                    <a:pt x="1088662" y="0"/>
                  </a:lnTo>
                  <a:lnTo>
                    <a:pt x="1095121" y="0"/>
                  </a:lnTo>
                  <a:lnTo>
                    <a:pt x="1099026" y="0"/>
                  </a:lnTo>
                  <a:lnTo>
                    <a:pt x="1110245" y="0"/>
                  </a:lnTo>
                  <a:lnTo>
                    <a:pt x="1134617" y="0"/>
                  </a:lnTo>
                  <a:lnTo>
                    <a:pt x="1172876" y="0"/>
                  </a:lnTo>
                  <a:lnTo>
                    <a:pt x="1182794" y="0"/>
                  </a:lnTo>
                  <a:lnTo>
                    <a:pt x="1183241" y="0"/>
                  </a:lnTo>
                  <a:lnTo>
                    <a:pt x="1192414" y="0"/>
                  </a:lnTo>
                  <a:lnTo>
                    <a:pt x="1193158" y="0"/>
                  </a:lnTo>
                  <a:lnTo>
                    <a:pt x="1212334" y="0"/>
                  </a:lnTo>
                  <a:lnTo>
                    <a:pt x="1222698" y="0"/>
                  </a:lnTo>
                  <a:lnTo>
                    <a:pt x="1231910" y="0"/>
                  </a:lnTo>
                  <a:lnTo>
                    <a:pt x="1255789" y="0"/>
                  </a:lnTo>
                  <a:lnTo>
                    <a:pt x="1267008" y="0"/>
                  </a:lnTo>
                  <a:lnTo>
                    <a:pt x="1277373" y="0"/>
                  </a:lnTo>
                  <a:lnTo>
                    <a:pt x="1295247" y="0"/>
                  </a:lnTo>
                  <a:lnTo>
                    <a:pt x="1341386" y="0"/>
                  </a:lnTo>
                  <a:lnTo>
                    <a:pt x="1349921" y="0"/>
                  </a:lnTo>
                  <a:lnTo>
                    <a:pt x="1352542" y="0"/>
                  </a:lnTo>
                  <a:lnTo>
                    <a:pt x="1369411" y="0"/>
                  </a:lnTo>
                  <a:lnTo>
                    <a:pt x="1380844" y="0"/>
                  </a:lnTo>
                  <a:lnTo>
                    <a:pt x="1408869" y="0"/>
                  </a:lnTo>
                  <a:lnTo>
                    <a:pt x="1410422" y="0"/>
                  </a:lnTo>
                  <a:lnTo>
                    <a:pt x="1420095" y="0"/>
                  </a:lnTo>
                  <a:lnTo>
                    <a:pt x="1435518" y="0"/>
                  </a:lnTo>
                  <a:lnTo>
                    <a:pt x="1438447" y="0"/>
                  </a:lnTo>
                  <a:lnTo>
                    <a:pt x="1449880" y="0"/>
                  </a:lnTo>
                  <a:lnTo>
                    <a:pt x="1454785" y="0"/>
                  </a:lnTo>
                  <a:lnTo>
                    <a:pt x="1463543" y="0"/>
                  </a:lnTo>
                  <a:lnTo>
                    <a:pt x="1469391" y="0"/>
                  </a:lnTo>
                  <a:lnTo>
                    <a:pt x="1477906" y="0"/>
                  </a:lnTo>
                  <a:lnTo>
                    <a:pt x="1504554" y="0"/>
                  </a:lnTo>
                  <a:lnTo>
                    <a:pt x="1524044" y="0"/>
                  </a:lnTo>
                  <a:lnTo>
                    <a:pt x="1532580" y="0"/>
                  </a:lnTo>
                  <a:lnTo>
                    <a:pt x="1563502" y="0"/>
                  </a:lnTo>
                  <a:lnTo>
                    <a:pt x="1596593" y="0"/>
                  </a:lnTo>
                  <a:lnTo>
                    <a:pt x="1606957" y="0"/>
                  </a:lnTo>
                  <a:lnTo>
                    <a:pt x="1618176" y="0"/>
                  </a:lnTo>
                  <a:lnTo>
                    <a:pt x="1636051" y="0"/>
                  </a:lnTo>
                  <a:lnTo>
                    <a:pt x="1646415" y="0"/>
                  </a:lnTo>
                  <a:lnTo>
                    <a:pt x="1690725" y="0"/>
                  </a:lnTo>
                  <a:cubicBezTo>
                    <a:pt x="1701089" y="0"/>
                    <a:pt x="1701089" y="0"/>
                    <a:pt x="1701089" y="0"/>
                  </a:cubicBezTo>
                  <a:lnTo>
                    <a:pt x="1701096" y="2"/>
                  </a:lnTo>
                  <a:lnTo>
                    <a:pt x="1720259" y="2"/>
                  </a:lnTo>
                  <a:lnTo>
                    <a:pt x="1720265" y="0"/>
                  </a:lnTo>
                  <a:cubicBezTo>
                    <a:pt x="1720265" y="0"/>
                    <a:pt x="1720265" y="0"/>
                    <a:pt x="1803178" y="0"/>
                  </a:cubicBezTo>
                  <a:lnTo>
                    <a:pt x="1888775" y="0"/>
                  </a:lnTo>
                  <a:lnTo>
                    <a:pt x="1916800" y="0"/>
                  </a:lnTo>
                  <a:lnTo>
                    <a:pt x="1957811" y="0"/>
                  </a:lnTo>
                  <a:lnTo>
                    <a:pt x="1985837" y="0"/>
                  </a:lnTo>
                  <a:lnTo>
                    <a:pt x="2071433" y="0"/>
                  </a:lnTo>
                  <a:cubicBezTo>
                    <a:pt x="2154346" y="0"/>
                    <a:pt x="2154346" y="0"/>
                    <a:pt x="2154346" y="0"/>
                  </a:cubicBezTo>
                  <a:lnTo>
                    <a:pt x="2154353" y="2"/>
                  </a:lnTo>
                  <a:lnTo>
                    <a:pt x="2252567" y="2"/>
                  </a:lnTo>
                  <a:cubicBezTo>
                    <a:pt x="2377016" y="2"/>
                    <a:pt x="2377016" y="2"/>
                    <a:pt x="2377016" y="2"/>
                  </a:cubicBezTo>
                  <a:cubicBezTo>
                    <a:pt x="2569663" y="2"/>
                    <a:pt x="2521948" y="248621"/>
                    <a:pt x="2698209" y="310777"/>
                  </a:cubicBezTo>
                  <a:close/>
                </a:path>
              </a:pathLst>
            </a:custGeom>
            <a:solidFill>
              <a:srgbClr val="DBDD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ltLang="en-US" sz="1138"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91" name="직사각형 390">
              <a:extLst>
                <a:ext uri="{FF2B5EF4-FFF2-40B4-BE49-F238E27FC236}">
                  <a16:creationId xmlns="" xmlns:a16="http://schemas.microsoft.com/office/drawing/2014/main" id="{82795C1E-6B70-4A93-9458-B0939D5FB1F2}"/>
                </a:ext>
              </a:extLst>
            </p:cNvPr>
            <p:cNvSpPr/>
            <p:nvPr/>
          </p:nvSpPr>
          <p:spPr>
            <a:xfrm>
              <a:off x="5172075" y="2423241"/>
              <a:ext cx="1790700" cy="25158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Service Expansion Status</a:t>
              </a:r>
              <a:endParaRPr lang="en-US" altLang="ko-KR"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92" name="자유형: 도형 391">
              <a:extLst>
                <a:ext uri="{FF2B5EF4-FFF2-40B4-BE49-F238E27FC236}">
                  <a16:creationId xmlns="" xmlns:a16="http://schemas.microsoft.com/office/drawing/2014/main" id="{E7CFAC93-20BE-4597-8FE8-E84C042A584F}"/>
                </a:ext>
              </a:extLst>
            </p:cNvPr>
            <p:cNvSpPr>
              <a:spLocks/>
            </p:cNvSpPr>
            <p:nvPr/>
          </p:nvSpPr>
          <p:spPr bwMode="auto">
            <a:xfrm flipH="1" flipV="1">
              <a:off x="7170754" y="2416023"/>
              <a:ext cx="2233943" cy="258919"/>
            </a:xfrm>
            <a:custGeom>
              <a:avLst/>
              <a:gdLst>
                <a:gd name="connsiteX0" fmla="*/ 2749468 w 2749468"/>
                <a:gd name="connsiteY0" fmla="*/ 318670 h 318670"/>
                <a:gd name="connsiteX1" fmla="*/ 2241537 w 2749468"/>
                <a:gd name="connsiteY1" fmla="*/ 318670 h 318670"/>
                <a:gd name="connsiteX2" fmla="*/ 2124090 w 2749468"/>
                <a:gd name="connsiteY2" fmla="*/ 318670 h 318670"/>
                <a:gd name="connsiteX3" fmla="*/ 1978405 w 2749468"/>
                <a:gd name="connsiteY3" fmla="*/ 318670 h 318670"/>
                <a:gd name="connsiteX4" fmla="*/ 1616158 w 2749468"/>
                <a:gd name="connsiteY4" fmla="*/ 318670 h 318670"/>
                <a:gd name="connsiteX5" fmla="*/ 1470474 w 2749468"/>
                <a:gd name="connsiteY5" fmla="*/ 318670 h 318670"/>
                <a:gd name="connsiteX6" fmla="*/ 1353025 w 2749468"/>
                <a:gd name="connsiteY6" fmla="*/ 318670 h 318670"/>
                <a:gd name="connsiteX7" fmla="*/ 845094 w 2749468"/>
                <a:gd name="connsiteY7" fmla="*/ 318670 h 318670"/>
                <a:gd name="connsiteX8" fmla="*/ 845105 w 2749468"/>
                <a:gd name="connsiteY8" fmla="*/ 318668 h 318670"/>
                <a:gd name="connsiteX9" fmla="*/ 833454 w 2749468"/>
                <a:gd name="connsiteY9" fmla="*/ 318668 h 318670"/>
                <a:gd name="connsiteX10" fmla="*/ 723979 w 2749468"/>
                <a:gd name="connsiteY10" fmla="*/ 318668 h 318670"/>
                <a:gd name="connsiteX11" fmla="*/ 587190 w 2749468"/>
                <a:gd name="connsiteY11" fmla="*/ 318668 h 318670"/>
                <a:gd name="connsiteX12" fmla="*/ 510935 w 2749468"/>
                <a:gd name="connsiteY12" fmla="*/ 318668 h 318670"/>
                <a:gd name="connsiteX13" fmla="*/ 507931 w 2749468"/>
                <a:gd name="connsiteY13" fmla="*/ 318668 h 318670"/>
                <a:gd name="connsiteX14" fmla="*/ 416802 w 2749468"/>
                <a:gd name="connsiteY14" fmla="*/ 318668 h 318670"/>
                <a:gd name="connsiteX15" fmla="*/ 0 w 2749468"/>
                <a:gd name="connsiteY15" fmla="*/ 318668 h 318670"/>
                <a:gd name="connsiteX16" fmla="*/ 48128 w 2749468"/>
                <a:gd name="connsiteY16" fmla="*/ 310775 h 318670"/>
                <a:gd name="connsiteX17" fmla="*/ 349708 w 2749468"/>
                <a:gd name="connsiteY17" fmla="*/ 0 h 318670"/>
                <a:gd name="connsiteX18" fmla="*/ 466558 w 2749468"/>
                <a:gd name="connsiteY18" fmla="*/ 0 h 318670"/>
                <a:gd name="connsiteX19" fmla="*/ 587190 w 2749468"/>
                <a:gd name="connsiteY19" fmla="*/ 0 h 318670"/>
                <a:gd name="connsiteX20" fmla="*/ 626686 w 2749468"/>
                <a:gd name="connsiteY20" fmla="*/ 0 h 318670"/>
                <a:gd name="connsiteX21" fmla="*/ 664945 w 2749468"/>
                <a:gd name="connsiteY21" fmla="*/ 0 h 318670"/>
                <a:gd name="connsiteX22" fmla="*/ 675309 w 2749468"/>
                <a:gd name="connsiteY22" fmla="*/ 0 h 318670"/>
                <a:gd name="connsiteX23" fmla="*/ 684482 w 2749468"/>
                <a:gd name="connsiteY23" fmla="*/ 0 h 318670"/>
                <a:gd name="connsiteX24" fmla="*/ 723979 w 2749468"/>
                <a:gd name="connsiteY24" fmla="*/ 0 h 318670"/>
                <a:gd name="connsiteX25" fmla="*/ 747858 w 2749468"/>
                <a:gd name="connsiteY25" fmla="*/ 0 h 318670"/>
                <a:gd name="connsiteX26" fmla="*/ 759077 w 2749468"/>
                <a:gd name="connsiteY26" fmla="*/ 0 h 318670"/>
                <a:gd name="connsiteX27" fmla="*/ 769442 w 2749468"/>
                <a:gd name="connsiteY27" fmla="*/ 0 h 318670"/>
                <a:gd name="connsiteX28" fmla="*/ 833454 w 2749468"/>
                <a:gd name="connsiteY28" fmla="*/ 0 h 318670"/>
                <a:gd name="connsiteX29" fmla="*/ 841990 w 2749468"/>
                <a:gd name="connsiteY29" fmla="*/ 0 h 318670"/>
                <a:gd name="connsiteX30" fmla="*/ 844610 w 2749468"/>
                <a:gd name="connsiteY30" fmla="*/ 0 h 318670"/>
                <a:gd name="connsiteX31" fmla="*/ 857639 w 2749468"/>
                <a:gd name="connsiteY31" fmla="*/ 0 h 318670"/>
                <a:gd name="connsiteX32" fmla="*/ 861480 w 2749468"/>
                <a:gd name="connsiteY32" fmla="*/ 0 h 318670"/>
                <a:gd name="connsiteX33" fmla="*/ 872245 w 2749468"/>
                <a:gd name="connsiteY33" fmla="*/ 0 h 318670"/>
                <a:gd name="connsiteX34" fmla="*/ 902491 w 2749468"/>
                <a:gd name="connsiteY34" fmla="*/ 0 h 318670"/>
                <a:gd name="connsiteX35" fmla="*/ 912164 w 2749468"/>
                <a:gd name="connsiteY35" fmla="*/ 0 h 318670"/>
                <a:gd name="connsiteX36" fmla="*/ 927587 w 2749468"/>
                <a:gd name="connsiteY36" fmla="*/ 0 h 318670"/>
                <a:gd name="connsiteX37" fmla="*/ 930516 w 2749468"/>
                <a:gd name="connsiteY37" fmla="*/ 0 h 318670"/>
                <a:gd name="connsiteX38" fmla="*/ 946854 w 2749468"/>
                <a:gd name="connsiteY38" fmla="*/ 0 h 318670"/>
                <a:gd name="connsiteX39" fmla="*/ 955612 w 2749468"/>
                <a:gd name="connsiteY39" fmla="*/ 0 h 318670"/>
                <a:gd name="connsiteX40" fmla="*/ 961460 w 2749468"/>
                <a:gd name="connsiteY40" fmla="*/ 0 h 318670"/>
                <a:gd name="connsiteX41" fmla="*/ 974489 w 2749468"/>
                <a:gd name="connsiteY41" fmla="*/ 0 h 318670"/>
                <a:gd name="connsiteX42" fmla="*/ 996623 w 2749468"/>
                <a:gd name="connsiteY42" fmla="*/ 0 h 318670"/>
                <a:gd name="connsiteX43" fmla="*/ 1016113 w 2749468"/>
                <a:gd name="connsiteY43" fmla="*/ 0 h 318670"/>
                <a:gd name="connsiteX44" fmla="*/ 1024648 w 2749468"/>
                <a:gd name="connsiteY44" fmla="*/ 0 h 318670"/>
                <a:gd name="connsiteX45" fmla="*/ 1088662 w 2749468"/>
                <a:gd name="connsiteY45" fmla="*/ 0 h 318670"/>
                <a:gd name="connsiteX46" fmla="*/ 1095121 w 2749468"/>
                <a:gd name="connsiteY46" fmla="*/ 0 h 318670"/>
                <a:gd name="connsiteX47" fmla="*/ 1099026 w 2749468"/>
                <a:gd name="connsiteY47" fmla="*/ 0 h 318670"/>
                <a:gd name="connsiteX48" fmla="*/ 1110245 w 2749468"/>
                <a:gd name="connsiteY48" fmla="*/ 0 h 318670"/>
                <a:gd name="connsiteX49" fmla="*/ 1134617 w 2749468"/>
                <a:gd name="connsiteY49" fmla="*/ 0 h 318670"/>
                <a:gd name="connsiteX50" fmla="*/ 1172876 w 2749468"/>
                <a:gd name="connsiteY50" fmla="*/ 0 h 318670"/>
                <a:gd name="connsiteX51" fmla="*/ 1182794 w 2749468"/>
                <a:gd name="connsiteY51" fmla="*/ 0 h 318670"/>
                <a:gd name="connsiteX52" fmla="*/ 1183240 w 2749468"/>
                <a:gd name="connsiteY52" fmla="*/ 0 h 318670"/>
                <a:gd name="connsiteX53" fmla="*/ 1192413 w 2749468"/>
                <a:gd name="connsiteY53" fmla="*/ 0 h 318670"/>
                <a:gd name="connsiteX54" fmla="*/ 1193158 w 2749468"/>
                <a:gd name="connsiteY54" fmla="*/ 0 h 318670"/>
                <a:gd name="connsiteX55" fmla="*/ 1212334 w 2749468"/>
                <a:gd name="connsiteY55" fmla="*/ 0 h 318670"/>
                <a:gd name="connsiteX56" fmla="*/ 1222698 w 2749468"/>
                <a:gd name="connsiteY56" fmla="*/ 0 h 318670"/>
                <a:gd name="connsiteX57" fmla="*/ 1231910 w 2749468"/>
                <a:gd name="connsiteY57" fmla="*/ 0 h 318670"/>
                <a:gd name="connsiteX58" fmla="*/ 1255789 w 2749468"/>
                <a:gd name="connsiteY58" fmla="*/ 0 h 318670"/>
                <a:gd name="connsiteX59" fmla="*/ 1267008 w 2749468"/>
                <a:gd name="connsiteY59" fmla="*/ 0 h 318670"/>
                <a:gd name="connsiteX60" fmla="*/ 1277373 w 2749468"/>
                <a:gd name="connsiteY60" fmla="*/ 0 h 318670"/>
                <a:gd name="connsiteX61" fmla="*/ 1295247 w 2749468"/>
                <a:gd name="connsiteY61" fmla="*/ 0 h 318670"/>
                <a:gd name="connsiteX62" fmla="*/ 1341385 w 2749468"/>
                <a:gd name="connsiteY62" fmla="*/ 0 h 318670"/>
                <a:gd name="connsiteX63" fmla="*/ 1349921 w 2749468"/>
                <a:gd name="connsiteY63" fmla="*/ 0 h 318670"/>
                <a:gd name="connsiteX64" fmla="*/ 1352541 w 2749468"/>
                <a:gd name="connsiteY64" fmla="*/ 0 h 318670"/>
                <a:gd name="connsiteX65" fmla="*/ 1369411 w 2749468"/>
                <a:gd name="connsiteY65" fmla="*/ 0 h 318670"/>
                <a:gd name="connsiteX66" fmla="*/ 1380844 w 2749468"/>
                <a:gd name="connsiteY66" fmla="*/ 0 h 318670"/>
                <a:gd name="connsiteX67" fmla="*/ 1408869 w 2749468"/>
                <a:gd name="connsiteY67" fmla="*/ 0 h 318670"/>
                <a:gd name="connsiteX68" fmla="*/ 1410422 w 2749468"/>
                <a:gd name="connsiteY68" fmla="*/ 0 h 318670"/>
                <a:gd name="connsiteX69" fmla="*/ 1420095 w 2749468"/>
                <a:gd name="connsiteY69" fmla="*/ 0 h 318670"/>
                <a:gd name="connsiteX70" fmla="*/ 1435518 w 2749468"/>
                <a:gd name="connsiteY70" fmla="*/ 0 h 318670"/>
                <a:gd name="connsiteX71" fmla="*/ 1438447 w 2749468"/>
                <a:gd name="connsiteY71" fmla="*/ 0 h 318670"/>
                <a:gd name="connsiteX72" fmla="*/ 1449880 w 2749468"/>
                <a:gd name="connsiteY72" fmla="*/ 0 h 318670"/>
                <a:gd name="connsiteX73" fmla="*/ 1454785 w 2749468"/>
                <a:gd name="connsiteY73" fmla="*/ 0 h 318670"/>
                <a:gd name="connsiteX74" fmla="*/ 1463543 w 2749468"/>
                <a:gd name="connsiteY74" fmla="*/ 0 h 318670"/>
                <a:gd name="connsiteX75" fmla="*/ 1469391 w 2749468"/>
                <a:gd name="connsiteY75" fmla="*/ 0 h 318670"/>
                <a:gd name="connsiteX76" fmla="*/ 1477905 w 2749468"/>
                <a:gd name="connsiteY76" fmla="*/ 0 h 318670"/>
                <a:gd name="connsiteX77" fmla="*/ 1504554 w 2749468"/>
                <a:gd name="connsiteY77" fmla="*/ 0 h 318670"/>
                <a:gd name="connsiteX78" fmla="*/ 1524044 w 2749468"/>
                <a:gd name="connsiteY78" fmla="*/ 0 h 318670"/>
                <a:gd name="connsiteX79" fmla="*/ 1532579 w 2749468"/>
                <a:gd name="connsiteY79" fmla="*/ 0 h 318670"/>
                <a:gd name="connsiteX80" fmla="*/ 1563502 w 2749468"/>
                <a:gd name="connsiteY80" fmla="*/ 0 h 318670"/>
                <a:gd name="connsiteX81" fmla="*/ 1596593 w 2749468"/>
                <a:gd name="connsiteY81" fmla="*/ 0 h 318670"/>
                <a:gd name="connsiteX82" fmla="*/ 1606956 w 2749468"/>
                <a:gd name="connsiteY82" fmla="*/ 0 h 318670"/>
                <a:gd name="connsiteX83" fmla="*/ 1618176 w 2749468"/>
                <a:gd name="connsiteY83" fmla="*/ 0 h 318670"/>
                <a:gd name="connsiteX84" fmla="*/ 1636051 w 2749468"/>
                <a:gd name="connsiteY84" fmla="*/ 0 h 318670"/>
                <a:gd name="connsiteX85" fmla="*/ 1646415 w 2749468"/>
                <a:gd name="connsiteY85" fmla="*/ 0 h 318670"/>
                <a:gd name="connsiteX86" fmla="*/ 1690725 w 2749468"/>
                <a:gd name="connsiteY86" fmla="*/ 0 h 318670"/>
                <a:gd name="connsiteX87" fmla="*/ 1701089 w 2749468"/>
                <a:gd name="connsiteY87" fmla="*/ 0 h 318670"/>
                <a:gd name="connsiteX88" fmla="*/ 1701096 w 2749468"/>
                <a:gd name="connsiteY88" fmla="*/ 2 h 318670"/>
                <a:gd name="connsiteX89" fmla="*/ 1720258 w 2749468"/>
                <a:gd name="connsiteY89" fmla="*/ 2 h 318670"/>
                <a:gd name="connsiteX90" fmla="*/ 1720265 w 2749468"/>
                <a:gd name="connsiteY90" fmla="*/ 0 h 318670"/>
                <a:gd name="connsiteX91" fmla="*/ 1803178 w 2749468"/>
                <a:gd name="connsiteY91" fmla="*/ 0 h 318670"/>
                <a:gd name="connsiteX92" fmla="*/ 1888775 w 2749468"/>
                <a:gd name="connsiteY92" fmla="*/ 0 h 318670"/>
                <a:gd name="connsiteX93" fmla="*/ 1916800 w 2749468"/>
                <a:gd name="connsiteY93" fmla="*/ 0 h 318670"/>
                <a:gd name="connsiteX94" fmla="*/ 1957811 w 2749468"/>
                <a:gd name="connsiteY94" fmla="*/ 0 h 318670"/>
                <a:gd name="connsiteX95" fmla="*/ 1985836 w 2749468"/>
                <a:gd name="connsiteY95" fmla="*/ 0 h 318670"/>
                <a:gd name="connsiteX96" fmla="*/ 2071433 w 2749468"/>
                <a:gd name="connsiteY96" fmla="*/ 0 h 318670"/>
                <a:gd name="connsiteX97" fmla="*/ 2154346 w 2749468"/>
                <a:gd name="connsiteY97" fmla="*/ 0 h 318670"/>
                <a:gd name="connsiteX98" fmla="*/ 2154352 w 2749468"/>
                <a:gd name="connsiteY98" fmla="*/ 2 h 318670"/>
                <a:gd name="connsiteX99" fmla="*/ 2252567 w 2749468"/>
                <a:gd name="connsiteY99" fmla="*/ 2 h 318670"/>
                <a:gd name="connsiteX100" fmla="*/ 2377016 w 2749468"/>
                <a:gd name="connsiteY100" fmla="*/ 2 h 318670"/>
                <a:gd name="connsiteX101" fmla="*/ 2698209 w 2749468"/>
                <a:gd name="connsiteY101" fmla="*/ 310777 h 31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749468" h="318670">
                  <a:moveTo>
                    <a:pt x="2749468" y="318670"/>
                  </a:moveTo>
                  <a:lnTo>
                    <a:pt x="2241537" y="318670"/>
                  </a:lnTo>
                  <a:lnTo>
                    <a:pt x="2124090" y="318670"/>
                  </a:lnTo>
                  <a:lnTo>
                    <a:pt x="1978405" y="318670"/>
                  </a:lnTo>
                  <a:lnTo>
                    <a:pt x="1616158" y="318670"/>
                  </a:lnTo>
                  <a:lnTo>
                    <a:pt x="1470474" y="318670"/>
                  </a:lnTo>
                  <a:lnTo>
                    <a:pt x="1353025" y="318670"/>
                  </a:lnTo>
                  <a:lnTo>
                    <a:pt x="845094" y="318670"/>
                  </a:lnTo>
                  <a:lnTo>
                    <a:pt x="845105" y="318668"/>
                  </a:lnTo>
                  <a:lnTo>
                    <a:pt x="833454" y="318668"/>
                  </a:lnTo>
                  <a:lnTo>
                    <a:pt x="723979" y="318668"/>
                  </a:lnTo>
                  <a:lnTo>
                    <a:pt x="587190" y="318668"/>
                  </a:lnTo>
                  <a:lnTo>
                    <a:pt x="510935" y="318668"/>
                  </a:lnTo>
                  <a:lnTo>
                    <a:pt x="507931" y="318668"/>
                  </a:lnTo>
                  <a:lnTo>
                    <a:pt x="416802" y="318668"/>
                  </a:lnTo>
                  <a:lnTo>
                    <a:pt x="0" y="318668"/>
                  </a:lnTo>
                  <a:lnTo>
                    <a:pt x="48128" y="310775"/>
                  </a:lnTo>
                  <a:cubicBezTo>
                    <a:pt x="213626" y="248619"/>
                    <a:pt x="168825" y="0"/>
                    <a:pt x="349708" y="0"/>
                  </a:cubicBezTo>
                  <a:cubicBezTo>
                    <a:pt x="349708" y="0"/>
                    <a:pt x="349708" y="0"/>
                    <a:pt x="466558" y="0"/>
                  </a:cubicBezTo>
                  <a:lnTo>
                    <a:pt x="587190" y="0"/>
                  </a:lnTo>
                  <a:lnTo>
                    <a:pt x="626686" y="0"/>
                  </a:lnTo>
                  <a:lnTo>
                    <a:pt x="664945" y="0"/>
                  </a:lnTo>
                  <a:lnTo>
                    <a:pt x="675309" y="0"/>
                  </a:lnTo>
                  <a:lnTo>
                    <a:pt x="684482" y="0"/>
                  </a:lnTo>
                  <a:lnTo>
                    <a:pt x="723979" y="0"/>
                  </a:lnTo>
                  <a:lnTo>
                    <a:pt x="747858" y="0"/>
                  </a:lnTo>
                  <a:lnTo>
                    <a:pt x="759077" y="0"/>
                  </a:lnTo>
                  <a:lnTo>
                    <a:pt x="769442" y="0"/>
                  </a:lnTo>
                  <a:lnTo>
                    <a:pt x="833454" y="0"/>
                  </a:lnTo>
                  <a:lnTo>
                    <a:pt x="841990" y="0"/>
                  </a:lnTo>
                  <a:lnTo>
                    <a:pt x="844610" y="0"/>
                  </a:lnTo>
                  <a:lnTo>
                    <a:pt x="857639" y="0"/>
                  </a:lnTo>
                  <a:lnTo>
                    <a:pt x="861480" y="0"/>
                  </a:lnTo>
                  <a:lnTo>
                    <a:pt x="872245" y="0"/>
                  </a:lnTo>
                  <a:lnTo>
                    <a:pt x="902491" y="0"/>
                  </a:lnTo>
                  <a:lnTo>
                    <a:pt x="912164" y="0"/>
                  </a:lnTo>
                  <a:lnTo>
                    <a:pt x="927587" y="0"/>
                  </a:lnTo>
                  <a:lnTo>
                    <a:pt x="930516" y="0"/>
                  </a:lnTo>
                  <a:lnTo>
                    <a:pt x="946854" y="0"/>
                  </a:lnTo>
                  <a:lnTo>
                    <a:pt x="955612" y="0"/>
                  </a:lnTo>
                  <a:lnTo>
                    <a:pt x="961460" y="0"/>
                  </a:lnTo>
                  <a:lnTo>
                    <a:pt x="974489" y="0"/>
                  </a:lnTo>
                  <a:lnTo>
                    <a:pt x="996623" y="0"/>
                  </a:lnTo>
                  <a:lnTo>
                    <a:pt x="1016113" y="0"/>
                  </a:lnTo>
                  <a:lnTo>
                    <a:pt x="1024648" y="0"/>
                  </a:lnTo>
                  <a:lnTo>
                    <a:pt x="1088662" y="0"/>
                  </a:lnTo>
                  <a:lnTo>
                    <a:pt x="1095121" y="0"/>
                  </a:lnTo>
                  <a:lnTo>
                    <a:pt x="1099026" y="0"/>
                  </a:lnTo>
                  <a:lnTo>
                    <a:pt x="1110245" y="0"/>
                  </a:lnTo>
                  <a:lnTo>
                    <a:pt x="1134617" y="0"/>
                  </a:lnTo>
                  <a:lnTo>
                    <a:pt x="1172876" y="0"/>
                  </a:lnTo>
                  <a:lnTo>
                    <a:pt x="1182794" y="0"/>
                  </a:lnTo>
                  <a:lnTo>
                    <a:pt x="1183240" y="0"/>
                  </a:lnTo>
                  <a:lnTo>
                    <a:pt x="1192413" y="0"/>
                  </a:lnTo>
                  <a:lnTo>
                    <a:pt x="1193158" y="0"/>
                  </a:lnTo>
                  <a:lnTo>
                    <a:pt x="1212334" y="0"/>
                  </a:lnTo>
                  <a:lnTo>
                    <a:pt x="1222698" y="0"/>
                  </a:lnTo>
                  <a:lnTo>
                    <a:pt x="1231910" y="0"/>
                  </a:lnTo>
                  <a:lnTo>
                    <a:pt x="1255789" y="0"/>
                  </a:lnTo>
                  <a:lnTo>
                    <a:pt x="1267008" y="0"/>
                  </a:lnTo>
                  <a:lnTo>
                    <a:pt x="1277373" y="0"/>
                  </a:lnTo>
                  <a:lnTo>
                    <a:pt x="1295247" y="0"/>
                  </a:lnTo>
                  <a:lnTo>
                    <a:pt x="1341385" y="0"/>
                  </a:lnTo>
                  <a:lnTo>
                    <a:pt x="1349921" y="0"/>
                  </a:lnTo>
                  <a:lnTo>
                    <a:pt x="1352541" y="0"/>
                  </a:lnTo>
                  <a:lnTo>
                    <a:pt x="1369411" y="0"/>
                  </a:lnTo>
                  <a:lnTo>
                    <a:pt x="1380844" y="0"/>
                  </a:lnTo>
                  <a:lnTo>
                    <a:pt x="1408869" y="0"/>
                  </a:lnTo>
                  <a:lnTo>
                    <a:pt x="1410422" y="0"/>
                  </a:lnTo>
                  <a:lnTo>
                    <a:pt x="1420095" y="0"/>
                  </a:lnTo>
                  <a:lnTo>
                    <a:pt x="1435518" y="0"/>
                  </a:lnTo>
                  <a:lnTo>
                    <a:pt x="1438447" y="0"/>
                  </a:lnTo>
                  <a:lnTo>
                    <a:pt x="1449880" y="0"/>
                  </a:lnTo>
                  <a:lnTo>
                    <a:pt x="1454785" y="0"/>
                  </a:lnTo>
                  <a:lnTo>
                    <a:pt x="1463543" y="0"/>
                  </a:lnTo>
                  <a:lnTo>
                    <a:pt x="1469391" y="0"/>
                  </a:lnTo>
                  <a:lnTo>
                    <a:pt x="1477905" y="0"/>
                  </a:lnTo>
                  <a:lnTo>
                    <a:pt x="1504554" y="0"/>
                  </a:lnTo>
                  <a:lnTo>
                    <a:pt x="1524044" y="0"/>
                  </a:lnTo>
                  <a:lnTo>
                    <a:pt x="1532579" y="0"/>
                  </a:lnTo>
                  <a:lnTo>
                    <a:pt x="1563502" y="0"/>
                  </a:lnTo>
                  <a:lnTo>
                    <a:pt x="1596593" y="0"/>
                  </a:lnTo>
                  <a:lnTo>
                    <a:pt x="1606956" y="0"/>
                  </a:lnTo>
                  <a:lnTo>
                    <a:pt x="1618176" y="0"/>
                  </a:lnTo>
                  <a:lnTo>
                    <a:pt x="1636051" y="0"/>
                  </a:lnTo>
                  <a:lnTo>
                    <a:pt x="1646415" y="0"/>
                  </a:lnTo>
                  <a:lnTo>
                    <a:pt x="1690725" y="0"/>
                  </a:lnTo>
                  <a:cubicBezTo>
                    <a:pt x="1701089" y="0"/>
                    <a:pt x="1701089" y="0"/>
                    <a:pt x="1701089" y="0"/>
                  </a:cubicBezTo>
                  <a:lnTo>
                    <a:pt x="1701096" y="2"/>
                  </a:lnTo>
                  <a:lnTo>
                    <a:pt x="1720258" y="2"/>
                  </a:lnTo>
                  <a:lnTo>
                    <a:pt x="1720265" y="0"/>
                  </a:lnTo>
                  <a:cubicBezTo>
                    <a:pt x="1720265" y="0"/>
                    <a:pt x="1720265" y="0"/>
                    <a:pt x="1803178" y="0"/>
                  </a:cubicBezTo>
                  <a:lnTo>
                    <a:pt x="1888775" y="0"/>
                  </a:lnTo>
                  <a:lnTo>
                    <a:pt x="1916800" y="0"/>
                  </a:lnTo>
                  <a:lnTo>
                    <a:pt x="1957811" y="0"/>
                  </a:lnTo>
                  <a:lnTo>
                    <a:pt x="1985836" y="0"/>
                  </a:lnTo>
                  <a:lnTo>
                    <a:pt x="2071433" y="0"/>
                  </a:lnTo>
                  <a:cubicBezTo>
                    <a:pt x="2154346" y="0"/>
                    <a:pt x="2154346" y="0"/>
                    <a:pt x="2154346" y="0"/>
                  </a:cubicBezTo>
                  <a:lnTo>
                    <a:pt x="2154352" y="2"/>
                  </a:lnTo>
                  <a:lnTo>
                    <a:pt x="2252567" y="2"/>
                  </a:lnTo>
                  <a:cubicBezTo>
                    <a:pt x="2377016" y="2"/>
                    <a:pt x="2377016" y="2"/>
                    <a:pt x="2377016" y="2"/>
                  </a:cubicBezTo>
                  <a:cubicBezTo>
                    <a:pt x="2569663" y="2"/>
                    <a:pt x="2521948" y="248621"/>
                    <a:pt x="2698209" y="310777"/>
                  </a:cubicBezTo>
                  <a:close/>
                </a:path>
              </a:pathLst>
            </a:custGeom>
            <a:solidFill>
              <a:srgbClr val="DBDD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ltLang="en-US" sz="1138"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93" name="직사각형 392">
              <a:extLst>
                <a:ext uri="{FF2B5EF4-FFF2-40B4-BE49-F238E27FC236}">
                  <a16:creationId xmlns="" xmlns:a16="http://schemas.microsoft.com/office/drawing/2014/main" id="{64FBBA57-F5B3-4B45-BCA9-95388AC402F8}"/>
                </a:ext>
              </a:extLst>
            </p:cNvPr>
            <p:cNvSpPr/>
            <p:nvPr/>
          </p:nvSpPr>
          <p:spPr>
            <a:xfrm>
              <a:off x="7541160" y="2423241"/>
              <a:ext cx="1493130" cy="25158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rPr>
                <a:t>Status by Area</a:t>
              </a:r>
              <a:endParaRPr lang="en-US" altLang="ko-KR" sz="1050" dirty="0">
                <a:solidFill>
                  <a:srgbClr val="2D3C4B"/>
                </a:solidFill>
                <a:latin typeface="Times New Roman" panose="02020603050405020304" pitchFamily="18" charset="0"/>
                <a:ea typeface="Pretendard SemiBold" panose="02000703000000020004" pitchFamily="2" charset="-127"/>
                <a:cs typeface="Times New Roman" panose="02020603050405020304" pitchFamily="18" charset="0"/>
              </a:endParaRPr>
            </a:p>
          </p:txBody>
        </p:sp>
        <p:sp>
          <p:nvSpPr>
            <p:cNvPr id="394" name="TextBox 531">
              <a:extLst>
                <a:ext uri="{FF2B5EF4-FFF2-40B4-BE49-F238E27FC236}">
                  <a16:creationId xmlns="" xmlns:a16="http://schemas.microsoft.com/office/drawing/2014/main" id="{E7237692-DDAC-4F2D-81D7-C5E19804E38E}"/>
                </a:ext>
              </a:extLst>
            </p:cNvPr>
            <p:cNvSpPr txBox="1"/>
            <p:nvPr/>
          </p:nvSpPr>
          <p:spPr>
            <a:xfrm>
              <a:off x="419202" y="2072866"/>
              <a:ext cx="4438105" cy="349350"/>
            </a:xfrm>
            <a:prstGeom prst="round2SameRect">
              <a:avLst/>
            </a:prstGeom>
            <a:solidFill>
              <a:srgbClr val="0055DE"/>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4750" tIns="37148" rIns="74295" bIns="37148"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rtl="0"/>
              <a:r>
                <a:rPr lang="en-US" sz="1100" b="0" i="0" u="none" baseline="0" dirty="0">
                  <a:latin typeface="Times New Roman" panose="02020603050405020304" pitchFamily="18" charset="0"/>
                  <a:ea typeface="Pretendard ExtraBold" panose="02000903000000020004" pitchFamily="2" charset="-127"/>
                  <a:cs typeface="Times New Roman" panose="02020603050405020304" pitchFamily="18" charset="0"/>
                </a:rPr>
                <a:t>Notifications Services</a:t>
              </a:r>
              <a:r>
                <a:rPr lang="en-US" sz="1000" b="0" i="0" u="none" baseline="0" dirty="0">
                  <a:latin typeface="Times New Roman" panose="02020603050405020304" pitchFamily="18" charset="0"/>
                  <a:ea typeface="Pretendard ExtraBold" panose="02000903000000020004" pitchFamily="2" charset="-127"/>
                  <a:cs typeface="Times New Roman" panose="02020603050405020304" pitchFamily="18" charset="0"/>
                </a:rPr>
                <a:t> </a:t>
              </a:r>
              <a:r>
                <a:rPr lang="en-US" sz="1000" b="0" i="0" u="none" baseline="0" dirty="0">
                  <a:latin typeface="Times New Roman" panose="02020603050405020304" pitchFamily="18" charset="0"/>
                  <a:ea typeface="Pretendard" panose="02000503000000020004" pitchFamily="2" charset="-127"/>
                  <a:cs typeface="Times New Roman" panose="02020603050405020304" pitchFamily="18" charset="0"/>
                </a:rPr>
                <a:t> (as of Dec. 31, 2023)</a:t>
              </a:r>
            </a:p>
          </p:txBody>
        </p:sp>
        <p:sp>
          <p:nvSpPr>
            <p:cNvPr id="395" name="TextBox 531">
              <a:extLst>
                <a:ext uri="{FF2B5EF4-FFF2-40B4-BE49-F238E27FC236}">
                  <a16:creationId xmlns="" xmlns:a16="http://schemas.microsoft.com/office/drawing/2014/main" id="{7BDB29AD-E386-4723-A620-9DD73BD951BA}"/>
                </a:ext>
              </a:extLst>
            </p:cNvPr>
            <p:cNvSpPr txBox="1"/>
            <p:nvPr/>
          </p:nvSpPr>
          <p:spPr>
            <a:xfrm>
              <a:off x="4965623" y="2072868"/>
              <a:ext cx="4438105" cy="349350"/>
            </a:xfrm>
            <a:prstGeom prst="round2SameRect">
              <a:avLst/>
            </a:prstGeom>
            <a:solidFill>
              <a:srgbClr val="0055DE"/>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4750" tIns="37148" rIns="74295" bIns="37148"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rtl="0"/>
              <a:r>
                <a:rPr lang="en-US" sz="1100" b="0" i="0" u="none" baseline="0" dirty="0">
                  <a:latin typeface="Times New Roman" panose="02020603050405020304" pitchFamily="18" charset="0"/>
                  <a:ea typeface="Pretendard ExtraBold" panose="02000903000000020004" pitchFamily="2" charset="-127"/>
                  <a:cs typeface="Times New Roman" panose="02020603050405020304" pitchFamily="18" charset="0"/>
                </a:rPr>
                <a:t>Inquiry Services</a:t>
              </a:r>
              <a:r>
                <a:rPr lang="en-US" sz="1000" b="0" i="0" u="none" baseline="0" dirty="0">
                  <a:latin typeface="Times New Roman" panose="02020603050405020304" pitchFamily="18" charset="0"/>
                  <a:ea typeface="Pretendard" panose="02000503000000020004" pitchFamily="2" charset="-127"/>
                  <a:cs typeface="Times New Roman" panose="02020603050405020304" pitchFamily="18" charset="0"/>
                </a:rPr>
                <a:t> (as of Dec. 31, 2023)</a:t>
              </a:r>
            </a:p>
          </p:txBody>
        </p:sp>
        <p:sp>
          <p:nvSpPr>
            <p:cNvPr id="396" name="TextBox 395">
              <a:extLst>
                <a:ext uri="{FF2B5EF4-FFF2-40B4-BE49-F238E27FC236}">
                  <a16:creationId xmlns="" xmlns:a16="http://schemas.microsoft.com/office/drawing/2014/main" id="{A2D9128C-DF40-421A-98D4-65EDE5450674}"/>
                </a:ext>
              </a:extLst>
            </p:cNvPr>
            <p:cNvSpPr txBox="1"/>
            <p:nvPr/>
          </p:nvSpPr>
          <p:spPr>
            <a:xfrm>
              <a:off x="2739682" y="5766441"/>
              <a:ext cx="2180749" cy="153953"/>
            </a:xfrm>
            <a:prstGeom prst="rect">
              <a:avLst/>
            </a:prstGeom>
            <a:noFill/>
          </p:spPr>
          <p:txBody>
            <a:bodyPr wrap="square" lIns="0" rtlCol="0">
              <a:spAutoFit/>
            </a:bodyPr>
            <a:lstStyle/>
            <a:p>
              <a:pPr marL="72000" indent="-72000"/>
              <a:r>
                <a:rPr 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rPr>
                <a:t>*	2H 2023 satisfaction survey with notification users (136,000)</a:t>
              </a:r>
              <a:endParaRPr lang="en-US" altLang="en-US" sz="600" dirty="0">
                <a:solidFill>
                  <a:srgbClr val="A0A5AE"/>
                </a:solidFill>
                <a:latin typeface="Times New Roman" panose="02020603050405020304" pitchFamily="18" charset="0"/>
                <a:ea typeface="Pretendard" panose="02000503000000020004" pitchFamily="2" charset="-127"/>
                <a:cs typeface="Times New Roman" panose="02020603050405020304" pitchFamily="18" charset="0"/>
              </a:endParaRPr>
            </a:p>
          </p:txBody>
        </p:sp>
        <p:cxnSp>
          <p:nvCxnSpPr>
            <p:cNvPr id="397" name="직선 연결선 396">
              <a:extLst>
                <a:ext uri="{FF2B5EF4-FFF2-40B4-BE49-F238E27FC236}">
                  <a16:creationId xmlns="" xmlns:a16="http://schemas.microsoft.com/office/drawing/2014/main" id="{CF56E4E0-3C2E-4CF3-BC18-4997D3281422}"/>
                </a:ext>
              </a:extLst>
            </p:cNvPr>
            <p:cNvCxnSpPr/>
            <p:nvPr/>
          </p:nvCxnSpPr>
          <p:spPr>
            <a:xfrm>
              <a:off x="5322099" y="5532780"/>
              <a:ext cx="0" cy="113744"/>
            </a:xfrm>
            <a:prstGeom prst="line">
              <a:avLst/>
            </a:prstGeom>
            <a:ln w="9525">
              <a:solidFill>
                <a:srgbClr val="A0A5AE"/>
              </a:solidFill>
            </a:ln>
          </p:spPr>
          <p:style>
            <a:lnRef idx="1">
              <a:schemeClr val="accent1"/>
            </a:lnRef>
            <a:fillRef idx="0">
              <a:schemeClr val="accent1"/>
            </a:fillRef>
            <a:effectRef idx="0">
              <a:schemeClr val="accent1"/>
            </a:effectRef>
            <a:fontRef idx="minor">
              <a:schemeClr val="tx1"/>
            </a:fontRef>
          </p:style>
        </p:cxnSp>
        <p:grpSp>
          <p:nvGrpSpPr>
            <p:cNvPr id="398" name="그룹 397">
              <a:extLst>
                <a:ext uri="{FF2B5EF4-FFF2-40B4-BE49-F238E27FC236}">
                  <a16:creationId xmlns="" xmlns:a16="http://schemas.microsoft.com/office/drawing/2014/main" id="{8F34BD78-F719-4960-9C23-874127833A3E}"/>
                </a:ext>
              </a:extLst>
            </p:cNvPr>
            <p:cNvGrpSpPr/>
            <p:nvPr/>
          </p:nvGrpSpPr>
          <p:grpSpPr>
            <a:xfrm>
              <a:off x="7412985" y="4809784"/>
              <a:ext cx="779721" cy="729893"/>
              <a:chOff x="8851958" y="2001406"/>
              <a:chExt cx="959650" cy="898330"/>
            </a:xfrm>
          </p:grpSpPr>
          <p:grpSp>
            <p:nvGrpSpPr>
              <p:cNvPr id="412" name="그룹 411">
                <a:extLst>
                  <a:ext uri="{FF2B5EF4-FFF2-40B4-BE49-F238E27FC236}">
                    <a16:creationId xmlns="" xmlns:a16="http://schemas.microsoft.com/office/drawing/2014/main" id="{A743465D-D714-4090-A1D3-EF50BD53AA5F}"/>
                  </a:ext>
                </a:extLst>
              </p:cNvPr>
              <p:cNvGrpSpPr/>
              <p:nvPr/>
            </p:nvGrpSpPr>
            <p:grpSpPr>
              <a:xfrm>
                <a:off x="8851958" y="2001406"/>
                <a:ext cx="592689" cy="157900"/>
                <a:chOff x="8851958" y="2001406"/>
                <a:chExt cx="592689" cy="157900"/>
              </a:xfrm>
            </p:grpSpPr>
            <p:sp>
              <p:nvSpPr>
                <p:cNvPr id="425" name="직사각형 424">
                  <a:extLst>
                    <a:ext uri="{FF2B5EF4-FFF2-40B4-BE49-F238E27FC236}">
                      <a16:creationId xmlns="" xmlns:a16="http://schemas.microsoft.com/office/drawing/2014/main" id="{AAD812B2-4A5C-4B32-A0C6-067C5F0AC918}"/>
                    </a:ext>
                  </a:extLst>
                </p:cNvPr>
                <p:cNvSpPr/>
                <p:nvPr/>
              </p:nvSpPr>
              <p:spPr>
                <a:xfrm>
                  <a:off x="8851958" y="2026208"/>
                  <a:ext cx="118529" cy="118529"/>
                </a:xfrm>
                <a:prstGeom prst="rect">
                  <a:avLst/>
                </a:prstGeom>
                <a:solidFill>
                  <a:srgbClr val="0055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426" name="TextBox 425">
                  <a:extLst>
                    <a:ext uri="{FF2B5EF4-FFF2-40B4-BE49-F238E27FC236}">
                      <a16:creationId xmlns="" xmlns:a16="http://schemas.microsoft.com/office/drawing/2014/main" id="{DDF9241B-2EE3-47AB-B540-11D7D7DF4EFA}"/>
                    </a:ext>
                  </a:extLst>
                </p:cNvPr>
                <p:cNvSpPr txBox="1"/>
                <p:nvPr/>
              </p:nvSpPr>
              <p:spPr>
                <a:xfrm>
                  <a:off x="8932478" y="2001406"/>
                  <a:ext cx="512169" cy="157900"/>
                </a:xfrm>
                <a:prstGeom prst="rect">
                  <a:avLst/>
                </a:prstGeom>
                <a:noFill/>
              </p:spPr>
              <p:txBody>
                <a:bodyPr wrap="none" rtlCol="0">
                  <a:spAutoFit/>
                </a:bodyPr>
                <a:lstStyle/>
                <a:p>
                  <a:r>
                    <a:rPr 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Very satisfied</a:t>
                  </a:r>
                </a:p>
              </p:txBody>
            </p:sp>
          </p:grpSp>
          <p:grpSp>
            <p:nvGrpSpPr>
              <p:cNvPr id="413" name="그룹 412">
                <a:extLst>
                  <a:ext uri="{FF2B5EF4-FFF2-40B4-BE49-F238E27FC236}">
                    <a16:creationId xmlns="" xmlns:a16="http://schemas.microsoft.com/office/drawing/2014/main" id="{3A7AE800-76B5-4D86-BB4F-A1EF2BC2A9A1}"/>
                  </a:ext>
                </a:extLst>
              </p:cNvPr>
              <p:cNvGrpSpPr/>
              <p:nvPr/>
            </p:nvGrpSpPr>
            <p:grpSpPr>
              <a:xfrm>
                <a:off x="8851958" y="2186514"/>
                <a:ext cx="486150" cy="157900"/>
                <a:chOff x="8851958" y="2213711"/>
                <a:chExt cx="486150" cy="157900"/>
              </a:xfrm>
            </p:grpSpPr>
            <p:sp>
              <p:nvSpPr>
                <p:cNvPr id="423" name="직사각형 422">
                  <a:extLst>
                    <a:ext uri="{FF2B5EF4-FFF2-40B4-BE49-F238E27FC236}">
                      <a16:creationId xmlns="" xmlns:a16="http://schemas.microsoft.com/office/drawing/2014/main" id="{FB164791-04C9-4ADD-A8DC-BF234312798A}"/>
                    </a:ext>
                  </a:extLst>
                </p:cNvPr>
                <p:cNvSpPr/>
                <p:nvPr/>
              </p:nvSpPr>
              <p:spPr>
                <a:xfrm>
                  <a:off x="8851958" y="2235424"/>
                  <a:ext cx="118529" cy="118529"/>
                </a:xfrm>
                <a:prstGeom prst="rect">
                  <a:avLst/>
                </a:prstGeom>
                <a:solidFill>
                  <a:srgbClr val="779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424" name="TextBox 423">
                  <a:extLst>
                    <a:ext uri="{FF2B5EF4-FFF2-40B4-BE49-F238E27FC236}">
                      <a16:creationId xmlns="" xmlns:a16="http://schemas.microsoft.com/office/drawing/2014/main" id="{4CD7433A-4D90-4BC9-A7CF-866781150255}"/>
                    </a:ext>
                  </a:extLst>
                </p:cNvPr>
                <p:cNvSpPr txBox="1"/>
                <p:nvPr/>
              </p:nvSpPr>
              <p:spPr>
                <a:xfrm>
                  <a:off x="8932478" y="2213711"/>
                  <a:ext cx="405630" cy="157900"/>
                </a:xfrm>
                <a:prstGeom prst="rect">
                  <a:avLst/>
                </a:prstGeom>
                <a:noFill/>
              </p:spPr>
              <p:txBody>
                <a:bodyPr wrap="none" rtlCol="0">
                  <a:spAutoFit/>
                </a:bodyPr>
                <a:lstStyle/>
                <a:p>
                  <a:r>
                    <a:rPr 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Satisfied</a:t>
                  </a:r>
                </a:p>
              </p:txBody>
            </p:sp>
          </p:grpSp>
          <p:grpSp>
            <p:nvGrpSpPr>
              <p:cNvPr id="414" name="그룹 413">
                <a:extLst>
                  <a:ext uri="{FF2B5EF4-FFF2-40B4-BE49-F238E27FC236}">
                    <a16:creationId xmlns="" xmlns:a16="http://schemas.microsoft.com/office/drawing/2014/main" id="{702A96A5-6FE8-4B3B-8BCE-89A838AE72AB}"/>
                  </a:ext>
                </a:extLst>
              </p:cNvPr>
              <p:cNvGrpSpPr/>
              <p:nvPr/>
            </p:nvGrpSpPr>
            <p:grpSpPr>
              <a:xfrm>
                <a:off x="8851958" y="2371621"/>
                <a:ext cx="959650" cy="157900"/>
                <a:chOff x="8851958" y="2433050"/>
                <a:chExt cx="959650" cy="157900"/>
              </a:xfrm>
            </p:grpSpPr>
            <p:sp>
              <p:nvSpPr>
                <p:cNvPr id="421" name="직사각형 420">
                  <a:extLst>
                    <a:ext uri="{FF2B5EF4-FFF2-40B4-BE49-F238E27FC236}">
                      <a16:creationId xmlns="" xmlns:a16="http://schemas.microsoft.com/office/drawing/2014/main" id="{5A7DE513-0E2D-4912-8AA6-8EF65376229B}"/>
                    </a:ext>
                  </a:extLst>
                </p:cNvPr>
                <p:cNvSpPr/>
                <p:nvPr/>
              </p:nvSpPr>
              <p:spPr>
                <a:xfrm>
                  <a:off x="8851958" y="2451675"/>
                  <a:ext cx="118529" cy="118529"/>
                </a:xfrm>
                <a:prstGeom prst="rect">
                  <a:avLst/>
                </a:prstGeom>
                <a:solidFill>
                  <a:srgbClr val="AFC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422" name="TextBox 421">
                  <a:extLst>
                    <a:ext uri="{FF2B5EF4-FFF2-40B4-BE49-F238E27FC236}">
                      <a16:creationId xmlns="" xmlns:a16="http://schemas.microsoft.com/office/drawing/2014/main" id="{2B7F7A82-540C-4558-A7A9-0574591F52A9}"/>
                    </a:ext>
                  </a:extLst>
                </p:cNvPr>
                <p:cNvSpPr txBox="1"/>
                <p:nvPr/>
              </p:nvSpPr>
              <p:spPr>
                <a:xfrm>
                  <a:off x="8932478" y="2433050"/>
                  <a:ext cx="879130" cy="157900"/>
                </a:xfrm>
                <a:prstGeom prst="rect">
                  <a:avLst/>
                </a:prstGeom>
                <a:noFill/>
              </p:spPr>
              <p:txBody>
                <a:bodyPr wrap="none" rtlCol="0">
                  <a:spAutoFit/>
                </a:bodyPr>
                <a:lstStyle/>
                <a:p>
                  <a:r>
                    <a:rPr 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Neither satisfied nor dissatisfied</a:t>
                  </a:r>
                </a:p>
              </p:txBody>
            </p:sp>
          </p:grpSp>
          <p:grpSp>
            <p:nvGrpSpPr>
              <p:cNvPr id="415" name="그룹 414">
                <a:extLst>
                  <a:ext uri="{FF2B5EF4-FFF2-40B4-BE49-F238E27FC236}">
                    <a16:creationId xmlns="" xmlns:a16="http://schemas.microsoft.com/office/drawing/2014/main" id="{D380611A-B9E2-4709-A348-D8643C9E769E}"/>
                  </a:ext>
                </a:extLst>
              </p:cNvPr>
              <p:cNvGrpSpPr/>
              <p:nvPr/>
            </p:nvGrpSpPr>
            <p:grpSpPr>
              <a:xfrm>
                <a:off x="8851958" y="2556729"/>
                <a:ext cx="667265" cy="157900"/>
                <a:chOff x="8851958" y="2648100"/>
                <a:chExt cx="667265" cy="157900"/>
              </a:xfrm>
            </p:grpSpPr>
            <p:sp>
              <p:nvSpPr>
                <p:cNvPr id="419" name="직사각형 418">
                  <a:extLst>
                    <a:ext uri="{FF2B5EF4-FFF2-40B4-BE49-F238E27FC236}">
                      <a16:creationId xmlns="" xmlns:a16="http://schemas.microsoft.com/office/drawing/2014/main" id="{5A170EE3-B13B-4B1D-9F43-E823B807936E}"/>
                    </a:ext>
                  </a:extLst>
                </p:cNvPr>
                <p:cNvSpPr/>
                <p:nvPr/>
              </p:nvSpPr>
              <p:spPr>
                <a:xfrm>
                  <a:off x="8851958" y="2663636"/>
                  <a:ext cx="118529" cy="118529"/>
                </a:xfrm>
                <a:prstGeom prst="rect">
                  <a:avLst/>
                </a:prstGeom>
                <a:solidFill>
                  <a:srgbClr val="DFE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420" name="TextBox 419">
                  <a:extLst>
                    <a:ext uri="{FF2B5EF4-FFF2-40B4-BE49-F238E27FC236}">
                      <a16:creationId xmlns="" xmlns:a16="http://schemas.microsoft.com/office/drawing/2014/main" id="{C9E5B4FA-13ED-406F-B123-FBB4A343DFC8}"/>
                    </a:ext>
                  </a:extLst>
                </p:cNvPr>
                <p:cNvSpPr txBox="1"/>
                <p:nvPr/>
              </p:nvSpPr>
              <p:spPr>
                <a:xfrm>
                  <a:off x="8932478" y="2648100"/>
                  <a:ext cx="586745" cy="157900"/>
                </a:xfrm>
                <a:prstGeom prst="rect">
                  <a:avLst/>
                </a:prstGeom>
                <a:noFill/>
              </p:spPr>
              <p:txBody>
                <a:bodyPr wrap="none" rtlCol="0">
                  <a:spAutoFit/>
                </a:bodyPr>
                <a:lstStyle/>
                <a:p>
                  <a:r>
                    <a:rPr 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Dissatisfied (0%)</a:t>
                  </a:r>
                  <a:endParaRPr lang="en-US" alt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416" name="그룹 415">
                <a:extLst>
                  <a:ext uri="{FF2B5EF4-FFF2-40B4-BE49-F238E27FC236}">
                    <a16:creationId xmlns="" xmlns:a16="http://schemas.microsoft.com/office/drawing/2014/main" id="{F5CEADA3-EB35-4119-BC65-0C18CEAF5FED}"/>
                  </a:ext>
                </a:extLst>
              </p:cNvPr>
              <p:cNvGrpSpPr/>
              <p:nvPr/>
            </p:nvGrpSpPr>
            <p:grpSpPr>
              <a:xfrm>
                <a:off x="8851958" y="2741836"/>
                <a:ext cx="651482" cy="157900"/>
                <a:chOff x="8851958" y="2862325"/>
                <a:chExt cx="651482" cy="157900"/>
              </a:xfrm>
            </p:grpSpPr>
            <p:sp>
              <p:nvSpPr>
                <p:cNvPr id="417" name="직사각형 416">
                  <a:extLst>
                    <a:ext uri="{FF2B5EF4-FFF2-40B4-BE49-F238E27FC236}">
                      <a16:creationId xmlns="" xmlns:a16="http://schemas.microsoft.com/office/drawing/2014/main" id="{01578A26-E572-41EE-B799-420D644B914F}"/>
                    </a:ext>
                  </a:extLst>
                </p:cNvPr>
                <p:cNvSpPr/>
                <p:nvPr/>
              </p:nvSpPr>
              <p:spPr>
                <a:xfrm>
                  <a:off x="8851958" y="2876112"/>
                  <a:ext cx="118529" cy="118529"/>
                </a:xfrm>
                <a:prstGeom prst="rect">
                  <a:avLst/>
                </a:prstGeom>
                <a:solidFill>
                  <a:srgbClr val="DBDD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418" name="TextBox 417">
                  <a:extLst>
                    <a:ext uri="{FF2B5EF4-FFF2-40B4-BE49-F238E27FC236}">
                      <a16:creationId xmlns="" xmlns:a16="http://schemas.microsoft.com/office/drawing/2014/main" id="{2AC5C100-F3B8-415F-ADEA-A799DCCB4438}"/>
                    </a:ext>
                  </a:extLst>
                </p:cNvPr>
                <p:cNvSpPr txBox="1"/>
                <p:nvPr/>
              </p:nvSpPr>
              <p:spPr>
                <a:xfrm>
                  <a:off x="8932478" y="2862325"/>
                  <a:ext cx="570962" cy="157900"/>
                </a:xfrm>
                <a:prstGeom prst="rect">
                  <a:avLst/>
                </a:prstGeom>
                <a:noFill/>
              </p:spPr>
              <p:txBody>
                <a:bodyPr wrap="none" rtlCol="0">
                  <a:spAutoFit/>
                </a:bodyPr>
                <a:lstStyle/>
                <a:p>
                  <a:r>
                    <a:rPr lang="en-US" sz="400" spc="-30" dirty="0">
                      <a:solidFill>
                        <a:srgbClr val="525B66"/>
                      </a:solidFill>
                      <a:latin typeface="Times New Roman" panose="02020603050405020304" pitchFamily="18" charset="0"/>
                      <a:ea typeface="Pretendard" panose="02000503000000020004" pitchFamily="2" charset="-127"/>
                      <a:cs typeface="Times New Roman" panose="02020603050405020304" pitchFamily="18" charset="0"/>
                    </a:rPr>
                    <a:t>Very dissatisfied</a:t>
                  </a:r>
                </a:p>
              </p:txBody>
            </p:sp>
          </p:grpSp>
        </p:grpSp>
        <p:cxnSp>
          <p:nvCxnSpPr>
            <p:cNvPr id="399" name="직선 연결선 398">
              <a:extLst>
                <a:ext uri="{FF2B5EF4-FFF2-40B4-BE49-F238E27FC236}">
                  <a16:creationId xmlns="" xmlns:a16="http://schemas.microsoft.com/office/drawing/2014/main" id="{864B732B-0376-49E3-B1A7-576C79A5890E}"/>
                </a:ext>
              </a:extLst>
            </p:cNvPr>
            <p:cNvCxnSpPr>
              <a:cxnSpLocks/>
            </p:cNvCxnSpPr>
            <p:nvPr/>
          </p:nvCxnSpPr>
          <p:spPr>
            <a:xfrm flipH="1">
              <a:off x="3858373" y="3789798"/>
              <a:ext cx="53192" cy="94535"/>
            </a:xfrm>
            <a:prstGeom prst="line">
              <a:avLst/>
            </a:prstGeom>
            <a:ln>
              <a:gradFill>
                <a:gsLst>
                  <a:gs pos="100000">
                    <a:srgbClr val="707782"/>
                  </a:gs>
                  <a:gs pos="0">
                    <a:srgbClr val="707782">
                      <a:alpha val="0"/>
                    </a:srgbClr>
                  </a:gs>
                </a:gsLst>
                <a:lin ang="5400000" scaled="1"/>
              </a:gradFill>
              <a:tailEnd type="none" w="sm" len="sm"/>
            </a:ln>
          </p:spPr>
          <p:style>
            <a:lnRef idx="1">
              <a:schemeClr val="accent1"/>
            </a:lnRef>
            <a:fillRef idx="0">
              <a:schemeClr val="accent1"/>
            </a:fillRef>
            <a:effectRef idx="0">
              <a:schemeClr val="accent1"/>
            </a:effectRef>
            <a:fontRef idx="minor">
              <a:schemeClr val="tx1"/>
            </a:fontRef>
          </p:style>
        </p:cxnSp>
        <p:cxnSp>
          <p:nvCxnSpPr>
            <p:cNvPr id="400" name="직선 연결선 399">
              <a:extLst>
                <a:ext uri="{FF2B5EF4-FFF2-40B4-BE49-F238E27FC236}">
                  <a16:creationId xmlns="" xmlns:a16="http://schemas.microsoft.com/office/drawing/2014/main" id="{92EED8D7-262E-4D0F-8E08-BBA30FB8AF44}"/>
                </a:ext>
              </a:extLst>
            </p:cNvPr>
            <p:cNvCxnSpPr>
              <a:cxnSpLocks/>
            </p:cNvCxnSpPr>
            <p:nvPr/>
          </p:nvCxnSpPr>
          <p:spPr>
            <a:xfrm flipH="1">
              <a:off x="4574563" y="4727972"/>
              <a:ext cx="49560" cy="141876"/>
            </a:xfrm>
            <a:prstGeom prst="line">
              <a:avLst/>
            </a:prstGeom>
            <a:ln>
              <a:gradFill>
                <a:gsLst>
                  <a:gs pos="0">
                    <a:srgbClr val="707782"/>
                  </a:gs>
                  <a:gs pos="100000">
                    <a:srgbClr val="707782">
                      <a:alpha val="0"/>
                    </a:srgbClr>
                  </a:gs>
                </a:gsLst>
                <a:lin ang="5400000" scaled="1"/>
              </a:gradFill>
              <a:tailEnd type="none" w="sm" len="sm"/>
            </a:ln>
          </p:spPr>
          <p:style>
            <a:lnRef idx="1">
              <a:schemeClr val="accent1"/>
            </a:lnRef>
            <a:fillRef idx="0">
              <a:schemeClr val="accent1"/>
            </a:fillRef>
            <a:effectRef idx="0">
              <a:schemeClr val="accent1"/>
            </a:effectRef>
            <a:fontRef idx="minor">
              <a:schemeClr val="tx1"/>
            </a:fontRef>
          </p:style>
        </p:cxnSp>
        <p:cxnSp>
          <p:nvCxnSpPr>
            <p:cNvPr id="401" name="직선 연결선 400">
              <a:extLst>
                <a:ext uri="{FF2B5EF4-FFF2-40B4-BE49-F238E27FC236}">
                  <a16:creationId xmlns="" xmlns:a16="http://schemas.microsoft.com/office/drawing/2014/main" id="{1017BBE1-4BA4-492D-BB40-9A6BDF049555}"/>
                </a:ext>
              </a:extLst>
            </p:cNvPr>
            <p:cNvCxnSpPr>
              <a:cxnSpLocks/>
            </p:cNvCxnSpPr>
            <p:nvPr/>
          </p:nvCxnSpPr>
          <p:spPr>
            <a:xfrm flipH="1">
              <a:off x="4599150" y="4829934"/>
              <a:ext cx="84336" cy="75376"/>
            </a:xfrm>
            <a:prstGeom prst="line">
              <a:avLst/>
            </a:prstGeom>
            <a:ln>
              <a:gradFill>
                <a:gsLst>
                  <a:gs pos="0">
                    <a:srgbClr val="707782"/>
                  </a:gs>
                  <a:gs pos="100000">
                    <a:srgbClr val="707782">
                      <a:alpha val="0"/>
                    </a:srgbClr>
                  </a:gs>
                </a:gsLst>
                <a:lin ang="5400000" scaled="1"/>
              </a:gradFill>
              <a:tailEnd type="none" w="sm" len="sm"/>
            </a:ln>
          </p:spPr>
          <p:style>
            <a:lnRef idx="1">
              <a:schemeClr val="accent1"/>
            </a:lnRef>
            <a:fillRef idx="0">
              <a:schemeClr val="accent1"/>
            </a:fillRef>
            <a:effectRef idx="0">
              <a:schemeClr val="accent1"/>
            </a:effectRef>
            <a:fontRef idx="minor">
              <a:schemeClr val="tx1"/>
            </a:fontRef>
          </p:style>
        </p:cxnSp>
        <p:cxnSp>
          <p:nvCxnSpPr>
            <p:cNvPr id="402" name="직선 연결선 401">
              <a:extLst>
                <a:ext uri="{FF2B5EF4-FFF2-40B4-BE49-F238E27FC236}">
                  <a16:creationId xmlns="" xmlns:a16="http://schemas.microsoft.com/office/drawing/2014/main" id="{446C9A75-1137-4F21-B7AC-C13D9EB9353E}"/>
                </a:ext>
              </a:extLst>
            </p:cNvPr>
            <p:cNvCxnSpPr>
              <a:cxnSpLocks/>
            </p:cNvCxnSpPr>
            <p:nvPr/>
          </p:nvCxnSpPr>
          <p:spPr>
            <a:xfrm flipH="1" flipV="1">
              <a:off x="9126026" y="5280333"/>
              <a:ext cx="69320" cy="57715"/>
            </a:xfrm>
            <a:prstGeom prst="line">
              <a:avLst/>
            </a:prstGeom>
            <a:ln>
              <a:gradFill>
                <a:gsLst>
                  <a:gs pos="0">
                    <a:srgbClr val="707782"/>
                  </a:gs>
                  <a:gs pos="100000">
                    <a:srgbClr val="707782">
                      <a:alpha val="0"/>
                    </a:srgbClr>
                  </a:gs>
                </a:gsLst>
                <a:lin ang="5400000" scaled="1"/>
              </a:gradFill>
              <a:tailEnd type="none" w="sm" len="sm"/>
            </a:ln>
          </p:spPr>
          <p:style>
            <a:lnRef idx="1">
              <a:schemeClr val="accent1"/>
            </a:lnRef>
            <a:fillRef idx="0">
              <a:schemeClr val="accent1"/>
            </a:fillRef>
            <a:effectRef idx="0">
              <a:schemeClr val="accent1"/>
            </a:effectRef>
            <a:fontRef idx="minor">
              <a:schemeClr val="tx1"/>
            </a:fontRef>
          </p:style>
        </p:cxnSp>
        <p:cxnSp>
          <p:nvCxnSpPr>
            <p:cNvPr id="403" name="직선 연결선 402">
              <a:extLst>
                <a:ext uri="{FF2B5EF4-FFF2-40B4-BE49-F238E27FC236}">
                  <a16:creationId xmlns="" xmlns:a16="http://schemas.microsoft.com/office/drawing/2014/main" id="{9473CCD2-7324-4087-9ED7-7CE77C9168AF}"/>
                </a:ext>
              </a:extLst>
            </p:cNvPr>
            <p:cNvCxnSpPr>
              <a:cxnSpLocks/>
            </p:cNvCxnSpPr>
            <p:nvPr/>
          </p:nvCxnSpPr>
          <p:spPr>
            <a:xfrm flipH="1" flipV="1">
              <a:off x="9118734" y="5294366"/>
              <a:ext cx="61104" cy="193554"/>
            </a:xfrm>
            <a:prstGeom prst="line">
              <a:avLst/>
            </a:prstGeom>
            <a:ln>
              <a:gradFill>
                <a:gsLst>
                  <a:gs pos="0">
                    <a:srgbClr val="707782"/>
                  </a:gs>
                  <a:gs pos="100000">
                    <a:srgbClr val="707782">
                      <a:alpha val="0"/>
                    </a:srgbClr>
                  </a:gs>
                </a:gsLst>
                <a:lin ang="5400000" scaled="1"/>
              </a:gradFill>
              <a:tailEnd type="none" w="sm" len="sm"/>
            </a:ln>
          </p:spPr>
          <p:style>
            <a:lnRef idx="1">
              <a:schemeClr val="accent1"/>
            </a:lnRef>
            <a:fillRef idx="0">
              <a:schemeClr val="accent1"/>
            </a:fillRef>
            <a:effectRef idx="0">
              <a:schemeClr val="accent1"/>
            </a:effectRef>
            <a:fontRef idx="minor">
              <a:schemeClr val="tx1"/>
            </a:fontRef>
          </p:style>
        </p:cxnSp>
        <p:pic>
          <p:nvPicPr>
            <p:cNvPr id="404" name="Picture 66" descr="eee-01">
              <a:extLst>
                <a:ext uri="{FF2B5EF4-FFF2-40B4-BE49-F238E27FC236}">
                  <a16:creationId xmlns="" xmlns:a16="http://schemas.microsoft.com/office/drawing/2014/main" id="{39F56CBA-087A-4A73-9054-4A06D4BF087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712" r="35720" b="50353"/>
            <a:stretch/>
          </p:blipFill>
          <p:spPr bwMode="auto">
            <a:xfrm rot="10800000" flipV="1">
              <a:off x="4859694" y="2075184"/>
              <a:ext cx="227238" cy="41398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5" name="그룹 404">
              <a:extLst>
                <a:ext uri="{FF2B5EF4-FFF2-40B4-BE49-F238E27FC236}">
                  <a16:creationId xmlns="" xmlns:a16="http://schemas.microsoft.com/office/drawing/2014/main" id="{780B3B65-1F55-4E56-8736-3BB840F97467}"/>
                </a:ext>
              </a:extLst>
            </p:cNvPr>
            <p:cNvGrpSpPr/>
            <p:nvPr/>
          </p:nvGrpSpPr>
          <p:grpSpPr>
            <a:xfrm>
              <a:off x="3152146" y="2129289"/>
              <a:ext cx="1632807" cy="228768"/>
              <a:chOff x="3797721" y="1829352"/>
              <a:chExt cx="2091448" cy="281561"/>
            </a:xfrm>
          </p:grpSpPr>
          <p:sp>
            <p:nvSpPr>
              <p:cNvPr id="410" name="사각형: 둥근 모서리 409">
                <a:extLst>
                  <a:ext uri="{FF2B5EF4-FFF2-40B4-BE49-F238E27FC236}">
                    <a16:creationId xmlns="" xmlns:a16="http://schemas.microsoft.com/office/drawing/2014/main" id="{BB705888-32E5-498D-8F0D-C1EC947434E0}"/>
                  </a:ext>
                </a:extLst>
              </p:cNvPr>
              <p:cNvSpPr/>
              <p:nvPr/>
            </p:nvSpPr>
            <p:spPr>
              <a:xfrm>
                <a:off x="3797721" y="1847366"/>
                <a:ext cx="2091448" cy="255061"/>
              </a:xfrm>
              <a:prstGeom prst="roundRect">
                <a:avLst>
                  <a:gd name="adj" fmla="val 50000"/>
                </a:avLst>
              </a:prstGeom>
              <a:solidFill>
                <a:srgbClr val="002A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411" name="직사각형 410">
                <a:extLst>
                  <a:ext uri="{FF2B5EF4-FFF2-40B4-BE49-F238E27FC236}">
                    <a16:creationId xmlns="" xmlns:a16="http://schemas.microsoft.com/office/drawing/2014/main" id="{2F12DDA6-F5E3-4D12-937E-BA0BB0824818}"/>
                  </a:ext>
                </a:extLst>
              </p:cNvPr>
              <p:cNvSpPr/>
              <p:nvPr/>
            </p:nvSpPr>
            <p:spPr>
              <a:xfrm>
                <a:off x="3822120" y="1829352"/>
                <a:ext cx="2049257" cy="281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defRPr/>
                </a:pPr>
                <a:r>
                  <a:rPr lang="en-US" sz="900"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Notifications sent </a:t>
                </a:r>
                <a:r>
                  <a:rPr lang="en-US" sz="900" b="0" i="0" u="none" baseline="0" dirty="0">
                    <a:solidFill>
                      <a:srgbClr val="E1FA78"/>
                    </a:solidFill>
                    <a:latin typeface="Times New Roman" panose="02020603050405020304" pitchFamily="18" charset="0"/>
                    <a:ea typeface="Pretendard" panose="02000503000000020004" pitchFamily="2" charset="-127"/>
                    <a:cs typeface="Times New Roman" panose="02020603050405020304" pitchFamily="18" charset="0"/>
                  </a:rPr>
                  <a:t>: </a:t>
                </a:r>
                <a:r>
                  <a:rPr lang="en-US" sz="900" b="0" i="0" u="none" baseline="0" dirty="0">
                    <a:solidFill>
                      <a:srgbClr val="E1FA78"/>
                    </a:solidFill>
                    <a:latin typeface="Times New Roman" panose="02020603050405020304" pitchFamily="18" charset="0"/>
                    <a:ea typeface="Pretendard ExtraBold" panose="02000903000000020004" pitchFamily="2" charset="-127"/>
                    <a:cs typeface="Times New Roman" panose="02020603050405020304" pitchFamily="18" charset="0"/>
                  </a:rPr>
                  <a:t>709.23</a:t>
                </a:r>
                <a:r>
                  <a:rPr lang="en-US" sz="900"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million</a:t>
                </a:r>
                <a:endParaRPr lang="en-US" altLang="en-US" sz="90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grpSp>
          <p:nvGrpSpPr>
            <p:cNvPr id="406" name="그룹 405">
              <a:extLst>
                <a:ext uri="{FF2B5EF4-FFF2-40B4-BE49-F238E27FC236}">
                  <a16:creationId xmlns="" xmlns:a16="http://schemas.microsoft.com/office/drawing/2014/main" id="{F48339A8-2429-4D01-A50E-305EBAD2E174}"/>
                </a:ext>
              </a:extLst>
            </p:cNvPr>
            <p:cNvGrpSpPr/>
            <p:nvPr/>
          </p:nvGrpSpPr>
          <p:grpSpPr>
            <a:xfrm>
              <a:off x="7696972" y="2129289"/>
              <a:ext cx="1632807" cy="228768"/>
              <a:chOff x="3797721" y="1829352"/>
              <a:chExt cx="2091448" cy="281561"/>
            </a:xfrm>
          </p:grpSpPr>
          <p:sp>
            <p:nvSpPr>
              <p:cNvPr id="408" name="사각형: 둥근 모서리 407">
                <a:extLst>
                  <a:ext uri="{FF2B5EF4-FFF2-40B4-BE49-F238E27FC236}">
                    <a16:creationId xmlns="" xmlns:a16="http://schemas.microsoft.com/office/drawing/2014/main" id="{F0DFC6CC-0092-43FB-953D-1D683C725324}"/>
                  </a:ext>
                </a:extLst>
              </p:cNvPr>
              <p:cNvSpPr/>
              <p:nvPr/>
            </p:nvSpPr>
            <p:spPr>
              <a:xfrm>
                <a:off x="3797721" y="1847366"/>
                <a:ext cx="2091448" cy="255061"/>
              </a:xfrm>
              <a:prstGeom prst="roundRect">
                <a:avLst>
                  <a:gd name="adj" fmla="val 50000"/>
                </a:avLst>
              </a:prstGeom>
              <a:solidFill>
                <a:srgbClr val="002A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ltLang="en-US" sz="1463" dirty="0">
                  <a:latin typeface="Times New Roman" panose="02020603050405020304" pitchFamily="18" charset="0"/>
                  <a:cs typeface="Times New Roman" panose="02020603050405020304" pitchFamily="18" charset="0"/>
                </a:endParaRPr>
              </a:p>
            </p:txBody>
          </p:sp>
          <p:sp>
            <p:nvSpPr>
              <p:cNvPr id="409" name="직사각형 408">
                <a:extLst>
                  <a:ext uri="{FF2B5EF4-FFF2-40B4-BE49-F238E27FC236}">
                    <a16:creationId xmlns="" xmlns:a16="http://schemas.microsoft.com/office/drawing/2014/main" id="{CEF22617-31AE-4885-BA99-934C75254A71}"/>
                  </a:ext>
                </a:extLst>
              </p:cNvPr>
              <p:cNvSpPr/>
              <p:nvPr/>
            </p:nvSpPr>
            <p:spPr>
              <a:xfrm>
                <a:off x="3822120" y="1829352"/>
                <a:ext cx="2049257" cy="281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defRPr/>
                </a:pPr>
                <a:r>
                  <a:rPr lang="en-US" sz="900" b="0" i="0" u="none" baseline="0" dirty="0">
                    <a:solidFill>
                      <a:schemeClr val="bg1"/>
                    </a:solidFill>
                    <a:latin typeface="Times New Roman" panose="02020603050405020304" pitchFamily="18" charset="0"/>
                    <a:ea typeface="Pretendard" panose="02000503000000020004" pitchFamily="2" charset="-127"/>
                    <a:cs typeface="Times New Roman" panose="02020603050405020304" pitchFamily="18" charset="0"/>
                  </a:rPr>
                  <a:t>Chatbot inquiries: </a:t>
                </a:r>
                <a:r>
                  <a:rPr lang="en-US" sz="900" b="0" i="0" u="none" baseline="0" dirty="0">
                    <a:solidFill>
                      <a:srgbClr val="E1FA78"/>
                    </a:solidFill>
                    <a:latin typeface="Times New Roman" panose="02020603050405020304" pitchFamily="18" charset="0"/>
                    <a:ea typeface="Pretendard ExtraBold" panose="02000903000000020004" pitchFamily="2" charset="-127"/>
                    <a:cs typeface="Times New Roman" panose="02020603050405020304" pitchFamily="18" charset="0"/>
                  </a:rPr>
                  <a:t>5.59</a:t>
                </a:r>
                <a:r>
                  <a:rPr lang="en-US" sz="900" b="0" i="0" u="none" baseline="0" dirty="0">
                    <a:solidFill>
                      <a:srgbClr val="E1FA78"/>
                    </a:solidFill>
                    <a:latin typeface="Times New Roman" panose="02020603050405020304" pitchFamily="18" charset="0"/>
                    <a:ea typeface="Pretendard" panose="02000503000000020004" pitchFamily="2" charset="-127"/>
                    <a:cs typeface="Times New Roman" panose="02020603050405020304" pitchFamily="18" charset="0"/>
                  </a:rPr>
                  <a:t>million</a:t>
                </a:r>
              </a:p>
            </p:txBody>
          </p:sp>
        </p:grpSp>
        <p:sp>
          <p:nvSpPr>
            <p:cNvPr id="407" name="직사각형 406">
              <a:extLst>
                <a:ext uri="{FF2B5EF4-FFF2-40B4-BE49-F238E27FC236}">
                  <a16:creationId xmlns="" xmlns:a16="http://schemas.microsoft.com/office/drawing/2014/main" id="{5EAB7A61-0C6F-43DE-8274-2869B7C7399C}"/>
                </a:ext>
              </a:extLst>
            </p:cNvPr>
            <p:cNvSpPr/>
            <p:nvPr/>
          </p:nvSpPr>
          <p:spPr>
            <a:xfrm>
              <a:off x="7842928" y="1815317"/>
              <a:ext cx="184731" cy="222966"/>
            </a:xfrm>
            <a:prstGeom prst="rect">
              <a:avLst/>
            </a:prstGeom>
          </p:spPr>
          <p:txBody>
            <a:bodyPr wrap="none">
              <a:spAutoFit/>
            </a:bodyPr>
            <a:lstStyle/>
            <a:p>
              <a:endParaRPr lang="en-US" altLang="en-US" sz="1138" dirty="0">
                <a:solidFill>
                  <a:schemeClr val="bg1">
                    <a:lumMod val="50000"/>
                  </a:schemeClr>
                </a:solidFill>
                <a:latin typeface="Times New Roman" panose="02020603050405020304" pitchFamily="18" charset="0"/>
                <a:ea typeface="Pretendard" panose="02000503000000020004" pitchFamily="2" charset="-127"/>
                <a:cs typeface="Times New Roman" panose="02020603050405020304" pitchFamily="18" charset="0"/>
              </a:endParaRPr>
            </a:p>
          </p:txBody>
        </p:sp>
      </p:grpSp>
      <p:sp>
        <p:nvSpPr>
          <p:cNvPr id="3" name="슬라이드 번호 개체 틀 2"/>
          <p:cNvSpPr>
            <a:spLocks noGrp="1"/>
          </p:cNvSpPr>
          <p:nvPr>
            <p:ph type="sldNum" sz="quarter" idx="12"/>
          </p:nvPr>
        </p:nvSpPr>
        <p:spPr/>
        <p:txBody>
          <a:bodyPr/>
          <a:lstStyle/>
          <a:p>
            <a:pPr algn="r" rtl="0"/>
            <a:fld id="{CBDABAFB-C3AC-492A-B8FB-DC38191634D8}" type="slidenum">
              <a:rPr>
                <a:latin typeface="Times New Roman" panose="02020603050405020304" pitchFamily="18" charset="0"/>
                <a:cs typeface="Times New Roman" panose="02020603050405020304" pitchFamily="18" charset="0"/>
              </a:rPr>
              <a:pPr algn="r" rtl="0"/>
              <a:t>5</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70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CBDABAFB-C3AC-492A-B8FB-DC38191634D8}" type="slidenum">
              <a:rPr lang="ko-KR" altLang="en-US" smtClean="0"/>
              <a:t>6</a:t>
            </a:fld>
            <a:endParaRPr lang="ko-KR" altLang="en-US"/>
          </a:p>
        </p:txBody>
      </p:sp>
      <p:sp>
        <p:nvSpPr>
          <p:cNvPr id="3"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3. Virtual Assistant Inquiry Services</a:t>
            </a:r>
            <a:endParaRPr lang="en-US" alt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08529" y="1392518"/>
            <a:ext cx="9745425" cy="2985433"/>
          </a:xfrm>
          <a:prstGeom prst="rect">
            <a:avLst/>
          </a:prstGeom>
          <a:noFill/>
        </p:spPr>
        <p:txBody>
          <a:bodyPr wrap="none" rtlCol="0">
            <a:spAutoFit/>
          </a:bodyPr>
          <a:lstStyle/>
          <a:p>
            <a:r>
              <a:rPr lang="en-US" altLang="ko-KR" sz="2800" b="1" dirty="0" smtClean="0">
                <a:latin typeface="+mj-lt"/>
                <a:cs typeface="Times New Roman" panose="02020603050405020304" pitchFamily="18" charset="0"/>
              </a:rPr>
              <a:t>▪ What is Virtual </a:t>
            </a:r>
            <a:r>
              <a:rPr lang="en-US" altLang="ko-KR" sz="2800" b="1" dirty="0">
                <a:latin typeface="+mj-lt"/>
                <a:cs typeface="Times New Roman" panose="02020603050405020304" pitchFamily="18" charset="0"/>
              </a:rPr>
              <a:t>Assistant Inquiry </a:t>
            </a:r>
            <a:r>
              <a:rPr lang="en-US" altLang="ko-KR" sz="2800" b="1" dirty="0" smtClean="0">
                <a:latin typeface="+mj-lt"/>
                <a:cs typeface="Times New Roman" panose="02020603050405020304" pitchFamily="18" charset="0"/>
              </a:rPr>
              <a:t>Services ?</a:t>
            </a:r>
          </a:p>
          <a:p>
            <a:endParaRPr lang="en-US" altLang="ko-KR" b="1" dirty="0">
              <a:latin typeface="+mj-lt"/>
              <a:cs typeface="Times New Roman" panose="02020603050405020304" pitchFamily="18" charset="0"/>
            </a:endParaRPr>
          </a:p>
          <a:p>
            <a:r>
              <a:rPr lang="en-US" altLang="ko-KR" sz="2000" dirty="0" smtClean="0">
                <a:latin typeface="+mj-lt"/>
              </a:rPr>
              <a:t>    The </a:t>
            </a:r>
            <a:r>
              <a:rPr lang="en-US" altLang="ko-KR" sz="2000" dirty="0">
                <a:latin typeface="+mj-lt"/>
              </a:rPr>
              <a:t>National Secretary Consultation Service is an AI-based service that provides </a:t>
            </a:r>
            <a:endParaRPr lang="en-US" altLang="ko-KR" sz="2000" dirty="0" smtClean="0">
              <a:latin typeface="+mj-lt"/>
            </a:endParaRPr>
          </a:p>
          <a:p>
            <a:r>
              <a:rPr lang="en-US" altLang="ko-KR" sz="2000" dirty="0" smtClean="0">
                <a:latin typeface="+mj-lt"/>
              </a:rPr>
              <a:t>    24-hour </a:t>
            </a:r>
            <a:r>
              <a:rPr lang="en-US" altLang="ko-KR" sz="2000" dirty="0">
                <a:latin typeface="+mj-lt"/>
              </a:rPr>
              <a:t>support for citizens' inquiries about administrative and public </a:t>
            </a:r>
            <a:r>
              <a:rPr lang="en-US" altLang="ko-KR" sz="2000" dirty="0" smtClean="0">
                <a:latin typeface="+mj-lt"/>
              </a:rPr>
              <a:t>services</a:t>
            </a:r>
          </a:p>
          <a:p>
            <a:endParaRPr lang="en-US" altLang="ko-KR" dirty="0">
              <a:latin typeface="+mj-lt"/>
              <a:cs typeface="Times New Roman" panose="02020603050405020304" pitchFamily="18" charset="0"/>
            </a:endParaRPr>
          </a:p>
          <a:p>
            <a:r>
              <a:rPr lang="en-US" altLang="ko-KR" sz="2800" b="1" dirty="0">
                <a:cs typeface="Times New Roman" panose="02020603050405020304" pitchFamily="18" charset="0"/>
              </a:rPr>
              <a:t>▪</a:t>
            </a:r>
            <a:r>
              <a:rPr lang="en-US" altLang="ko-KR" sz="2800" b="1" dirty="0" smtClean="0">
                <a:cs typeface="Times New Roman" panose="02020603050405020304" pitchFamily="18" charset="0"/>
              </a:rPr>
              <a:t> </a:t>
            </a:r>
            <a:r>
              <a:rPr lang="en-US" altLang="ko-KR" sz="2800" b="1" dirty="0" smtClean="0">
                <a:latin typeface="+mj-lt"/>
                <a:cs typeface="Times New Roman" panose="02020603050405020304" pitchFamily="18" charset="0"/>
              </a:rPr>
              <a:t>What </a:t>
            </a:r>
            <a:r>
              <a:rPr lang="en-US" altLang="ko-KR" sz="2800" b="1" dirty="0">
                <a:latin typeface="+mj-lt"/>
                <a:cs typeface="Times New Roman" panose="02020603050405020304" pitchFamily="18" charset="0"/>
              </a:rPr>
              <a:t>technology is used</a:t>
            </a:r>
            <a:r>
              <a:rPr lang="en-US" altLang="ko-KR" sz="2800" b="1" dirty="0" smtClean="0">
                <a:latin typeface="+mj-lt"/>
                <a:cs typeface="Times New Roman" panose="02020603050405020304" pitchFamily="18" charset="0"/>
              </a:rPr>
              <a:t>? </a:t>
            </a:r>
          </a:p>
          <a:p>
            <a:endParaRPr lang="en-US" altLang="ko-KR" dirty="0">
              <a:latin typeface="+mj-lt"/>
              <a:cs typeface="Times New Roman" panose="02020603050405020304" pitchFamily="18" charset="0"/>
            </a:endParaRPr>
          </a:p>
          <a:p>
            <a:endParaRPr lang="en-US" altLang="ko-KR" sz="2000" dirty="0">
              <a:latin typeface="Times New Roman" panose="02020603050405020304" pitchFamily="18" charset="0"/>
              <a:cs typeface="Times New Roman" panose="02020603050405020304" pitchFamily="18" charset="0"/>
            </a:endParaRPr>
          </a:p>
          <a:p>
            <a:endParaRPr lang="ko-KR"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529" y="3702214"/>
            <a:ext cx="5338483" cy="288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8472" y="3513955"/>
            <a:ext cx="4979275" cy="288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0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CBDABAFB-C3AC-492A-B8FB-DC38191634D8}" type="slidenum">
              <a:rPr lang="ko-KR" altLang="en-US" smtClean="0"/>
              <a:t>7</a:t>
            </a:fld>
            <a:endParaRPr lang="ko-KR" altLang="en-US"/>
          </a:p>
        </p:txBody>
      </p:sp>
      <p:sp>
        <p:nvSpPr>
          <p:cNvPr id="4"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3. Virtual Assistant Inquiry Services</a:t>
            </a:r>
            <a:endParaRPr lang="en-US" alt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49606" y="1522861"/>
            <a:ext cx="5030544" cy="461665"/>
          </a:xfrm>
          <a:prstGeom prst="rect">
            <a:avLst/>
          </a:prstGeom>
          <a:solidFill>
            <a:schemeClr val="bg1"/>
          </a:solidFill>
        </p:spPr>
        <p:txBody>
          <a:bodyPr wrap="none" rtlCol="0">
            <a:spAutoFit/>
          </a:bodyPr>
          <a:lstStyle/>
          <a:p>
            <a:r>
              <a:rPr lang="en-US" altLang="ko-KR" sz="2400" b="1" dirty="0" smtClean="0"/>
              <a:t>NLP(</a:t>
            </a:r>
            <a:r>
              <a:rPr lang="en-US" altLang="ko-KR" sz="2400" b="1" dirty="0" err="1" smtClean="0"/>
              <a:t>Natual</a:t>
            </a:r>
            <a:r>
              <a:rPr lang="en-US" altLang="ko-KR" sz="2400" b="1" dirty="0" smtClean="0"/>
              <a:t> Language Processing) </a:t>
            </a:r>
            <a:endParaRPr lang="ko-KR" altLang="en-US" sz="2400" b="1" dirty="0"/>
          </a:p>
        </p:txBody>
      </p:sp>
      <p:sp>
        <p:nvSpPr>
          <p:cNvPr id="5" name="TextBox 4"/>
          <p:cNvSpPr txBox="1"/>
          <p:nvPr/>
        </p:nvSpPr>
        <p:spPr>
          <a:xfrm>
            <a:off x="949606" y="2085789"/>
            <a:ext cx="8714245" cy="646331"/>
          </a:xfrm>
          <a:prstGeom prst="rect">
            <a:avLst/>
          </a:prstGeom>
          <a:solidFill>
            <a:schemeClr val="bg1"/>
          </a:solidFill>
        </p:spPr>
        <p:txBody>
          <a:bodyPr wrap="none" rtlCol="0">
            <a:spAutoFit/>
          </a:bodyPr>
          <a:lstStyle/>
          <a:p>
            <a:r>
              <a:rPr lang="en-US" altLang="ko-KR" dirty="0"/>
              <a:t>AI that uses information and communication technology to understand, generate, </a:t>
            </a:r>
            <a:endParaRPr lang="en-US" altLang="ko-KR" dirty="0" smtClean="0"/>
          </a:p>
          <a:p>
            <a:r>
              <a:rPr lang="en-US" altLang="ko-KR" dirty="0" smtClean="0"/>
              <a:t>and </a:t>
            </a:r>
            <a:r>
              <a:rPr lang="en-US" altLang="ko-KR" dirty="0"/>
              <a:t>analyze human language</a:t>
            </a:r>
            <a:endParaRPr lang="ko-KR" altLang="en-US" dirty="0"/>
          </a:p>
        </p:txBody>
      </p:sp>
      <p:grpSp>
        <p:nvGrpSpPr>
          <p:cNvPr id="33" name="그룹 32"/>
          <p:cNvGrpSpPr/>
          <p:nvPr/>
        </p:nvGrpSpPr>
        <p:grpSpPr>
          <a:xfrm>
            <a:off x="337113" y="3171595"/>
            <a:ext cx="11451596" cy="2677876"/>
            <a:chOff x="126780" y="2602539"/>
            <a:chExt cx="11451596" cy="1969022"/>
          </a:xfrm>
        </p:grpSpPr>
        <p:sp>
          <p:nvSpPr>
            <p:cNvPr id="7" name="직사각형 6"/>
            <p:cNvSpPr/>
            <p:nvPr/>
          </p:nvSpPr>
          <p:spPr>
            <a:xfrm>
              <a:off x="1736572" y="3061501"/>
              <a:ext cx="1196788" cy="833716"/>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2">
                    <a:lumMod val="20000"/>
                    <a:lumOff val="80000"/>
                  </a:schemeClr>
                </a:solidFill>
              </a:endParaRPr>
            </a:p>
          </p:txBody>
        </p:sp>
        <p:sp>
          <p:nvSpPr>
            <p:cNvPr id="6" name="TextBox 5"/>
            <p:cNvSpPr txBox="1"/>
            <p:nvPr/>
          </p:nvSpPr>
          <p:spPr>
            <a:xfrm>
              <a:off x="1792189" y="3216749"/>
              <a:ext cx="1085554" cy="523220"/>
            </a:xfrm>
            <a:prstGeom prst="rect">
              <a:avLst/>
            </a:prstGeom>
            <a:solidFill>
              <a:schemeClr val="accent1">
                <a:lumMod val="20000"/>
                <a:lumOff val="80000"/>
              </a:schemeClr>
            </a:solidFill>
          </p:spPr>
          <p:txBody>
            <a:bodyPr wrap="none" rtlCol="0">
              <a:spAutoFit/>
            </a:bodyPr>
            <a:lstStyle/>
            <a:p>
              <a:r>
                <a:rPr lang="en-US" altLang="ko-KR" sz="1400" b="1" dirty="0"/>
                <a:t>Delivering </a:t>
              </a:r>
              <a:endParaRPr lang="en-US" altLang="ko-KR" sz="1400" b="1" dirty="0" smtClean="0"/>
            </a:p>
            <a:p>
              <a:r>
                <a:rPr lang="en-US" altLang="ko-KR" sz="1400" b="1" dirty="0" smtClean="0"/>
                <a:t>a </a:t>
              </a:r>
              <a:r>
                <a:rPr lang="en-US" altLang="ko-KR" sz="1400" b="1" dirty="0"/>
                <a:t>message</a:t>
              </a:r>
              <a:endParaRPr lang="ko-KR" altLang="en-US" sz="1400" b="1" dirty="0"/>
            </a:p>
          </p:txBody>
        </p:sp>
        <p:sp>
          <p:nvSpPr>
            <p:cNvPr id="15" name="직사각형 14"/>
            <p:cNvSpPr/>
            <p:nvPr/>
          </p:nvSpPr>
          <p:spPr>
            <a:xfrm>
              <a:off x="3420293" y="3074799"/>
              <a:ext cx="1111622" cy="833716"/>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2">
                    <a:lumMod val="20000"/>
                    <a:lumOff val="80000"/>
                  </a:schemeClr>
                </a:solidFill>
              </a:endParaRPr>
            </a:p>
          </p:txBody>
        </p:sp>
        <p:sp>
          <p:nvSpPr>
            <p:cNvPr id="16" name="TextBox 15"/>
            <p:cNvSpPr txBox="1"/>
            <p:nvPr/>
          </p:nvSpPr>
          <p:spPr>
            <a:xfrm>
              <a:off x="3418391" y="3252347"/>
              <a:ext cx="938077" cy="523220"/>
            </a:xfrm>
            <a:prstGeom prst="rect">
              <a:avLst/>
            </a:prstGeom>
            <a:solidFill>
              <a:schemeClr val="accent1">
                <a:lumMod val="20000"/>
                <a:lumOff val="80000"/>
              </a:schemeClr>
            </a:solidFill>
          </p:spPr>
          <p:txBody>
            <a:bodyPr wrap="none" rtlCol="0">
              <a:spAutoFit/>
            </a:bodyPr>
            <a:lstStyle/>
            <a:p>
              <a:r>
                <a:rPr lang="en-US" altLang="ko-KR" sz="1400" b="1" dirty="0" smtClean="0"/>
                <a:t>Message</a:t>
              </a:r>
            </a:p>
            <a:p>
              <a:r>
                <a:rPr lang="en-US" altLang="ko-KR" sz="1400" b="1" dirty="0" smtClean="0"/>
                <a:t>Encoding</a:t>
              </a:r>
              <a:endParaRPr lang="ko-KR" altLang="en-US" sz="1400" b="1" dirty="0"/>
            </a:p>
          </p:txBody>
        </p:sp>
        <p:sp>
          <p:nvSpPr>
            <p:cNvPr id="17" name="직사각형 16"/>
            <p:cNvSpPr/>
            <p:nvPr/>
          </p:nvSpPr>
          <p:spPr>
            <a:xfrm>
              <a:off x="6324600" y="3068364"/>
              <a:ext cx="1196788" cy="833716"/>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2">
                    <a:lumMod val="20000"/>
                    <a:lumOff val="80000"/>
                  </a:schemeClr>
                </a:solidFill>
              </a:endParaRPr>
            </a:p>
          </p:txBody>
        </p:sp>
        <p:sp>
          <p:nvSpPr>
            <p:cNvPr id="18" name="TextBox 17"/>
            <p:cNvSpPr txBox="1"/>
            <p:nvPr/>
          </p:nvSpPr>
          <p:spPr>
            <a:xfrm>
              <a:off x="6380217" y="3230047"/>
              <a:ext cx="1142492" cy="523220"/>
            </a:xfrm>
            <a:prstGeom prst="rect">
              <a:avLst/>
            </a:prstGeom>
            <a:solidFill>
              <a:schemeClr val="accent1">
                <a:lumMod val="20000"/>
                <a:lumOff val="80000"/>
              </a:schemeClr>
            </a:solidFill>
          </p:spPr>
          <p:txBody>
            <a:bodyPr wrap="none" rtlCol="0">
              <a:spAutoFit/>
            </a:bodyPr>
            <a:lstStyle/>
            <a:p>
              <a:r>
                <a:rPr lang="en-US" altLang="ko-KR" sz="1400" b="1" dirty="0" smtClean="0"/>
                <a:t>Receiving a</a:t>
              </a:r>
            </a:p>
            <a:p>
              <a:r>
                <a:rPr lang="en-US" altLang="ko-KR" sz="1400" b="1" dirty="0" smtClean="0"/>
                <a:t>message</a:t>
              </a:r>
              <a:endParaRPr lang="ko-KR" altLang="en-US" sz="1400" b="1" dirty="0"/>
            </a:p>
          </p:txBody>
        </p:sp>
        <p:sp>
          <p:nvSpPr>
            <p:cNvPr id="19" name="직사각형 18"/>
            <p:cNvSpPr/>
            <p:nvPr/>
          </p:nvSpPr>
          <p:spPr>
            <a:xfrm>
              <a:off x="7994874" y="3046064"/>
              <a:ext cx="1111622" cy="833716"/>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2">
                    <a:lumMod val="20000"/>
                    <a:lumOff val="80000"/>
                  </a:schemeClr>
                </a:solidFill>
              </a:endParaRPr>
            </a:p>
          </p:txBody>
        </p:sp>
        <p:sp>
          <p:nvSpPr>
            <p:cNvPr id="20" name="TextBox 19"/>
            <p:cNvSpPr txBox="1"/>
            <p:nvPr/>
          </p:nvSpPr>
          <p:spPr>
            <a:xfrm>
              <a:off x="8076837" y="3223612"/>
              <a:ext cx="947695" cy="523220"/>
            </a:xfrm>
            <a:prstGeom prst="rect">
              <a:avLst/>
            </a:prstGeom>
            <a:solidFill>
              <a:schemeClr val="accent1">
                <a:lumMod val="20000"/>
                <a:lumOff val="80000"/>
              </a:schemeClr>
            </a:solidFill>
          </p:spPr>
          <p:txBody>
            <a:bodyPr wrap="none" rtlCol="0">
              <a:spAutoFit/>
            </a:bodyPr>
            <a:lstStyle/>
            <a:p>
              <a:r>
                <a:rPr lang="en-US" altLang="ko-KR" sz="1400" b="1" dirty="0" smtClean="0"/>
                <a:t>Message</a:t>
              </a:r>
            </a:p>
            <a:p>
              <a:r>
                <a:rPr lang="en-US" altLang="ko-KR" sz="1400" b="1" dirty="0" smtClean="0"/>
                <a:t>Decoding</a:t>
              </a:r>
              <a:endParaRPr lang="ko-KR" altLang="en-US" sz="1400" b="1" dirty="0"/>
            </a:p>
          </p:txBody>
        </p:sp>
        <p:cxnSp>
          <p:nvCxnSpPr>
            <p:cNvPr id="21" name="직선 화살표 연결선 20"/>
            <p:cNvCxnSpPr/>
            <p:nvPr/>
          </p:nvCxnSpPr>
          <p:spPr>
            <a:xfrm flipV="1">
              <a:off x="2933360" y="3485222"/>
              <a:ext cx="486933" cy="6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p:nvPr/>
          </p:nvCxnSpPr>
          <p:spPr>
            <a:xfrm flipV="1">
              <a:off x="4531915" y="3475141"/>
              <a:ext cx="1792685" cy="64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p:nvPr/>
          </p:nvCxnSpPr>
          <p:spPr>
            <a:xfrm>
              <a:off x="7522709" y="3456486"/>
              <a:ext cx="4721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64712" y="4109896"/>
              <a:ext cx="829694" cy="461665"/>
            </a:xfrm>
            <a:prstGeom prst="rect">
              <a:avLst/>
            </a:prstGeom>
            <a:noFill/>
          </p:spPr>
          <p:txBody>
            <a:bodyPr wrap="square" rtlCol="0">
              <a:spAutoFit/>
            </a:bodyPr>
            <a:lstStyle/>
            <a:p>
              <a:r>
                <a:rPr lang="en-US" altLang="ko-KR" sz="2400" dirty="0" smtClean="0">
                  <a:solidFill>
                    <a:srgbClr val="FF0000"/>
                  </a:solidFill>
                </a:rPr>
                <a:t>NLP</a:t>
              </a:r>
              <a:endParaRPr lang="ko-KR" altLang="en-US" sz="2400" dirty="0">
                <a:solidFill>
                  <a:srgbClr val="FF0000"/>
                </a:solidFill>
              </a:endParaRPr>
            </a:p>
          </p:txBody>
        </p:sp>
        <p:sp>
          <p:nvSpPr>
            <p:cNvPr id="30" name="왼쪽 대괄호 29"/>
            <p:cNvSpPr/>
            <p:nvPr/>
          </p:nvSpPr>
          <p:spPr>
            <a:xfrm>
              <a:off x="6062911" y="2974108"/>
              <a:ext cx="218712" cy="1035097"/>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1" name="오른쪽 대괄호 30"/>
            <p:cNvSpPr/>
            <p:nvPr/>
          </p:nvSpPr>
          <p:spPr>
            <a:xfrm>
              <a:off x="9024532" y="2895028"/>
              <a:ext cx="249470" cy="1135788"/>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0" y="2714431"/>
              <a:ext cx="1151004" cy="139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직선 화살표 연결선 33"/>
            <p:cNvCxnSpPr/>
            <p:nvPr/>
          </p:nvCxnSpPr>
          <p:spPr>
            <a:xfrm flipV="1">
              <a:off x="1277784" y="3405728"/>
              <a:ext cx="431316" cy="64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a:off x="9149267" y="3437696"/>
              <a:ext cx="4721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851" y="2602539"/>
              <a:ext cx="19145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19050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CBDABAFB-C3AC-492A-B8FB-DC38191634D8}" type="slidenum">
              <a:rPr lang="ko-KR" altLang="en-US" smtClean="0"/>
              <a:t>8</a:t>
            </a:fld>
            <a:endParaRPr lang="ko-KR" altLang="en-US"/>
          </a:p>
        </p:txBody>
      </p:sp>
      <p:sp>
        <p:nvSpPr>
          <p:cNvPr id="3"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3. Virtual Assistant Inquiry Services</a:t>
            </a:r>
            <a:endParaRPr lang="en-US" alt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49606" y="1308818"/>
            <a:ext cx="9666492" cy="461665"/>
          </a:xfrm>
          <a:prstGeom prst="rect">
            <a:avLst/>
          </a:prstGeom>
          <a:solidFill>
            <a:schemeClr val="bg1"/>
          </a:solidFill>
        </p:spPr>
        <p:txBody>
          <a:bodyPr wrap="none" rtlCol="0">
            <a:spAutoFit/>
          </a:bodyPr>
          <a:lstStyle/>
          <a:p>
            <a:r>
              <a:rPr lang="en-US" altLang="ko-KR" sz="2400" b="1" dirty="0" smtClean="0"/>
              <a:t>BERT(</a:t>
            </a:r>
            <a:r>
              <a:rPr lang="en-US" altLang="ko-KR" sz="2400" b="1" dirty="0" err="1" smtClean="0"/>
              <a:t>Biodirectional</a:t>
            </a:r>
            <a:r>
              <a:rPr lang="en-US" altLang="ko-KR" sz="2400" b="1" dirty="0" smtClean="0"/>
              <a:t> Encoder Representations from Transformers) </a:t>
            </a:r>
            <a:endParaRPr lang="ko-KR" altLang="en-US" sz="2400"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629" y="2569694"/>
            <a:ext cx="8002695" cy="344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70629" y="1825766"/>
            <a:ext cx="8842485" cy="646331"/>
          </a:xfrm>
          <a:prstGeom prst="rect">
            <a:avLst/>
          </a:prstGeom>
          <a:solidFill>
            <a:schemeClr val="bg1"/>
          </a:solidFill>
        </p:spPr>
        <p:txBody>
          <a:bodyPr wrap="none" rtlCol="0">
            <a:spAutoFit/>
          </a:bodyPr>
          <a:lstStyle/>
          <a:p>
            <a:r>
              <a:rPr lang="en-US" altLang="ko-KR" dirty="0" err="1"/>
              <a:t>bert</a:t>
            </a:r>
            <a:r>
              <a:rPr lang="en-US" altLang="ko-KR" dirty="0"/>
              <a:t> is a natural language processing model released by Google in 2018. </a:t>
            </a:r>
            <a:endParaRPr lang="en-US" altLang="ko-KR" dirty="0" smtClean="0"/>
          </a:p>
          <a:p>
            <a:r>
              <a:rPr lang="en-US" altLang="ko-KR" dirty="0" smtClean="0"/>
              <a:t>It </a:t>
            </a:r>
            <a:r>
              <a:rPr lang="en-US" altLang="ko-KR" dirty="0"/>
              <a:t>is a transformer-based model designed to understand context in both directions. </a:t>
            </a:r>
            <a:endParaRPr lang="ko-KR" altLang="en-US" dirty="0"/>
          </a:p>
        </p:txBody>
      </p:sp>
    </p:spTree>
    <p:extLst>
      <p:ext uri="{BB962C8B-B14F-4D97-AF65-F5344CB8AC3E}">
        <p14:creationId xmlns:p14="http://schemas.microsoft.com/office/powerpoint/2010/main" val="154628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CBDABAFB-C3AC-492A-B8FB-DC38191634D8}" type="slidenum">
              <a:rPr lang="ko-KR" altLang="en-US" smtClean="0"/>
              <a:t>9</a:t>
            </a:fld>
            <a:endParaRPr lang="ko-KR" altLang="en-US"/>
          </a:p>
        </p:txBody>
      </p:sp>
      <p:sp>
        <p:nvSpPr>
          <p:cNvPr id="3" name="제목 1">
            <a:extLst>
              <a:ext uri="{FF2B5EF4-FFF2-40B4-BE49-F238E27FC236}">
                <a16:creationId xmlns="" xmlns:a16="http://schemas.microsoft.com/office/drawing/2014/main" id="{B295934D-06A9-4632-8F0B-BC3562A2C9B9}"/>
              </a:ext>
            </a:extLst>
          </p:cNvPr>
          <p:cNvSpPr txBox="1">
            <a:spLocks/>
          </p:cNvSpPr>
          <p:nvPr/>
        </p:nvSpPr>
        <p:spPr>
          <a:xfrm>
            <a:off x="677334" y="609600"/>
            <a:ext cx="8596668" cy="1320800"/>
          </a:xfrm>
          <a:prstGeom prst="rect">
            <a:avLst/>
          </a:prstGeom>
        </p:spPr>
        <p:txBody>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smtClean="0">
                <a:latin typeface="Times New Roman" panose="02020603050405020304" pitchFamily="18" charset="0"/>
                <a:cs typeface="Times New Roman" panose="02020603050405020304" pitchFamily="18" charset="0"/>
              </a:rPr>
              <a:t>3. Virtual Assistant Inquiry Services</a:t>
            </a:r>
            <a:endParaRPr lang="en-US" altLang="en-US"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p14="http://schemas.microsoft.com/office/powerpoint/2010/main" xmlns:a14="http://schemas.microsoft.com/office/drawing/2010/main" xmlns="" id="{CD418D74-F752-4164-AF0D-17C7BF0DE820}"/>
              </a:ext>
            </a:extLst>
          </p:cNvPr>
          <p:cNvSpPr>
            <a:spLocks noChangeArrowheads="1"/>
          </p:cNvSpPr>
          <p:nvPr/>
        </p:nvSpPr>
        <p:spPr bwMode="auto">
          <a:xfrm>
            <a:off x="818528" y="1289424"/>
            <a:ext cx="10154579" cy="295466"/>
          </a:xfrm>
          <a:prstGeom prst="rect">
            <a:avLst/>
          </a:prstGeom>
          <a:noFill/>
          <a:ln>
            <a:noFill/>
          </a:ln>
          <a:effectLst/>
        </p:spPr>
        <p:txBody>
          <a:bodyPr wrap="square" lIns="0" tIns="0" rIns="0" bIns="0" anchor="ctr" anchorCtr="0">
            <a:spAutoFit/>
          </a:bodyPr>
          <a:lstStyle/>
          <a:p>
            <a:pPr defTabSz="890602">
              <a:lnSpc>
                <a:spcPct val="120000"/>
              </a:lnSpc>
            </a:pPr>
            <a:r>
              <a:rPr lang="en-US" altLang="ko-KR" sz="1600" b="1" spc="-63" dirty="0" smtClean="0">
                <a:ln>
                  <a:solidFill>
                    <a:prstClr val="white">
                      <a:alpha val="0"/>
                    </a:prstClr>
                  </a:solidFill>
                </a:ln>
                <a:latin typeface="나눔스퀘어 Bold" panose="020B0600000101010101" pitchFamily="50" charset="-127"/>
                <a:ea typeface="나눔스퀘어 Bold" panose="020B0600000101010101" pitchFamily="50" charset="-127"/>
              </a:rPr>
              <a:t>Virtual assistant</a:t>
            </a:r>
            <a:r>
              <a:rPr lang="ko-KR" altLang="en-US" sz="1600" b="1" spc="-63" dirty="0" smtClean="0">
                <a:ln>
                  <a:solidFill>
                    <a:prstClr val="white">
                      <a:alpha val="0"/>
                    </a:prstClr>
                  </a:solidFill>
                </a:ln>
                <a:latin typeface="나눔스퀘어 Bold" panose="020B0600000101010101" pitchFamily="50" charset="-127"/>
                <a:ea typeface="나눔스퀘어 Bold" panose="020B0600000101010101" pitchFamily="50" charset="-127"/>
              </a:rPr>
              <a:t> </a:t>
            </a:r>
            <a:r>
              <a:rPr lang="en-US" altLang="ko-KR" sz="1600" b="1" spc="-63" dirty="0" smtClean="0">
                <a:ln>
                  <a:solidFill>
                    <a:prstClr val="white">
                      <a:alpha val="0"/>
                    </a:prstClr>
                  </a:solidFill>
                </a:ln>
                <a:latin typeface="나눔스퀘어 Bold" panose="020B0600000101010101" pitchFamily="50" charset="-127"/>
                <a:ea typeface="나눔스퀘어 Bold" panose="020B0600000101010101" pitchFamily="50" charset="-127"/>
              </a:rPr>
              <a:t> Inquiry </a:t>
            </a:r>
            <a:r>
              <a:rPr lang="ko-KR" altLang="en-US" sz="1600" b="1" spc="-63" dirty="0" smtClean="0">
                <a:ln>
                  <a:solidFill>
                    <a:prstClr val="white">
                      <a:alpha val="0"/>
                    </a:prstClr>
                  </a:solidFill>
                </a:ln>
                <a:latin typeface="나눔스퀘어 Bold" panose="020B0600000101010101" pitchFamily="50" charset="-127"/>
                <a:ea typeface="나눔스퀘어 Bold" panose="020B0600000101010101" pitchFamily="50" charset="-127"/>
              </a:rPr>
              <a:t>Service</a:t>
            </a:r>
            <a:r>
              <a:rPr lang="en-US" altLang="ko-KR" sz="1600" b="1" spc="-63" dirty="0" smtClean="0">
                <a:ln>
                  <a:solidFill>
                    <a:prstClr val="white">
                      <a:alpha val="0"/>
                    </a:prstClr>
                  </a:solidFill>
                </a:ln>
                <a:latin typeface="나눔스퀘어 Bold" panose="020B0600000101010101" pitchFamily="50" charset="-127"/>
                <a:ea typeface="나눔스퀘어 Bold" panose="020B0600000101010101" pitchFamily="50" charset="-127"/>
              </a:rPr>
              <a:t>s</a:t>
            </a:r>
            <a:r>
              <a:rPr lang="ko-KR" altLang="en-US" sz="1600" b="1" spc="-63" dirty="0" smtClean="0">
                <a:ln>
                  <a:solidFill>
                    <a:prstClr val="white">
                      <a:alpha val="0"/>
                    </a:prstClr>
                  </a:solidFill>
                </a:ln>
                <a:latin typeface="나눔스퀘어 Bold" panose="020B0600000101010101" pitchFamily="50" charset="-127"/>
                <a:ea typeface="나눔스퀘어 Bold" panose="020B0600000101010101" pitchFamily="50" charset="-127"/>
              </a:rPr>
              <a:t> </a:t>
            </a:r>
            <a:r>
              <a:rPr lang="ko-KR" altLang="en-US" sz="1600" b="1" spc="-63" dirty="0">
                <a:ln>
                  <a:solidFill>
                    <a:prstClr val="white">
                      <a:alpha val="0"/>
                    </a:prstClr>
                  </a:solidFill>
                </a:ln>
                <a:latin typeface="나눔스퀘어 Bold" panose="020B0600000101010101" pitchFamily="50" charset="-127"/>
                <a:ea typeface="나눔스퀘어 Bold" panose="020B0600000101010101" pitchFamily="50" charset="-127"/>
              </a:rPr>
              <a:t>consists of </a:t>
            </a:r>
            <a:r>
              <a:rPr lang="en-US" altLang="ko-KR" sz="1600" b="1" spc="-63" dirty="0">
                <a:ln>
                  <a:solidFill>
                    <a:prstClr val="white">
                      <a:alpha val="0"/>
                    </a:prstClr>
                  </a:solidFill>
                </a:ln>
                <a:latin typeface="나눔스퀘어 Bold" panose="020B0600000101010101" pitchFamily="50" charset="-127"/>
                <a:ea typeface="나눔스퀘어 Bold" panose="020B0600000101010101" pitchFamily="50" charset="-127"/>
              </a:rPr>
              <a:t>a</a:t>
            </a:r>
            <a:r>
              <a:rPr lang="ko-KR" altLang="en-US" sz="1600" b="1" spc="-63" dirty="0">
                <a:ln>
                  <a:solidFill>
                    <a:prstClr val="white">
                      <a:alpha val="0"/>
                    </a:prstClr>
                  </a:solidFill>
                </a:ln>
                <a:latin typeface="나눔스퀘어 Bold" panose="020B0600000101010101" pitchFamily="50" charset="-127"/>
                <a:ea typeface="나눔스퀘어 Bold" panose="020B0600000101010101" pitchFamily="50" charset="-127"/>
              </a:rPr>
              <a:t> common chatbot and an </a:t>
            </a:r>
            <a:r>
              <a:rPr lang="en-US" altLang="ko-KR" sz="1600" b="1" spc="-63" dirty="0" smtClean="0">
                <a:ln>
                  <a:solidFill>
                    <a:prstClr val="white">
                      <a:alpha val="0"/>
                    </a:prstClr>
                  </a:solidFill>
                </a:ln>
                <a:latin typeface="나눔스퀘어 Bold" panose="020B0600000101010101" pitchFamily="50" charset="-127"/>
                <a:ea typeface="나눔스퀘어 Bold" panose="020B0600000101010101" pitchFamily="50" charset="-127"/>
              </a:rPr>
              <a:t>service</a:t>
            </a:r>
            <a:r>
              <a:rPr lang="ko-KR" altLang="en-US" sz="1600" b="1" spc="-63" dirty="0" smtClean="0">
                <a:ln>
                  <a:solidFill>
                    <a:prstClr val="white">
                      <a:alpha val="0"/>
                    </a:prstClr>
                  </a:solidFill>
                </a:ln>
                <a:latin typeface="나눔스퀘어 Bold" panose="020B0600000101010101" pitchFamily="50" charset="-127"/>
                <a:ea typeface="나눔스퀘어 Bold" panose="020B0600000101010101" pitchFamily="50" charset="-127"/>
              </a:rPr>
              <a:t> </a:t>
            </a:r>
            <a:r>
              <a:rPr lang="ko-KR" altLang="en-US" sz="1600" b="1" spc="-63" dirty="0">
                <a:ln>
                  <a:solidFill>
                    <a:prstClr val="white">
                      <a:alpha val="0"/>
                    </a:prstClr>
                  </a:solidFill>
                </a:ln>
                <a:latin typeface="나눔스퀘어 Bold" panose="020B0600000101010101" pitchFamily="50" charset="-127"/>
                <a:ea typeface="나눔스퀘어 Bold" panose="020B0600000101010101" pitchFamily="50" charset="-127"/>
              </a:rPr>
              <a:t>chatbot.</a:t>
            </a:r>
          </a:p>
        </p:txBody>
      </p:sp>
      <p:grpSp>
        <p:nvGrpSpPr>
          <p:cNvPr id="8" name="그룹 7">
            <a:extLst>
              <a:ext uri="{FF2B5EF4-FFF2-40B4-BE49-F238E27FC236}">
                <a16:creationId xmlns:a16="http://schemas.microsoft.com/office/drawing/2014/main" xmlns:p14="http://schemas.microsoft.com/office/powerpoint/2010/main" xmlns:a14="http://schemas.microsoft.com/office/drawing/2010/main" xmlns="" id="{9B379F73-5BC6-49DB-9586-FCE7BAC22823}"/>
              </a:ext>
            </a:extLst>
          </p:cNvPr>
          <p:cNvGrpSpPr/>
          <p:nvPr/>
        </p:nvGrpSpPr>
        <p:grpSpPr>
          <a:xfrm>
            <a:off x="5200708" y="1703712"/>
            <a:ext cx="3606667" cy="4720760"/>
            <a:chOff x="3245763" y="2213653"/>
            <a:chExt cx="2754443" cy="3648203"/>
          </a:xfrm>
        </p:grpSpPr>
        <p:sp>
          <p:nvSpPr>
            <p:cNvPr id="10" name="양쪽 모서리가 둥근 사각형 179">
              <a:extLst>
                <a:ext uri="{FF2B5EF4-FFF2-40B4-BE49-F238E27FC236}">
                  <a16:creationId xmlns:a16="http://schemas.microsoft.com/office/drawing/2014/main" xmlns:p14="http://schemas.microsoft.com/office/powerpoint/2010/main" xmlns:a14="http://schemas.microsoft.com/office/drawing/2010/main" xmlns="" id="{A606156C-EEAD-411D-B138-4347778160B9}"/>
                </a:ext>
              </a:extLst>
            </p:cNvPr>
            <p:cNvSpPr/>
            <p:nvPr/>
          </p:nvSpPr>
          <p:spPr bwMode="auto">
            <a:xfrm flipH="1">
              <a:off x="3245914" y="2301586"/>
              <a:ext cx="2754289" cy="3560270"/>
            </a:xfrm>
            <a:prstGeom prst="round2SameRect">
              <a:avLst>
                <a:gd name="adj1" fmla="val 0"/>
                <a:gd name="adj2" fmla="val 0"/>
              </a:avLst>
            </a:prstGeom>
            <a:noFill/>
            <a:ln w="6350" cap="flat" cmpd="sng" algn="ctr">
              <a:solidFill>
                <a:srgbClr val="0095D3"/>
              </a:solidFill>
              <a:prstDash val="solid"/>
            </a:ln>
            <a:effectLst>
              <a:outerShdw dist="12700" dir="5400000" algn="t" rotWithShape="0">
                <a:srgbClr val="0078A8">
                  <a:alpha val="17000"/>
                </a:srgbClr>
              </a:outerShdw>
            </a:effectLst>
          </p:spPr>
          <p:txBody>
            <a:bodyPr lIns="90000" tIns="72000" rIns="90000" bIns="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eaLnBrk="0" latinLnBrk="0" hangingPunct="0">
                <a:spcAft>
                  <a:spcPts val="240"/>
                </a:spcAft>
                <a:buSzPct val="100000"/>
                <a:defRPr/>
              </a:pPr>
              <a:endParaRPr lang="ko-KR" altLang="en-US" sz="900" kern="0">
                <a:ln>
                  <a:solidFill>
                    <a:schemeClr val="accent1">
                      <a:alpha val="0"/>
                    </a:schemeClr>
                  </a:solidFill>
                </a:ln>
                <a:latin typeface="현대하모니 L" panose="02020603020101020101" pitchFamily="18" charset="-127"/>
                <a:ea typeface="현대하모니 L" panose="02020603020101020101" pitchFamily="18" charset="-127"/>
              </a:endParaRPr>
            </a:p>
          </p:txBody>
        </p:sp>
        <p:sp>
          <p:nvSpPr>
            <p:cNvPr id="11" name="양쪽 모서리가 둥근 사각형 180">
              <a:extLst>
                <a:ext uri="{FF2B5EF4-FFF2-40B4-BE49-F238E27FC236}">
                  <a16:creationId xmlns:a16="http://schemas.microsoft.com/office/drawing/2014/main" xmlns:p14="http://schemas.microsoft.com/office/powerpoint/2010/main" xmlns:a14="http://schemas.microsoft.com/office/drawing/2010/main" xmlns="" id="{9B984B36-CF25-4A40-9CD5-8850561D4471}"/>
                </a:ext>
              </a:extLst>
            </p:cNvPr>
            <p:cNvSpPr/>
            <p:nvPr/>
          </p:nvSpPr>
          <p:spPr>
            <a:xfrm>
              <a:off x="3245763" y="2213653"/>
              <a:ext cx="2754441" cy="325048"/>
            </a:xfrm>
            <a:prstGeom prst="round2SameRect">
              <a:avLst/>
            </a:prstGeom>
            <a:solidFill>
              <a:srgbClr val="009AB0"/>
            </a:solidFill>
            <a:ln w="3175" cap="flat" cmpd="sng" algn="ctr">
              <a:solidFill>
                <a:srgbClr val="009AB0"/>
              </a:solidFill>
              <a:prstDash val="solid"/>
              <a:miter lim="800000"/>
            </a:ln>
            <a:effectLst/>
          </p:spPr>
          <p:txBody>
            <a:bodyPr wrap="none" tIns="46800" rtlCol="0" anchor="ctr"/>
            <a:lstStyle/>
            <a:p>
              <a:pPr marL="1081080" indent="-171450" defTabSz="767814" latinLnBrk="0">
                <a:spcAft>
                  <a:spcPts val="300"/>
                </a:spcAft>
                <a:buClr>
                  <a:prstClr val="white">
                    <a:lumMod val="65000"/>
                  </a:prstClr>
                </a:buClr>
                <a:buFont typeface="Arial" panose="020B0604020202020204" pitchFamily="34" charset="0"/>
                <a:buChar char="•"/>
                <a:defRPr/>
              </a:pPr>
              <a:endParaRPr lang="ko-KR" altLang="en-US" sz="800" b="1" kern="0" spc="-151">
                <a:ln>
                  <a:solidFill>
                    <a:srgbClr val="4F81BD">
                      <a:alpha val="0"/>
                    </a:srgbClr>
                  </a:solidFill>
                </a:ln>
                <a:solidFill>
                  <a:prstClr val="black">
                    <a:lumMod val="75000"/>
                    <a:lumOff val="25000"/>
                  </a:prstClr>
                </a:solidFill>
                <a:latin typeface="현대하모니 L" panose="02020603020101020101" pitchFamily="18" charset="-127"/>
                <a:ea typeface="현대하모니 L" panose="02020603020101020101" pitchFamily="18" charset="-127"/>
              </a:endParaRPr>
            </a:p>
          </p:txBody>
        </p:sp>
        <p:sp>
          <p:nvSpPr>
            <p:cNvPr id="12" name="TextBox 162">
              <a:extLst>
                <a:ext uri="{FF2B5EF4-FFF2-40B4-BE49-F238E27FC236}">
                  <a16:creationId xmlns:a16="http://schemas.microsoft.com/office/drawing/2014/main" xmlns:p14="http://schemas.microsoft.com/office/powerpoint/2010/main" xmlns:a14="http://schemas.microsoft.com/office/drawing/2010/main" xmlns="" id="{C562483D-FEAC-493E-8502-E958EB168512}"/>
                </a:ext>
              </a:extLst>
            </p:cNvPr>
            <p:cNvSpPr txBox="1"/>
            <p:nvPr/>
          </p:nvSpPr>
          <p:spPr>
            <a:xfrm>
              <a:off x="3245915" y="2261855"/>
              <a:ext cx="2754291" cy="227588"/>
            </a:xfrm>
            <a:prstGeom prst="rect">
              <a:avLst/>
            </a:prstGeom>
            <a:noFill/>
          </p:spPr>
          <p:txBody>
            <a:bodyPr wrap="square" lIns="0" tIns="0" rIns="0" bIns="0" rtlCol="0" anchor="ctr" anchorCtr="0">
              <a:noAutofit/>
            </a:bodyPr>
            <a:lstStyle>
              <a:defPPr>
                <a:defRPr lang="en-US"/>
              </a:defPPr>
              <a:lvl1pPr indent="-180944" algn="ctr" defTabSz="1043056">
                <a:lnSpc>
                  <a:spcPct val="120000"/>
                </a:lnSpc>
                <a:defRPr b="1">
                  <a:solidFill>
                    <a:schemeClr val="lt1"/>
                  </a:solidFill>
                  <a:effectLst>
                    <a:outerShdw blurRad="38100" dist="38100" dir="2700000" algn="tl">
                      <a:srgbClr val="000000">
                        <a:alpha val="43137"/>
                      </a:srgbClr>
                    </a:outerShdw>
                  </a:effectLst>
                  <a:latin typeface="나눔스퀘어" panose="020B0600000101010101" pitchFamily="50" charset="-127"/>
                  <a:ea typeface="나눔스퀘어" panose="020B0600000101010101" pitchFamily="50" charset="-127"/>
                  <a:cs typeface="Arial"/>
                </a:defRPr>
              </a:lvl1pPr>
              <a:lvl2pPr marL="521528" defTabSz="1043056" latinLnBrk="1">
                <a:defRPr sz="2100"/>
              </a:lvl2pPr>
              <a:lvl3pPr marL="1043056" defTabSz="1043056" latinLnBrk="1">
                <a:defRPr sz="2100"/>
              </a:lvl3pPr>
              <a:lvl4pPr marL="1564584" defTabSz="1043056" latinLnBrk="1">
                <a:defRPr sz="2100"/>
              </a:lvl4pPr>
              <a:lvl5pPr marL="2086112" defTabSz="1043056" latinLnBrk="1">
                <a:defRPr sz="2100"/>
              </a:lvl5pPr>
              <a:lvl6pPr marL="2607640" defTabSz="1043056" latinLnBrk="1">
                <a:defRPr sz="2100"/>
              </a:lvl6pPr>
              <a:lvl7pPr marL="3129168" defTabSz="1043056" latinLnBrk="1">
                <a:defRPr sz="2100"/>
              </a:lvl7pPr>
              <a:lvl8pPr marL="3650696" defTabSz="1043056" latinLnBrk="1">
                <a:defRPr sz="2100"/>
              </a:lvl8pPr>
              <a:lvl9pPr marL="4172224" defTabSz="1043056" latinLnBrk="1">
                <a:defRPr sz="2100"/>
              </a:lvl9pPr>
            </a:lstStyle>
            <a:p>
              <a:r>
                <a:rPr lang="en-US" altLang="ko-KR" dirty="0" smtClean="0"/>
                <a:t>Service </a:t>
              </a:r>
              <a:r>
                <a:rPr lang="ko-KR" altLang="en-US" dirty="0" smtClean="0"/>
                <a:t>chatbots</a:t>
              </a:r>
              <a:endParaRPr lang="ko-KR" altLang="en-US" dirty="0"/>
            </a:p>
          </p:txBody>
        </p:sp>
      </p:grpSp>
      <p:sp>
        <p:nvSpPr>
          <p:cNvPr id="9" name="TextBox 101">
            <a:extLst>
              <a:ext uri="{FF2B5EF4-FFF2-40B4-BE49-F238E27FC236}">
                <a16:creationId xmlns:a16="http://schemas.microsoft.com/office/drawing/2014/main" xmlns:p14="http://schemas.microsoft.com/office/powerpoint/2010/main" xmlns:a14="http://schemas.microsoft.com/office/drawing/2010/main" xmlns="" id="{AB621021-6CDE-46D8-8C20-78750A84413C}"/>
              </a:ext>
            </a:extLst>
          </p:cNvPr>
          <p:cNvSpPr txBox="1"/>
          <p:nvPr/>
        </p:nvSpPr>
        <p:spPr>
          <a:xfrm>
            <a:off x="5356357" y="5709223"/>
            <a:ext cx="3295568" cy="789898"/>
          </a:xfrm>
          <a:prstGeom prst="rect">
            <a:avLst/>
          </a:prstGeom>
          <a:noFill/>
        </p:spPr>
        <p:txBody>
          <a:bodyPr wrap="square" lIns="0" tIns="0" rIns="0" bIns="0" rtlCol="0" anchor="ctr">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1446" indent="-171446" latinLnBrk="0">
              <a:buClr>
                <a:srgbClr val="0070C0"/>
              </a:buClr>
              <a:buFont typeface="Arial" panose="020B0604020202020204" pitchFamily="34" charset="0"/>
              <a:buChar char="•"/>
              <a:defRPr/>
            </a:pPr>
            <a:r>
              <a:rPr lang="ko-KR" altLang="en-US" sz="1100" spc="-151" dirty="0">
                <a:ln w="0">
                  <a:solidFill>
                    <a:srgbClr val="0B4355">
                      <a:alpha val="0"/>
                    </a:srgbClr>
                  </a:solidFill>
                </a:ln>
                <a:latin typeface="나눔스퀘어" panose="020B0600000101010101" pitchFamily="50" charset="-127"/>
                <a:ea typeface="나눔스퀘어" panose="020B0600000101010101" pitchFamily="50" charset="-127"/>
              </a:rPr>
              <a:t>Print a welcome and basic instructions for each </a:t>
            </a:r>
            <a:r>
              <a:rPr lang="en-US" altLang="ko-KR" sz="1100" spc="-151" dirty="0" smtClean="0">
                <a:ln w="0">
                  <a:solidFill>
                    <a:srgbClr val="0B4355">
                      <a:alpha val="0"/>
                    </a:srgbClr>
                  </a:solidFill>
                </a:ln>
                <a:latin typeface="나눔스퀘어" panose="020B0600000101010101" pitchFamily="50" charset="-127"/>
                <a:ea typeface="나눔스퀘어" panose="020B0600000101010101" pitchFamily="50" charset="-127"/>
              </a:rPr>
              <a:t>service</a:t>
            </a:r>
            <a:endParaRPr lang="en-US" altLang="ko-KR" sz="1100" spc="-151" dirty="0">
              <a:ln w="0">
                <a:solidFill>
                  <a:srgbClr val="0B4355">
                    <a:alpha val="0"/>
                  </a:srgbClr>
                </a:solidFill>
              </a:ln>
              <a:latin typeface="나눔스퀘어" panose="020B0600000101010101" pitchFamily="50" charset="-127"/>
              <a:ea typeface="나눔스퀘어" panose="020B0600000101010101" pitchFamily="50" charset="-127"/>
            </a:endParaRPr>
          </a:p>
          <a:p>
            <a:pPr marL="171446" indent="-171446" latinLnBrk="0">
              <a:buClr>
                <a:srgbClr val="0070C0"/>
              </a:buClr>
              <a:buFont typeface="Arial" panose="020B0604020202020204" pitchFamily="34" charset="0"/>
              <a:buChar char="•"/>
              <a:defRPr/>
            </a:pPr>
            <a:r>
              <a:rPr lang="ko-KR" altLang="en-US" sz="1100" spc="-151" dirty="0">
                <a:ln w="0">
                  <a:solidFill>
                    <a:srgbClr val="0B4355">
                      <a:alpha val="0"/>
                    </a:srgbClr>
                  </a:solidFill>
                </a:ln>
                <a:latin typeface="나눔스퀘어" panose="020B0600000101010101" pitchFamily="50" charset="-127"/>
                <a:ea typeface="나눔스퀘어" panose="020B0600000101010101" pitchFamily="50" charset="-127"/>
              </a:rPr>
              <a:t>Present information coverage by </a:t>
            </a:r>
            <a:r>
              <a:rPr lang="en-US" altLang="ko-KR" sz="1100" spc="-151" dirty="0" smtClean="0">
                <a:ln w="0">
                  <a:solidFill>
                    <a:srgbClr val="0B4355">
                      <a:alpha val="0"/>
                    </a:srgbClr>
                  </a:solidFill>
                </a:ln>
                <a:latin typeface="나눔스퀘어" panose="020B0600000101010101" pitchFamily="50" charset="-127"/>
                <a:ea typeface="나눔스퀘어" panose="020B0600000101010101" pitchFamily="50" charset="-127"/>
              </a:rPr>
              <a:t>service</a:t>
            </a:r>
            <a:r>
              <a:rPr lang="ko-KR" altLang="en-US" sz="1100" spc="-151" dirty="0" smtClean="0">
                <a:ln w="0">
                  <a:solidFill>
                    <a:srgbClr val="0B4355">
                      <a:alpha val="0"/>
                    </a:srgbClr>
                  </a:solidFill>
                </a:ln>
                <a:latin typeface="나눔스퀘어" panose="020B0600000101010101" pitchFamily="50" charset="-127"/>
                <a:ea typeface="나눔스퀘어" panose="020B0600000101010101" pitchFamily="50" charset="-127"/>
              </a:rPr>
              <a:t> </a:t>
            </a:r>
            <a:r>
              <a:rPr lang="ko-KR" altLang="en-US" sz="1100" spc="-151" dirty="0">
                <a:ln w="0">
                  <a:solidFill>
                    <a:srgbClr val="0B4355">
                      <a:alpha val="0"/>
                    </a:srgbClr>
                  </a:solidFill>
                </a:ln>
                <a:latin typeface="나눔스퀘어" panose="020B0600000101010101" pitchFamily="50" charset="-127"/>
                <a:ea typeface="나눔스퀘어" panose="020B0600000101010101" pitchFamily="50" charset="-127"/>
              </a:rPr>
              <a:t>as a menu</a:t>
            </a:r>
            <a:endParaRPr lang="en-US" altLang="ko-KR" sz="1100" spc="-151" dirty="0">
              <a:ln w="0">
                <a:solidFill>
                  <a:srgbClr val="0B4355">
                    <a:alpha val="0"/>
                  </a:srgbClr>
                </a:solidFill>
              </a:ln>
              <a:latin typeface="나눔스퀘어" panose="020B0600000101010101" pitchFamily="50" charset="-127"/>
              <a:ea typeface="나눔스퀘어" panose="020B0600000101010101" pitchFamily="50" charset="-127"/>
            </a:endParaRPr>
          </a:p>
          <a:p>
            <a:pPr marL="171446" indent="-171446" latinLnBrk="0">
              <a:buClr>
                <a:srgbClr val="0070C0"/>
              </a:buClr>
              <a:buFont typeface="Arial" panose="020B0604020202020204" pitchFamily="34" charset="0"/>
              <a:buChar char="•"/>
              <a:defRPr/>
            </a:pPr>
            <a:r>
              <a:rPr lang="ko-KR" altLang="en-US" sz="1100" spc="-151" dirty="0">
                <a:ln w="0">
                  <a:solidFill>
                    <a:srgbClr val="0B4355">
                      <a:alpha val="0"/>
                    </a:srgbClr>
                  </a:solidFill>
                </a:ln>
                <a:latin typeface="나눔스퀘어" panose="020B0600000101010101" pitchFamily="50" charset="-127"/>
                <a:ea typeface="나눔스퀘어" panose="020B0600000101010101" pitchFamily="50" charset="-127"/>
              </a:rPr>
              <a:t>Branching out to other </a:t>
            </a:r>
            <a:r>
              <a:rPr lang="en-US" altLang="ko-KR" sz="1100" spc="-151" dirty="0" smtClean="0">
                <a:ln w="0">
                  <a:solidFill>
                    <a:srgbClr val="0B4355">
                      <a:alpha val="0"/>
                    </a:srgbClr>
                  </a:solidFill>
                </a:ln>
                <a:latin typeface="나눔스퀘어" panose="020B0600000101010101" pitchFamily="50" charset="-127"/>
                <a:ea typeface="나눔스퀘어" panose="020B0600000101010101" pitchFamily="50" charset="-127"/>
              </a:rPr>
              <a:t>chat</a:t>
            </a:r>
            <a:r>
              <a:rPr lang="ko-KR" altLang="en-US" sz="1100" spc="-151" dirty="0" smtClean="0">
                <a:ln w="0">
                  <a:solidFill>
                    <a:srgbClr val="0B4355">
                      <a:alpha val="0"/>
                    </a:srgbClr>
                  </a:solidFill>
                </a:ln>
                <a:latin typeface="나눔스퀘어" panose="020B0600000101010101" pitchFamily="50" charset="-127"/>
                <a:ea typeface="나눔스퀘어" panose="020B0600000101010101" pitchFamily="50" charset="-127"/>
              </a:rPr>
              <a:t>bots</a:t>
            </a:r>
            <a:endParaRPr lang="en-US" altLang="ko-KR" sz="1100" spc="-151" dirty="0">
              <a:ln w="0">
                <a:solidFill>
                  <a:srgbClr val="0B4355">
                    <a:alpha val="0"/>
                  </a:srgbClr>
                </a:solidFill>
              </a:ln>
              <a:latin typeface="나눔스퀘어" panose="020B0600000101010101" pitchFamily="50" charset="-127"/>
              <a:ea typeface="나눔스퀘어" panose="020B0600000101010101" pitchFamily="50" charset="-127"/>
            </a:endParaRPr>
          </a:p>
        </p:txBody>
      </p:sp>
      <p:grpSp>
        <p:nvGrpSpPr>
          <p:cNvPr id="20" name="그룹 19"/>
          <p:cNvGrpSpPr/>
          <p:nvPr/>
        </p:nvGrpSpPr>
        <p:grpSpPr>
          <a:xfrm>
            <a:off x="1087162" y="1703710"/>
            <a:ext cx="3606866" cy="4795411"/>
            <a:chOff x="1087162" y="1703710"/>
            <a:chExt cx="3606866" cy="4795411"/>
          </a:xfrm>
        </p:grpSpPr>
        <p:grpSp>
          <p:nvGrpSpPr>
            <p:cNvPr id="6" name="그룹 5">
              <a:extLst>
                <a:ext uri="{FF2B5EF4-FFF2-40B4-BE49-F238E27FC236}">
                  <a16:creationId xmlns:a16="http://schemas.microsoft.com/office/drawing/2014/main" xmlns:p14="http://schemas.microsoft.com/office/powerpoint/2010/main" xmlns:a14="http://schemas.microsoft.com/office/drawing/2010/main" xmlns="" id="{D390F7AA-8E6E-4C2C-A804-3C30F36C6998}"/>
                </a:ext>
              </a:extLst>
            </p:cNvPr>
            <p:cNvGrpSpPr/>
            <p:nvPr/>
          </p:nvGrpSpPr>
          <p:grpSpPr>
            <a:xfrm>
              <a:off x="1087162" y="1703710"/>
              <a:ext cx="3606866" cy="4720757"/>
              <a:chOff x="323850" y="2213654"/>
              <a:chExt cx="2754444" cy="3691987"/>
            </a:xfrm>
          </p:grpSpPr>
          <p:cxnSp>
            <p:nvCxnSpPr>
              <p:cNvPr id="13" name="직선 연결선 12">
                <a:extLst>
                  <a:ext uri="{FF2B5EF4-FFF2-40B4-BE49-F238E27FC236}">
                    <a16:creationId xmlns:a16="http://schemas.microsoft.com/office/drawing/2014/main" xmlns:p14="http://schemas.microsoft.com/office/powerpoint/2010/main" xmlns:a14="http://schemas.microsoft.com/office/drawing/2010/main" xmlns="" id="{2284250F-47D8-4738-97A8-E8B81912EAFC}"/>
                  </a:ext>
                </a:extLst>
              </p:cNvPr>
              <p:cNvCxnSpPr/>
              <p:nvPr/>
            </p:nvCxnSpPr>
            <p:spPr>
              <a:xfrm>
                <a:off x="508954" y="2736662"/>
                <a:ext cx="211018" cy="109801"/>
              </a:xfrm>
              <a:prstGeom prst="line">
                <a:avLst/>
              </a:prstGeom>
            </p:spPr>
          </p:cxnSp>
          <p:cxnSp>
            <p:nvCxnSpPr>
              <p:cNvPr id="14" name="직선 연결선 13">
                <a:extLst>
                  <a:ext uri="{FF2B5EF4-FFF2-40B4-BE49-F238E27FC236}">
                    <a16:creationId xmlns:a16="http://schemas.microsoft.com/office/drawing/2014/main" xmlns:p14="http://schemas.microsoft.com/office/powerpoint/2010/main" xmlns:a14="http://schemas.microsoft.com/office/drawing/2010/main" xmlns="" id="{93923627-6C2C-4CE5-93E1-51AD0F4EE7B8}"/>
                  </a:ext>
                </a:extLst>
              </p:cNvPr>
              <p:cNvCxnSpPr/>
              <p:nvPr/>
            </p:nvCxnSpPr>
            <p:spPr>
              <a:xfrm>
                <a:off x="2670359" y="2945358"/>
                <a:ext cx="211018" cy="109801"/>
              </a:xfrm>
              <a:prstGeom prst="line">
                <a:avLst/>
              </a:prstGeom>
            </p:spPr>
          </p:cxnSp>
          <p:sp>
            <p:nvSpPr>
              <p:cNvPr id="15" name="양쪽 모서리가 둥근 사각형 239">
                <a:extLst>
                  <a:ext uri="{FF2B5EF4-FFF2-40B4-BE49-F238E27FC236}">
                    <a16:creationId xmlns:a16="http://schemas.microsoft.com/office/drawing/2014/main" xmlns:p14="http://schemas.microsoft.com/office/powerpoint/2010/main" xmlns:a14="http://schemas.microsoft.com/office/drawing/2010/main" xmlns="" id="{AF9F5231-9B4E-44CF-8002-19A547F978A5}"/>
                  </a:ext>
                </a:extLst>
              </p:cNvPr>
              <p:cNvSpPr/>
              <p:nvPr/>
            </p:nvSpPr>
            <p:spPr bwMode="auto">
              <a:xfrm flipH="1">
                <a:off x="324004" y="2539814"/>
                <a:ext cx="2754289" cy="3365827"/>
              </a:xfrm>
              <a:prstGeom prst="round2SameRect">
                <a:avLst>
                  <a:gd name="adj1" fmla="val 0"/>
                  <a:gd name="adj2" fmla="val 0"/>
                </a:avLst>
              </a:prstGeom>
              <a:noFill/>
              <a:ln w="6350" cap="flat" cmpd="sng" algn="ctr">
                <a:solidFill>
                  <a:srgbClr val="0095D3"/>
                </a:solidFill>
                <a:prstDash val="solid"/>
              </a:ln>
              <a:effectLst>
                <a:outerShdw dist="12700" dir="5400000" algn="t" rotWithShape="0">
                  <a:srgbClr val="0078A8">
                    <a:alpha val="17000"/>
                  </a:srgbClr>
                </a:outerShdw>
              </a:effectLst>
            </p:spPr>
            <p:txBody>
              <a:bodyPr lIns="90000" tIns="72000" rIns="90000" bIns="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eaLnBrk="0" latinLnBrk="0" hangingPunct="0">
                  <a:spcAft>
                    <a:spcPts val="240"/>
                  </a:spcAft>
                  <a:buSzPct val="100000"/>
                  <a:defRPr/>
                </a:pPr>
                <a:endParaRPr lang="ko-KR" altLang="en-US" sz="900" kern="0">
                  <a:ln>
                    <a:solidFill>
                      <a:schemeClr val="accent1">
                        <a:alpha val="0"/>
                      </a:schemeClr>
                    </a:solidFill>
                  </a:ln>
                  <a:latin typeface="현대하모니 L" panose="02020603020101020101" pitchFamily="18" charset="-127"/>
                  <a:ea typeface="현대하모니 L" panose="02020603020101020101" pitchFamily="18" charset="-127"/>
                </a:endParaRPr>
              </a:p>
            </p:txBody>
          </p:sp>
          <p:sp>
            <p:nvSpPr>
              <p:cNvPr id="16" name="양쪽 모서리가 둥근 사각형 240">
                <a:extLst>
                  <a:ext uri="{FF2B5EF4-FFF2-40B4-BE49-F238E27FC236}">
                    <a16:creationId xmlns:a16="http://schemas.microsoft.com/office/drawing/2014/main" xmlns:p14="http://schemas.microsoft.com/office/powerpoint/2010/main" xmlns:a14="http://schemas.microsoft.com/office/drawing/2010/main" xmlns="" id="{AD3416FB-7FA2-4C51-9AE7-81B9499FC754}"/>
                  </a:ext>
                </a:extLst>
              </p:cNvPr>
              <p:cNvSpPr/>
              <p:nvPr/>
            </p:nvSpPr>
            <p:spPr>
              <a:xfrm>
                <a:off x="323850" y="2213654"/>
                <a:ext cx="2754441" cy="325047"/>
              </a:xfrm>
              <a:prstGeom prst="round2SameRect">
                <a:avLst/>
              </a:prstGeom>
              <a:solidFill>
                <a:srgbClr val="0070C0"/>
              </a:solidFill>
              <a:ln w="3175" cap="flat" cmpd="sng" algn="ctr">
                <a:solidFill>
                  <a:srgbClr val="0070C0"/>
                </a:solidFill>
                <a:prstDash val="solid"/>
                <a:miter lim="800000"/>
              </a:ln>
              <a:effectLst/>
            </p:spPr>
            <p:txBody>
              <a:bodyPr wrap="none" tIns="46800" rtlCol="0" anchor="ctr"/>
              <a:lstStyle/>
              <a:p>
                <a:pPr marL="1081080" indent="-171450" defTabSz="767814" latinLnBrk="0">
                  <a:spcAft>
                    <a:spcPts val="300"/>
                  </a:spcAft>
                  <a:buClr>
                    <a:prstClr val="white">
                      <a:lumMod val="65000"/>
                    </a:prstClr>
                  </a:buClr>
                  <a:buFont typeface="Arial" panose="020B0604020202020204" pitchFamily="34" charset="0"/>
                  <a:buChar char="•"/>
                </a:pPr>
                <a:endParaRPr lang="ko-KR" altLang="en-US" sz="800" b="1" kern="0" spc="-151">
                  <a:ln>
                    <a:solidFill>
                      <a:srgbClr val="4F81BD">
                        <a:alpha val="0"/>
                      </a:srgbClr>
                    </a:solidFill>
                  </a:ln>
                  <a:solidFill>
                    <a:prstClr val="black">
                      <a:lumMod val="75000"/>
                      <a:lumOff val="25000"/>
                    </a:prstClr>
                  </a:solidFill>
                  <a:latin typeface="나눔스퀘어" panose="020B0600000101010101" pitchFamily="50" charset="-127"/>
                  <a:ea typeface="나눔스퀘어" panose="020B0600000101010101" pitchFamily="50" charset="-127"/>
                </a:endParaRPr>
              </a:p>
            </p:txBody>
          </p:sp>
          <p:sp>
            <p:nvSpPr>
              <p:cNvPr id="17" name="TextBox 162">
                <a:extLst>
                  <a:ext uri="{FF2B5EF4-FFF2-40B4-BE49-F238E27FC236}">
                    <a16:creationId xmlns:a16="http://schemas.microsoft.com/office/drawing/2014/main" xmlns:p14="http://schemas.microsoft.com/office/powerpoint/2010/main" xmlns:a14="http://schemas.microsoft.com/office/drawing/2010/main" xmlns="" id="{5B34BB41-9941-4842-B0D1-36C16BFBF568}"/>
                  </a:ext>
                </a:extLst>
              </p:cNvPr>
              <p:cNvSpPr txBox="1"/>
              <p:nvPr/>
            </p:nvSpPr>
            <p:spPr>
              <a:xfrm>
                <a:off x="324003" y="2267949"/>
                <a:ext cx="2754291" cy="227588"/>
              </a:xfrm>
              <a:prstGeom prst="rect">
                <a:avLst/>
              </a:prstGeom>
              <a:noFill/>
            </p:spPr>
            <p:txBody>
              <a:bodyPr wrap="square" lIns="0" tIns="0" rIns="0" bIns="0" rtlCol="0" anchor="ctr" anchorCtr="0">
                <a:noAutofit/>
              </a:bodyPr>
              <a:lstStyle>
                <a:defPPr>
                  <a:defRPr lang="en-US"/>
                </a:defPPr>
                <a:lvl1pPr indent="-180944" algn="ctr" defTabSz="1043056">
                  <a:lnSpc>
                    <a:spcPct val="120000"/>
                  </a:lnSpc>
                  <a:defRPr b="1">
                    <a:solidFill>
                      <a:schemeClr val="lt1"/>
                    </a:solidFill>
                    <a:effectLst>
                      <a:outerShdw blurRad="38100" dist="38100" dir="2700000" algn="tl">
                        <a:srgbClr val="000000">
                          <a:alpha val="43137"/>
                        </a:srgbClr>
                      </a:outerShdw>
                    </a:effectLst>
                    <a:latin typeface="나눔스퀘어" panose="020B0600000101010101" pitchFamily="50" charset="-127"/>
                    <a:ea typeface="나눔스퀘어" panose="020B0600000101010101" pitchFamily="50" charset="-127"/>
                    <a:cs typeface="Arial"/>
                  </a:defRPr>
                </a:lvl1pPr>
                <a:lvl2pPr marL="521528" defTabSz="1043056" latinLnBrk="1">
                  <a:defRPr sz="2100"/>
                </a:lvl2pPr>
                <a:lvl3pPr marL="1043056" defTabSz="1043056" latinLnBrk="1">
                  <a:defRPr sz="2100"/>
                </a:lvl3pPr>
                <a:lvl4pPr marL="1564584" defTabSz="1043056" latinLnBrk="1">
                  <a:defRPr sz="2100"/>
                </a:lvl4pPr>
                <a:lvl5pPr marL="2086112" defTabSz="1043056" latinLnBrk="1">
                  <a:defRPr sz="2100"/>
                </a:lvl5pPr>
                <a:lvl6pPr marL="2607640" defTabSz="1043056" latinLnBrk="1">
                  <a:defRPr sz="2100"/>
                </a:lvl6pPr>
                <a:lvl7pPr marL="3129168" defTabSz="1043056" latinLnBrk="1">
                  <a:defRPr sz="2100"/>
                </a:lvl7pPr>
                <a:lvl8pPr marL="3650696" defTabSz="1043056" latinLnBrk="1">
                  <a:defRPr sz="2100"/>
                </a:lvl8pPr>
                <a:lvl9pPr marL="4172224" defTabSz="1043056" latinLnBrk="1">
                  <a:defRPr sz="2100"/>
                </a:lvl9pPr>
              </a:lstStyle>
              <a:p>
                <a:r>
                  <a:rPr lang="ko-KR" altLang="en-US" dirty="0"/>
                  <a:t>Common Chatbot</a:t>
                </a:r>
              </a:p>
            </p:txBody>
          </p:sp>
        </p:grpSp>
        <p:sp>
          <p:nvSpPr>
            <p:cNvPr id="7" name="TextBox 101">
              <a:extLst>
                <a:ext uri="{FF2B5EF4-FFF2-40B4-BE49-F238E27FC236}">
                  <a16:creationId xmlns:a16="http://schemas.microsoft.com/office/drawing/2014/main" xmlns:p14="http://schemas.microsoft.com/office/powerpoint/2010/main" xmlns:a14="http://schemas.microsoft.com/office/drawing/2010/main" xmlns="" id="{30E7526C-8E8B-4530-8B8E-B932FBBE8A53}"/>
                </a:ext>
              </a:extLst>
            </p:cNvPr>
            <p:cNvSpPr txBox="1"/>
            <p:nvPr/>
          </p:nvSpPr>
          <p:spPr>
            <a:xfrm>
              <a:off x="1329550" y="5709223"/>
              <a:ext cx="3226314" cy="789898"/>
            </a:xfrm>
            <a:prstGeom prst="rect">
              <a:avLst/>
            </a:prstGeom>
            <a:noFill/>
          </p:spPr>
          <p:txBody>
            <a:bodyPr wrap="square" lIns="0" tIns="0" rIns="0" bIns="0" rtlCol="0" anchor="ctr">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1446" indent="-171446" latinLnBrk="0">
                <a:buClr>
                  <a:srgbClr val="0070C0"/>
                </a:buClr>
                <a:buFont typeface="Arial" panose="020B0604020202020204" pitchFamily="34" charset="0"/>
                <a:buChar char="•"/>
                <a:defRPr/>
              </a:pPr>
              <a:r>
                <a:rPr lang="ko-KR" altLang="en-US" sz="1100" spc="-151" dirty="0">
                  <a:ln w="0">
                    <a:solidFill>
                      <a:srgbClr val="0B4355">
                        <a:alpha val="0"/>
                      </a:srgbClr>
                    </a:solidFill>
                  </a:ln>
                  <a:latin typeface="나눔스퀘어" panose="020B0600000101010101" pitchFamily="50" charset="-127"/>
                  <a:ea typeface="나눔스퀘어" panose="020B0600000101010101" pitchFamily="50" charset="-127"/>
                </a:rPr>
                <a:t>Print out a common welcome greeting </a:t>
              </a:r>
              <a:endParaRPr lang="en-US" altLang="ko-KR" sz="1100" spc="-151" dirty="0" smtClean="0">
                <a:ln w="0">
                  <a:solidFill>
                    <a:srgbClr val="0B4355">
                      <a:alpha val="0"/>
                    </a:srgbClr>
                  </a:solidFill>
                </a:ln>
                <a:latin typeface="나눔스퀘어" panose="020B0600000101010101" pitchFamily="50" charset="-127"/>
                <a:ea typeface="나눔스퀘어" panose="020B0600000101010101" pitchFamily="50" charset="-127"/>
              </a:endParaRPr>
            </a:p>
            <a:p>
              <a:pPr marL="171446" indent="-171446" latinLnBrk="0">
                <a:buClr>
                  <a:srgbClr val="0070C0"/>
                </a:buClr>
                <a:buFont typeface="Arial" panose="020B0604020202020204" pitchFamily="34" charset="0"/>
                <a:buChar char="•"/>
                <a:defRPr/>
              </a:pPr>
              <a:r>
                <a:rPr lang="ko-KR" altLang="en-US" sz="1100" spc="-151" dirty="0" smtClean="0">
                  <a:ln w="0">
                    <a:solidFill>
                      <a:srgbClr val="0B4355">
                        <a:alpha val="0"/>
                      </a:srgbClr>
                    </a:solidFill>
                  </a:ln>
                  <a:latin typeface="나눔스퀘어" panose="020B0600000101010101" pitchFamily="50" charset="-127"/>
                  <a:ea typeface="나눔스퀘어" panose="020B0600000101010101" pitchFamily="50" charset="-127"/>
                </a:rPr>
                <a:t>Common announcements </a:t>
              </a:r>
              <a:r>
                <a:rPr lang="ko-KR" altLang="en-US" sz="1100" spc="-151" dirty="0">
                  <a:ln w="0">
                    <a:solidFill>
                      <a:srgbClr val="0B4355">
                        <a:alpha val="0"/>
                      </a:srgbClr>
                    </a:solidFill>
                  </a:ln>
                  <a:latin typeface="나눔스퀘어" panose="020B0600000101010101" pitchFamily="50" charset="-127"/>
                  <a:ea typeface="나눔스퀘어" panose="020B0600000101010101" pitchFamily="50" charset="-127"/>
                </a:rPr>
                <a:t>and questions</a:t>
              </a:r>
              <a:endParaRPr lang="en-US" altLang="ko-KR" sz="1100" spc="-151" dirty="0">
                <a:ln w="0">
                  <a:solidFill>
                    <a:srgbClr val="0B4355">
                      <a:alpha val="0"/>
                    </a:srgbClr>
                  </a:solidFill>
                </a:ln>
                <a:latin typeface="나눔스퀘어" panose="020B0600000101010101" pitchFamily="50" charset="-127"/>
                <a:ea typeface="나눔스퀘어" panose="020B0600000101010101" pitchFamily="50" charset="-127"/>
              </a:endParaRPr>
            </a:p>
            <a:p>
              <a:pPr marL="171446" indent="-171446" latinLnBrk="0">
                <a:buClr>
                  <a:srgbClr val="0070C0"/>
                </a:buClr>
                <a:buFont typeface="Arial" panose="020B0604020202020204" pitchFamily="34" charset="0"/>
                <a:buChar char="•"/>
                <a:defRPr/>
              </a:pPr>
              <a:r>
                <a:rPr lang="ko-KR" altLang="en-US" sz="1100" spc="-151" dirty="0">
                  <a:ln w="0">
                    <a:solidFill>
                      <a:srgbClr val="0B4355">
                        <a:alpha val="0"/>
                      </a:srgbClr>
                    </a:solidFill>
                  </a:ln>
                  <a:latin typeface="나눔스퀘어" panose="020B0600000101010101" pitchFamily="50" charset="-127"/>
                  <a:ea typeface="나눔스퀘어" panose="020B0600000101010101" pitchFamily="50" charset="-127"/>
                </a:rPr>
                <a:t>Branch initialization status for all </a:t>
              </a:r>
              <a:r>
                <a:rPr lang="ko-KR" altLang="en-US" sz="1100" spc="-151" dirty="0" smtClean="0">
                  <a:ln w="0">
                    <a:solidFill>
                      <a:srgbClr val="0B4355">
                        <a:alpha val="0"/>
                      </a:srgbClr>
                    </a:solidFill>
                  </a:ln>
                  <a:latin typeface="나눔스퀘어" panose="020B0600000101010101" pitchFamily="50" charset="-127"/>
                  <a:ea typeface="나눔스퀘어" panose="020B0600000101010101" pitchFamily="50" charset="-127"/>
                </a:rPr>
                <a:t>institutional chatbots</a:t>
              </a:r>
              <a:endParaRPr lang="en-US" altLang="ko-KR" sz="1100" spc="-151" dirty="0">
                <a:ln w="0">
                  <a:solidFill>
                    <a:srgbClr val="0B4355">
                      <a:alpha val="0"/>
                    </a:srgbClr>
                  </a:solidFill>
                </a:ln>
                <a:latin typeface="나눔스퀘어" panose="020B0600000101010101" pitchFamily="50" charset="-127"/>
                <a:ea typeface="나눔스퀘어" panose="020B0600000101010101" pitchFamily="50" charset="-127"/>
              </a:endParaRPr>
            </a:p>
          </p:txBody>
        </p:sp>
        <p:pic>
          <p:nvPicPr>
            <p:cNvPr id="18" name="그림 17" descr="텍스트이(가) 표시된 사진&#10;&#10;자동 생성된 설명">
              <a:extLst>
                <a:ext uri="{FF2B5EF4-FFF2-40B4-BE49-F238E27FC236}">
                  <a16:creationId xmlns:a16="http://schemas.microsoft.com/office/drawing/2014/main" xmlns:p14="http://schemas.microsoft.com/office/powerpoint/2010/main" xmlns:a14="http://schemas.microsoft.com/office/drawing/2010/main" xmlns="" id="{42F23770-30B1-C918-9272-408BEB3FF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714" y="2069932"/>
              <a:ext cx="2716806" cy="3639291"/>
            </a:xfrm>
            <a:prstGeom prst="rect">
              <a:avLst/>
            </a:prstGeom>
          </p:spPr>
        </p:pic>
      </p:grpSp>
      <p:pic>
        <p:nvPicPr>
          <p:cNvPr id="19" name="그림 18" descr="텍스트이(가) 표시된 사진&#10;&#10;자동 생성된 설명">
            <a:extLst>
              <a:ext uri="{FF2B5EF4-FFF2-40B4-BE49-F238E27FC236}">
                <a16:creationId xmlns:a16="http://schemas.microsoft.com/office/drawing/2014/main" xmlns:p14="http://schemas.microsoft.com/office/powerpoint/2010/main" xmlns:a14="http://schemas.microsoft.com/office/drawing/2010/main" xmlns="" id="{DF7E9DDC-126F-756C-4042-2A84284FB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560" y="2119331"/>
            <a:ext cx="2685930" cy="3636624"/>
          </a:xfrm>
          <a:prstGeom prst="rect">
            <a:avLst/>
          </a:prstGeom>
        </p:spPr>
      </p:pic>
    </p:spTree>
    <p:extLst>
      <p:ext uri="{BB962C8B-B14F-4D97-AF65-F5344CB8AC3E}">
        <p14:creationId xmlns:p14="http://schemas.microsoft.com/office/powerpoint/2010/main" val="2214366285"/>
      </p:ext>
    </p:extLst>
  </p:cSld>
  <p:clrMapOvr>
    <a:masterClrMapping/>
  </p:clrMapOvr>
</p:sld>
</file>

<file path=ppt/theme/theme1.xml><?xml version="1.0" encoding="utf-8"?>
<a:theme xmlns:a="http://schemas.openxmlformats.org/drawingml/2006/main" name="패싯">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패싯">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패싯">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10070</TotalTime>
  <Words>4019</Words>
  <Application>Microsoft Office PowerPoint</Application>
  <PresentationFormat>사용자 지정</PresentationFormat>
  <Paragraphs>660</Paragraphs>
  <Slides>27</Slides>
  <Notes>27</Notes>
  <HiddenSlides>0</HiddenSlides>
  <MMClips>0</MMClips>
  <ScaleCrop>false</ScaleCrop>
  <HeadingPairs>
    <vt:vector size="4" baseType="variant">
      <vt:variant>
        <vt:lpstr>테마</vt:lpstr>
      </vt:variant>
      <vt:variant>
        <vt:i4>1</vt:i4>
      </vt:variant>
      <vt:variant>
        <vt:lpstr>슬라이드 제목</vt:lpstr>
      </vt:variant>
      <vt:variant>
        <vt:i4>27</vt:i4>
      </vt:variant>
    </vt:vector>
  </HeadingPairs>
  <TitlesOfParts>
    <vt:vector size="28" baseType="lpstr">
      <vt:lpstr>패싯</vt:lpstr>
      <vt:lpstr>Virtual Assistant For Citizens, Goodpy</vt:lpstr>
      <vt:lpstr>Table of Contents</vt:lpstr>
      <vt:lpstr>1. What is the Virtual Assistant?</vt:lpstr>
      <vt:lpstr>2. Virtual Assistant: Current Status</vt:lpstr>
      <vt:lpstr>2. Virtual Assistant : Current Status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4. Main Virtual Assistant Inquiry Services</vt:lpstr>
      <vt:lpstr>PowerPoint 프레젠테이션</vt:lpstr>
      <vt:lpstr>PowerPoint 프레젠테이션</vt:lpstr>
      <vt:lpstr>PowerPoint 프레젠테이션</vt:lpstr>
      <vt:lpstr>5. Improvement of Service and Future Plans</vt:lpstr>
      <vt:lpstr>5. Improvement of Service and Future Plans</vt:lpstr>
      <vt:lpstr>5. Improvement of Service and Future Plans</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국민비서 서비스 </dc:title>
  <dc:creator>MOIS</dc:creator>
  <cp:lastModifiedBy>문현의</cp:lastModifiedBy>
  <cp:revision>491</cp:revision>
  <cp:lastPrinted>2024-08-30T02:01:11Z</cp:lastPrinted>
  <dcterms:created xsi:type="dcterms:W3CDTF">2024-08-07T06:50:35Z</dcterms:created>
  <dcterms:modified xsi:type="dcterms:W3CDTF">2024-12-01T14:10:13Z</dcterms:modified>
</cp:coreProperties>
</file>