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  <p:sldMasterId id="2147483679" r:id="rId6"/>
    <p:sldMasterId id="2147483688" r:id="rId7"/>
    <p:sldMasterId id="2147483695" r:id="rId8"/>
  </p:sldMasterIdLst>
  <p:notesMasterIdLst>
    <p:notesMasterId r:id="rId25"/>
  </p:notesMasterIdLst>
  <p:sldIdLst>
    <p:sldId id="1674" r:id="rId9"/>
    <p:sldId id="2141411990" r:id="rId10"/>
    <p:sldId id="333" r:id="rId11"/>
    <p:sldId id="2141412006" r:id="rId12"/>
    <p:sldId id="2141412007" r:id="rId13"/>
    <p:sldId id="2141412009" r:id="rId14"/>
    <p:sldId id="259" r:id="rId15"/>
    <p:sldId id="2141412010" r:id="rId16"/>
    <p:sldId id="2141412011" r:id="rId17"/>
    <p:sldId id="2141412013" r:id="rId18"/>
    <p:sldId id="260" r:id="rId19"/>
    <p:sldId id="261" r:id="rId20"/>
    <p:sldId id="262" r:id="rId21"/>
    <p:sldId id="270" r:id="rId22"/>
    <p:sldId id="2141412015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B80"/>
    <a:srgbClr val="376092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33302-1181-491C-9835-DD27CD5E5C70}" v="17" dt="2024-12-04T22:46:57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0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147BC-150B-47B6-93D9-D302E053C58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5B3BD-0016-4236-92A2-15259060A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6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8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7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18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39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orldbank.org/govtech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8932B1-348B-4B4A-ACD6-650D192D4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4"/>
          <a:stretch/>
        </p:blipFill>
        <p:spPr>
          <a:xfrm>
            <a:off x="0" y="-74327"/>
            <a:ext cx="12192000" cy="50857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5E7F77-D927-4F4E-84EC-E966CD2186FE}"/>
              </a:ext>
            </a:extLst>
          </p:cNvPr>
          <p:cNvSpPr/>
          <p:nvPr userDrawn="1"/>
        </p:nvSpPr>
        <p:spPr>
          <a:xfrm>
            <a:off x="1026601" y="4072382"/>
            <a:ext cx="10382134" cy="1445224"/>
          </a:xfrm>
          <a:prstGeom prst="rect">
            <a:avLst/>
          </a:prstGeom>
          <a:solidFill>
            <a:schemeClr val="accent1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A0624E-1337-437D-B20B-BB394E40AFA6}"/>
              </a:ext>
            </a:extLst>
          </p:cNvPr>
          <p:cNvSpPr/>
          <p:nvPr userDrawn="1"/>
        </p:nvSpPr>
        <p:spPr>
          <a:xfrm>
            <a:off x="1014413" y="2678049"/>
            <a:ext cx="10382134" cy="1412575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6CCEF7-83B9-4A25-83F0-CA740235F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394" y="431865"/>
            <a:ext cx="2770699" cy="549560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2D0C5178-E4B5-4246-9F81-55509AB19F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9907" y="474870"/>
            <a:ext cx="2138363" cy="463550"/>
          </a:xfrm>
        </p:spPr>
        <p:txBody>
          <a:bodyPr>
            <a:normAutofit/>
          </a:bodyPr>
          <a:lstStyle>
            <a:lvl1pPr marL="0" indent="0">
              <a:buNone/>
              <a:defRPr lang="en-US" sz="1600" kern="12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>
              <a:defRPr lang="en-US" sz="2800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>
              <a:defRPr lang="en-US" sz="2800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CA0F8B84-09EC-4068-9F3A-9D08C22CD1F9}"/>
              </a:ext>
            </a:extLst>
          </p:cNvPr>
          <p:cNvSpPr txBox="1">
            <a:spLocks/>
          </p:cNvSpPr>
          <p:nvPr userDrawn="1"/>
        </p:nvSpPr>
        <p:spPr>
          <a:xfrm>
            <a:off x="1014413" y="5953790"/>
            <a:ext cx="7580928" cy="2870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1400">
                <a:latin typeface="+mj-lt"/>
              </a:rPr>
              <a:t>Supported by the GovTech Global Partnership (GTGP) - </a:t>
            </a:r>
            <a:r>
              <a:rPr lang="en-NZ" sz="1400">
                <a:solidFill>
                  <a:srgbClr val="00AEEF"/>
                </a:solidFill>
                <a:latin typeface="+mj-lt"/>
              </a:rPr>
              <a:t>www.worldbank.org/govtech</a:t>
            </a:r>
          </a:p>
        </p:txBody>
      </p:sp>
      <p:sp>
        <p:nvSpPr>
          <p:cNvPr id="31" name="Content Placeholder 22">
            <a:extLst>
              <a:ext uri="{FF2B5EF4-FFF2-40B4-BE49-F238E27FC236}">
                <a16:creationId xmlns:a16="http://schemas.microsoft.com/office/drawing/2014/main" id="{E506A197-0000-4773-81E9-D2E84CB06E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5336" y="2815494"/>
            <a:ext cx="9920288" cy="1144587"/>
          </a:xfrm>
        </p:spPr>
        <p:txBody>
          <a:bodyPr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6706D7-988A-41E4-8FE4-E0E518D27864}"/>
              </a:ext>
            </a:extLst>
          </p:cNvPr>
          <p:cNvSpPr/>
          <p:nvPr userDrawn="1"/>
        </p:nvSpPr>
        <p:spPr>
          <a:xfrm>
            <a:off x="0" y="2678049"/>
            <a:ext cx="577187" cy="2867751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2">
            <a:extLst>
              <a:ext uri="{FF2B5EF4-FFF2-40B4-BE49-F238E27FC236}">
                <a16:creationId xmlns:a16="http://schemas.microsoft.com/office/drawing/2014/main" id="{8A3E0890-4DA1-4EE4-BC86-7861E6D661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45336" y="4225881"/>
            <a:ext cx="9920288" cy="1144587"/>
          </a:xfr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1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80">
            <a:extLst>
              <a:ext uri="{FF2B5EF4-FFF2-40B4-BE49-F238E27FC236}">
                <a16:creationId xmlns:a16="http://schemas.microsoft.com/office/drawing/2014/main" id="{042AC2BF-0227-4308-BD07-F78DFF94216F}"/>
              </a:ext>
            </a:extLst>
          </p:cNvPr>
          <p:cNvSpPr/>
          <p:nvPr userDrawn="1"/>
        </p:nvSpPr>
        <p:spPr>
          <a:xfrm>
            <a:off x="0" y="7865"/>
            <a:ext cx="12217400" cy="1128701"/>
          </a:xfrm>
          <a:prstGeom prst="rect">
            <a:avLst/>
          </a:prstGeom>
          <a:solidFill>
            <a:srgbClr val="139AF0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 sz="9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AD804D-33E5-4D37-B351-617A0E1FF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455" y="0"/>
            <a:ext cx="10515600" cy="1325563"/>
          </a:xfrm>
        </p:spPr>
        <p:txBody>
          <a:bodyPr>
            <a:normAutofit/>
          </a:bodyPr>
          <a:lstStyle>
            <a:lvl1pPr>
              <a:defRPr sz="2500" b="1">
                <a:solidFill>
                  <a:schemeClr val="bg1"/>
                </a:solidFill>
                <a:latin typeface="Avenir Heavy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3317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058333"/>
          </a:xfrm>
        </p:spPr>
        <p:txBody>
          <a:bodyPr/>
          <a:lstStyle>
            <a:lvl1pPr algn="ctr">
              <a:defRPr sz="32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 marL="400050" indent="-400050">
              <a:lnSpc>
                <a:spcPct val="100000"/>
              </a:lnSpc>
              <a:spcBef>
                <a:spcPts val="2400"/>
              </a:spcBef>
              <a:buFont typeface="+mj-lt"/>
              <a:buAutoNum type="romanUcPeriod"/>
              <a:tabLst>
                <a:tab pos="8402638" algn="r"/>
              </a:tabLst>
              <a:defRPr lang="en-US" sz="2400" b="1" baseline="0" smtClean="0">
                <a:solidFill>
                  <a:schemeClr val="tx1"/>
                </a:solidFill>
                <a:latin typeface="+mj-lt"/>
              </a:defRPr>
            </a:lvl1pPr>
            <a:lvl3pPr>
              <a:defRPr b="1"/>
            </a:lvl3pPr>
            <a:lvl4pPr marL="831850" marR="0" indent="-28575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>
                <a:latin typeface="+mn-lt"/>
              </a:defRPr>
            </a:lvl4pPr>
          </a:lstStyle>
          <a:p>
            <a:pPr lvl="0"/>
            <a:r>
              <a:rPr lang="en-US"/>
              <a:t>Key Messages</a:t>
            </a:r>
          </a:p>
          <a:p>
            <a:pPr marL="831850" marR="0" lvl="3" indent="-28575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 </a:t>
            </a:r>
          </a:p>
          <a:p>
            <a:pPr lvl="0"/>
            <a:r>
              <a:rPr lang="en-US"/>
              <a:t>Heading 1</a:t>
            </a:r>
          </a:p>
          <a:p>
            <a:pPr lvl="3"/>
            <a:r>
              <a:rPr lang="en-US"/>
              <a:t>Bullet </a:t>
            </a:r>
          </a:p>
          <a:p>
            <a:pPr lvl="0"/>
            <a:r>
              <a:rPr lang="en-US"/>
              <a:t>Heading 2</a:t>
            </a:r>
          </a:p>
          <a:p>
            <a:pPr lvl="3"/>
            <a:r>
              <a:rPr lang="en-US"/>
              <a:t>Bullet </a:t>
            </a:r>
          </a:p>
          <a:p>
            <a:pPr lvl="2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491357" y="6323014"/>
            <a:ext cx="8757489" cy="534987"/>
          </a:xfrm>
        </p:spPr>
        <p:txBody>
          <a:bodyPr anchor="t">
            <a:norm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>
            <a:lvl1pPr>
              <a:defRPr sz="10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32356583-4375-481E-BA7C-0B2EEA80E5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Google Shape;241;p29">
            <a:hlinkClick r:id="rId2"/>
            <a:extLst>
              <a:ext uri="{FF2B5EF4-FFF2-40B4-BE49-F238E27FC236}">
                <a16:creationId xmlns:a16="http://schemas.microsoft.com/office/drawing/2014/main" id="{65234565-B927-9C91-0279-86475E127B6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6685" y="6237434"/>
            <a:ext cx="1528319" cy="51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44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C5694C-0D48-4C0E-97D9-78A2588936F1}"/>
              </a:ext>
            </a:extLst>
          </p:cNvPr>
          <p:cNvSpPr/>
          <p:nvPr/>
        </p:nvSpPr>
        <p:spPr>
          <a:xfrm rot="485053">
            <a:off x="8215492" y="-56249"/>
            <a:ext cx="1813882" cy="1277064"/>
          </a:xfrm>
          <a:prstGeom prst="triangle">
            <a:avLst>
              <a:gd name="adj" fmla="val 5862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8510BBAA-07EF-4C10-91F0-E6F9B4A5B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39" y="151001"/>
            <a:ext cx="1842567" cy="6348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AFA22-4EF1-4DFC-A7E9-40432149F91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34759" y="1784360"/>
            <a:ext cx="10515600" cy="4605201"/>
          </a:xfrm>
        </p:spPr>
        <p:txBody>
          <a:bodyPr/>
          <a:lstStyle>
            <a:lvl1pPr>
              <a:defRPr sz="1600">
                <a:latin typeface="Franklin Gothic Book" panose="020B0503020102020204" pitchFamily="34" charset="0"/>
              </a:defRPr>
            </a:lvl1pPr>
            <a:lvl2pPr>
              <a:defRPr sz="1800">
                <a:latin typeface="Franklin Gothic Book" panose="020B0503020102020204" pitchFamily="34" charset="0"/>
              </a:defRPr>
            </a:lvl2pPr>
            <a:lvl3pPr>
              <a:defRPr sz="1400"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16E25-F5EB-4F9D-8CAB-031660DE588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946920" y="6356350"/>
            <a:ext cx="406879" cy="365125"/>
          </a:xfrm>
        </p:spPr>
        <p:txBody>
          <a:bodyPr/>
          <a:lstStyle/>
          <a:p>
            <a:fld id="{8DD8716F-98B5-4137-BDD5-2C111A878C9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1751B9-166F-4FE0-9C6E-2E80849F3FEC}"/>
              </a:ext>
            </a:extLst>
          </p:cNvPr>
          <p:cNvGrpSpPr/>
          <p:nvPr userDrawn="1"/>
        </p:nvGrpSpPr>
        <p:grpSpPr>
          <a:xfrm>
            <a:off x="-9041" y="-25052"/>
            <a:ext cx="9882007" cy="1434593"/>
            <a:chOff x="0" y="-27606"/>
            <a:chExt cx="9882007" cy="1434593"/>
          </a:xfrm>
        </p:grpSpPr>
        <p:pic>
          <p:nvPicPr>
            <p:cNvPr id="15" name="Picture 14" descr="A picture containing factory, building, day&#10;&#10;Description automatically generated">
              <a:extLst>
                <a:ext uri="{FF2B5EF4-FFF2-40B4-BE49-F238E27FC236}">
                  <a16:creationId xmlns:a16="http://schemas.microsoft.com/office/drawing/2014/main" id="{A989AB32-4525-4547-9E4D-6D03529A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9348538" cy="868714"/>
            </a:xfrm>
            <a:prstGeom prst="rect">
              <a:avLst/>
            </a:prstGeom>
          </p:spPr>
        </p:pic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D88AD6C-8E92-4547-9014-1EA1EBDCDE73}"/>
                </a:ext>
              </a:extLst>
            </p:cNvPr>
            <p:cNvSpPr/>
            <p:nvPr/>
          </p:nvSpPr>
          <p:spPr>
            <a:xfrm rot="485053">
              <a:off x="8333080" y="-27606"/>
              <a:ext cx="1548927" cy="1434593"/>
            </a:xfrm>
            <a:prstGeom prst="triangle">
              <a:avLst>
                <a:gd name="adj" fmla="val 586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7B554E-E5E2-4A5F-A719-6347DFD8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7" y="-101600"/>
            <a:ext cx="7842216" cy="1077023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7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4C8273-8224-46BD-87F8-2B549EAD372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12192000" cy="44799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49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71035-A1CD-4BB1-9CC7-2C259086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0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1A25363-3F26-4F42-B5DC-AD18DD7F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77334" y="1219287"/>
            <a:ext cx="9295741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694067" y="3000005"/>
            <a:ext cx="9279009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800"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2BE78E0F-4310-459D-B0FB-DAA50F78DB9F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7923213" y="6107113"/>
            <a:ext cx="3400425" cy="306387"/>
          </a:xfrm>
          <a:prstGeom prst="rect">
            <a:avLst/>
          </a:prstGeom>
        </p:spPr>
        <p:txBody>
          <a:bodyPr rIns="0" anchor="ctr"/>
          <a:lstStyle>
            <a:lvl1pPr algn="r">
              <a:defRPr sz="1800" b="0" i="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690361-2678-44C3-9B83-B5C4AFC148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94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6D16-BC16-4CC5-B739-5206CCE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46" y="2680932"/>
            <a:ext cx="9874954" cy="21686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>
                <a:solidFill>
                  <a:schemeClr val="tx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59DF9-3D50-41E9-87EF-F82B68A86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53" y="1210248"/>
            <a:ext cx="4882540" cy="9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690361-2678-44C3-9B83-B5C4AFC148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946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6D16-BC16-4CC5-B739-5206CCE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86" y="2580616"/>
            <a:ext cx="9714614" cy="23266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F30F8-DFB6-402D-A2A9-5AEBE448C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80" y="1146234"/>
            <a:ext cx="5794745" cy="11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28587" y="122237"/>
            <a:ext cx="11558587" cy="544514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Title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11D22-2C2F-410A-8C73-09D521F0FDEC}" type="datetimeFigureOut">
              <a:rPr lang="ko-KR" altLang="en-US" smtClean="0"/>
              <a:pPr/>
              <a:t>2024-12-03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487FA-35EA-4980-B2E4-88C930AD674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Google Shape;13;p3"/>
          <p:cNvSpPr/>
          <p:nvPr userDrawn="1"/>
        </p:nvSpPr>
        <p:spPr>
          <a:xfrm rot="10800000" flipH="1" flipV="1">
            <a:off x="0" y="721766"/>
            <a:ext cx="12192000" cy="83098"/>
          </a:xfrm>
          <a:prstGeom prst="rect">
            <a:avLst/>
          </a:prstGeom>
          <a:gradFill>
            <a:gsLst>
              <a:gs pos="0">
                <a:srgbClr val="62336A"/>
              </a:gs>
              <a:gs pos="100000">
                <a:srgbClr val="CE141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183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500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 rot="485053">
            <a:off x="8215492" y="-56249"/>
            <a:ext cx="1813882" cy="1277064"/>
          </a:xfrm>
          <a:prstGeom prst="triangle">
            <a:avLst>
              <a:gd name="adj" fmla="val 58629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09639" y="161344"/>
            <a:ext cx="1842567" cy="6141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34759" y="1784360"/>
            <a:ext cx="10515600" cy="460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946920" y="6356350"/>
            <a:ext cx="40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-9041" y="-126835"/>
            <a:ext cx="9975183" cy="1638160"/>
            <a:chOff x="0" y="-129389"/>
            <a:chExt cx="9975183" cy="1638160"/>
          </a:xfrm>
        </p:grpSpPr>
        <p:pic>
          <p:nvPicPr>
            <p:cNvPr id="27" name="Google Shape;27;p3" descr="A picture containing factory, building, day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"/>
              <a:ext cx="9348538" cy="8687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3"/>
            <p:cNvSpPr/>
            <p:nvPr/>
          </p:nvSpPr>
          <p:spPr>
            <a:xfrm rot="485053">
              <a:off x="8333080" y="-27606"/>
              <a:ext cx="1548927" cy="1434593"/>
            </a:xfrm>
            <a:prstGeom prst="triangle">
              <a:avLst>
                <a:gd name="adj" fmla="val 58629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48477" y="-101600"/>
            <a:ext cx="7842216" cy="10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1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872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18384"/>
          <a:stretch/>
        </p:blipFill>
        <p:spPr>
          <a:xfrm>
            <a:off x="0" y="-74327"/>
            <a:ext cx="12192000" cy="508574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1026601" y="4072382"/>
            <a:ext cx="10382134" cy="1445224"/>
          </a:xfrm>
          <a:prstGeom prst="rect">
            <a:avLst/>
          </a:prstGeom>
          <a:solidFill>
            <a:srgbClr val="2F5496">
              <a:alpha val="9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1014413" y="2678049"/>
            <a:ext cx="10382134" cy="1412575"/>
          </a:xfrm>
          <a:prstGeom prst="rect">
            <a:avLst/>
          </a:prstGeom>
          <a:solidFill>
            <a:srgbClr val="DDEAF6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1394" y="431865"/>
            <a:ext cx="2770699" cy="54956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79907" y="474870"/>
            <a:ext cx="2138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1014413" y="5953790"/>
            <a:ext cx="7580928" cy="28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 by the GovTech Global Partnership (GTGP) - </a:t>
            </a:r>
            <a:r>
              <a:rPr lang="en-US" sz="1400">
                <a:solidFill>
                  <a:srgbClr val="00AEEF"/>
                </a:solidFill>
                <a:latin typeface="Calibri"/>
                <a:ea typeface="Calibri"/>
                <a:cs typeface="Calibri"/>
                <a:sym typeface="Calibri"/>
              </a:rPr>
              <a:t>www.worldbank.org/govtech</a:t>
            </a: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>
            <a:off x="1245336" y="2815494"/>
            <a:ext cx="9920288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0" y="2678049"/>
            <a:ext cx="577187" cy="2867751"/>
          </a:xfrm>
          <a:prstGeom prst="rect">
            <a:avLst/>
          </a:prstGeom>
          <a:solidFill>
            <a:srgbClr val="8296B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3"/>
          </p:nvPr>
        </p:nvSpPr>
        <p:spPr>
          <a:xfrm>
            <a:off x="1245336" y="4225881"/>
            <a:ext cx="9920288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014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 txBox="1"/>
          <p:nvPr/>
        </p:nvSpPr>
        <p:spPr>
          <a:xfrm>
            <a:off x="1156796" y="1404618"/>
            <a:ext cx="288180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AGENDA</a:t>
            </a: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1156797" y="2163555"/>
            <a:ext cx="2659830" cy="11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430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96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95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CD6C6-7DAE-47E1-AA1C-0B1F24FA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1AB9D-C09E-4D33-8B50-54573A15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1AF9-E31E-48D9-ADF8-EC3E5EB4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716F-98B5-4137-BDD5-2C111A878C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7FCD8-F5C9-4E56-B3E7-7CFF98165B0D}"/>
              </a:ext>
            </a:extLst>
          </p:cNvPr>
          <p:cNvSpPr txBox="1"/>
          <p:nvPr userDrawn="1"/>
        </p:nvSpPr>
        <p:spPr>
          <a:xfrm>
            <a:off x="1156796" y="1404618"/>
            <a:ext cx="2881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70C0"/>
                </a:solidFill>
                <a:latin typeface="Franklin Gothic Medium" panose="020B0603020102020204" pitchFamily="34" charset="0"/>
              </a:rPr>
              <a:t>AGENDA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EFC53F2-1384-4EC7-8BFC-654FAB46CF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6797" y="2163555"/>
            <a:ext cx="2659830" cy="11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5070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783C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00783C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00783C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866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Title Slide">
  <p:cSld name="Light Blue 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 rot="10800000" flipH="1">
            <a:off x="0" y="0"/>
            <a:ext cx="12192000" cy="4479925"/>
          </a:xfrm>
          <a:prstGeom prst="rect">
            <a:avLst/>
          </a:prstGeom>
          <a:gradFill>
            <a:gsLst>
              <a:gs pos="0">
                <a:srgbClr val="005AB2"/>
              </a:gs>
              <a:gs pos="49000">
                <a:srgbClr val="2185FE"/>
              </a:gs>
              <a:gs pos="100000">
                <a:srgbClr val="55D5FF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5888" marR="0" lvl="0" indent="-333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None/>
            </a:pPr>
            <a:endParaRPr sz="13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0" y="4311650"/>
            <a:ext cx="12192000" cy="176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5888" marR="0" lvl="0" indent="-333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rebuchet MS"/>
              <a:buNone/>
            </a:pPr>
            <a:endParaRPr sz="1300" b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7863" y="5167973"/>
            <a:ext cx="5616575" cy="107182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77334" y="1219287"/>
            <a:ext cx="9295741" cy="182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94067" y="3000005"/>
            <a:ext cx="9279009" cy="87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7576097" y="4699002"/>
            <a:ext cx="3761560" cy="139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783C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783C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7923213" y="6107113"/>
            <a:ext cx="3400425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897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317046" y="2680932"/>
            <a:ext cx="9874954" cy="21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8053" y="1210248"/>
            <a:ext cx="4882540" cy="931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483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D8D8D8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2477386" y="2580616"/>
            <a:ext cx="9714614" cy="232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3380" y="1146234"/>
            <a:ext cx="5794745" cy="1149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953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28587" y="122237"/>
            <a:ext cx="11558587" cy="54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0" y="721766"/>
            <a:ext cx="12192000" cy="83098"/>
          </a:xfrm>
          <a:prstGeom prst="rect">
            <a:avLst/>
          </a:prstGeom>
          <a:gradFill>
            <a:gsLst>
              <a:gs pos="0">
                <a:srgbClr val="62336A"/>
              </a:gs>
              <a:gs pos="100000">
                <a:srgbClr val="CE141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9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0AB2-07C4-47A7-B55C-8EB6F197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712E3-4705-4EF3-94A3-A5085A76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71108-9F47-4B94-B3BB-3F55DEC3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DAC3C-885B-410D-AF95-2A1E6FE7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716F-98B5-4137-BDD5-2C111A878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8700-8D39-9AEC-30C7-34CDAC17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8F53F-7C2A-E3C8-0FCD-02E7AE9F3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0077D-BE61-BB95-F5D9-9D5ECB8FC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1D700-F354-3B46-FD0C-8222C583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5CF0-0142-1F4B-95F2-08FA378F699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89186-04A9-2241-D769-E66A453A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01F7B-6E20-3E39-E29D-448558BA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FA124-4C99-B247-827D-1070EA41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63" y="342107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ndes 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F54"/>
                </a:solidFill>
                <a:latin typeface="Andes" panose="02000000000000000000" pitchFamily="2" charset="0"/>
              </a:defRPr>
            </a:lvl1pPr>
            <a:lvl2pPr>
              <a:defRPr>
                <a:solidFill>
                  <a:srgbClr val="002F54"/>
                </a:solidFill>
                <a:latin typeface="Andes" panose="02000000000000000000" pitchFamily="2" charset="0"/>
              </a:defRPr>
            </a:lvl2pPr>
            <a:lvl3pPr>
              <a:defRPr>
                <a:solidFill>
                  <a:srgbClr val="002F54"/>
                </a:solidFill>
                <a:latin typeface="Andes" panose="02000000000000000000" pitchFamily="2" charset="0"/>
              </a:defRPr>
            </a:lvl3pPr>
            <a:lvl4pPr>
              <a:defRPr>
                <a:solidFill>
                  <a:srgbClr val="002F54"/>
                </a:solidFill>
                <a:latin typeface="Andes" panose="02000000000000000000" pitchFamily="2" charset="0"/>
              </a:defRPr>
            </a:lvl4pPr>
            <a:lvl5pPr>
              <a:defRPr>
                <a:solidFill>
                  <a:srgbClr val="002F54"/>
                </a:solidFill>
                <a:latin typeface="Andes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2267" y="6356351"/>
            <a:ext cx="1490132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0AEEF"/>
                </a:solidFill>
                <a:latin typeface="ANDESEXTRALIGHT" panose="02000000000000000000" pitchFamily="2" charset="0"/>
              </a:defRPr>
            </a:lvl1pPr>
          </a:lstStyle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79EDF2-A28C-44A2-AA28-23F531913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" y="6327373"/>
            <a:ext cx="1211749" cy="3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hyperlink" Target="https://www.worldbank.org/govtech" TargetMode="Externa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9ACE6-44DB-40AD-9825-9B7E9E6E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C7A1A-C267-4C7A-9D03-4B2D1AC5C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F08A-58B2-4C74-9136-B5330976D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BD0F-EA6A-47EE-AA1B-D4E569A2B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92D68-D185-45FF-A62C-8B1669D5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716F-98B5-4137-BDD5-2C111A878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1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437FDA-17C0-4437-A68E-BD4131BAE05C}"/>
              </a:ext>
            </a:extLst>
          </p:cNvPr>
          <p:cNvGrpSpPr/>
          <p:nvPr userDrawn="1"/>
        </p:nvGrpSpPr>
        <p:grpSpPr>
          <a:xfrm>
            <a:off x="19853" y="145672"/>
            <a:ext cx="12172147" cy="731520"/>
            <a:chOff x="-809" y="7415"/>
            <a:chExt cx="9129110" cy="731520"/>
          </a:xfrm>
        </p:grpSpPr>
        <p:sp>
          <p:nvSpPr>
            <p:cNvPr id="3" name="Text Box 3">
              <a:extLst>
                <a:ext uri="{FF2B5EF4-FFF2-40B4-BE49-F238E27FC236}">
                  <a16:creationId xmlns:a16="http://schemas.microsoft.com/office/drawing/2014/main" id="{D1FEC4D8-439B-4C05-B748-FDD5EB92D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381" y="144575"/>
              <a:ext cx="8503920" cy="457200"/>
            </a:xfrm>
            <a:prstGeom prst="rect">
              <a:avLst/>
            </a:prstGeom>
            <a:gradFill>
              <a:gsLst>
                <a:gs pos="5000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/>
            <a:lstStyle/>
            <a:p>
              <a:pPr marL="457200" algn="l"/>
              <a:endParaRPr lang="en-US" sz="2400" b="1">
                <a:solidFill>
                  <a:schemeClr val="bg1"/>
                </a:solidFill>
                <a:latin typeface="+mj-lt"/>
                <a:cs typeface="Helvetica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5132DF4-0672-477C-8BB6-7BF2882E725C}"/>
                </a:ext>
              </a:extLst>
            </p:cNvPr>
            <p:cNvSpPr/>
            <p:nvPr/>
          </p:nvSpPr>
          <p:spPr>
            <a:xfrm>
              <a:off x="-809" y="7415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94A547-1A7E-43DB-B2E2-8E711B99B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51" y="144575"/>
              <a:ext cx="457200" cy="457200"/>
            </a:xfrm>
            <a:prstGeom prst="rect">
              <a:avLst/>
            </a:prstGeom>
          </p:spPr>
        </p:pic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4259BC-BF70-4F28-A46A-46E820DF7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323" y="6327374"/>
            <a:ext cx="1490132" cy="365125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00AEEF"/>
                </a:solidFill>
                <a:latin typeface="ANDESEXTRALIGHT" panose="02000000000000000000" pitchFamily="2" charset="0"/>
              </a:defRPr>
            </a:lvl1pPr>
          </a:lstStyle>
          <a:p>
            <a:fld id="{9A1FF0DD-E9F7-431E-8070-FEA08546CC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oogle Shape;241;p29">
            <a:hlinkClick r:id="rId17"/>
            <a:extLst>
              <a:ext uri="{FF2B5EF4-FFF2-40B4-BE49-F238E27FC236}">
                <a16:creationId xmlns:a16="http://schemas.microsoft.com/office/drawing/2014/main" id="{8E3BDE38-4126-311D-6407-2BE2351FF07F}"/>
              </a:ext>
            </a:extLst>
          </p:cNvPr>
          <p:cNvPicPr preferRelativeResize="0"/>
          <p:nvPr userDrawn="1"/>
        </p:nvPicPr>
        <p:blipFill rotWithShape="1">
          <a:blip r:embed="rId18">
            <a:alphaModFix/>
          </a:blip>
          <a:srcRect/>
          <a:stretch/>
        </p:blipFill>
        <p:spPr>
          <a:xfrm>
            <a:off x="89280" y="6177237"/>
            <a:ext cx="1528319" cy="51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46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5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1A10A-5587-4CDC-A302-A1288C11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019"/>
            <a:ext cx="10515600" cy="2030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D25B-DC32-4F44-8EE7-B5D203B6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>
                    <a:tint val="75000"/>
                  </a:schemeClr>
                </a:solidFill>
                <a:latin typeface="Andes" panose="02000000000000000000" pitchFamily="50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cap="all">
          <a:solidFill>
            <a:schemeClr val="tx1"/>
          </a:solidFill>
          <a:latin typeface="Andes Bold" panose="02000000000000000000" pitchFamily="50" charset="0"/>
          <a:ea typeface="MS PGothic" pitchFamily="34" charset="-128"/>
          <a:cs typeface="Andes Bold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12808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2488019"/>
            <a:ext cx="10515600" cy="203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46906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888A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350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orldbank.org/govtech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worldbank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operable-europe.ec.europa.eu/collection/public-sector-tech-watc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worldbank.org/govtech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worldbank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D03762-012A-FF49-BF49-FEA9420DC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170" cy="68883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CAB520-9E39-AF44-89EF-293F6A766B2D}"/>
              </a:ext>
            </a:extLst>
          </p:cNvPr>
          <p:cNvSpPr/>
          <p:nvPr/>
        </p:nvSpPr>
        <p:spPr>
          <a:xfrm>
            <a:off x="983273" y="2333625"/>
            <a:ext cx="10107140" cy="3170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F0DD505-A425-4FAB-B092-CA7DBB2A32F8}"/>
              </a:ext>
            </a:extLst>
          </p:cNvPr>
          <p:cNvSpPr txBox="1">
            <a:spLocks/>
          </p:cNvSpPr>
          <p:nvPr/>
        </p:nvSpPr>
        <p:spPr>
          <a:xfrm>
            <a:off x="7229126" y="3904964"/>
            <a:ext cx="4081667" cy="11953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en-US" sz="2000" b="1" dirty="0">
                <a:cs typeface="Arial"/>
              </a:rPr>
              <a:t>Philip McGrath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800" dirty="0">
                <a:cs typeface="Arial"/>
              </a:rPr>
              <a:t>Governance Global Practice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800" dirty="0">
                <a:cs typeface="Arial"/>
              </a:rPr>
              <a:t>World Bank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639DD-205E-7A40-A6D0-A52CAE66D787}"/>
              </a:ext>
            </a:extLst>
          </p:cNvPr>
          <p:cNvSpPr/>
          <p:nvPr/>
        </p:nvSpPr>
        <p:spPr>
          <a:xfrm>
            <a:off x="1101587" y="2422808"/>
            <a:ext cx="9988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F54"/>
                </a:solidFill>
              </a:rPr>
              <a:t>AI in Public Sector Scan </a:t>
            </a:r>
          </a:p>
          <a:p>
            <a:pPr algn="ctr"/>
            <a:r>
              <a:rPr lang="en-US" sz="4400" b="1" dirty="0">
                <a:solidFill>
                  <a:srgbClr val="002F54"/>
                </a:solidFill>
              </a:rPr>
              <a:t>A Scan of Some Recent Use Cases</a:t>
            </a:r>
          </a:p>
        </p:txBody>
      </p:sp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39D2D82D-9CF2-074F-927A-4AAF843D7E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401" y="5875676"/>
            <a:ext cx="1628196" cy="863652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F2673710-A9AC-C748-8B8B-F8E0A6AE5E8A}"/>
              </a:ext>
            </a:extLst>
          </p:cNvPr>
          <p:cNvSpPr txBox="1">
            <a:spLocks/>
          </p:cNvSpPr>
          <p:nvPr/>
        </p:nvSpPr>
        <p:spPr>
          <a:xfrm>
            <a:off x="111788" y="5780993"/>
            <a:ext cx="7580928" cy="2870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1000">
                <a:latin typeface="Andes" panose="02000000000000000000" pitchFamily="2" charset="0"/>
              </a:rPr>
              <a:t>Supported by the </a:t>
            </a:r>
            <a:r>
              <a:rPr lang="en-NZ" sz="1000" err="1">
                <a:latin typeface="Andes" panose="02000000000000000000" pitchFamily="2" charset="0"/>
              </a:rPr>
              <a:t>GovTech</a:t>
            </a:r>
            <a:r>
              <a:rPr lang="en-NZ" sz="1000">
                <a:latin typeface="Andes" panose="02000000000000000000" pitchFamily="2" charset="0"/>
              </a:rPr>
              <a:t> Global Partnership: </a:t>
            </a:r>
            <a:r>
              <a:rPr lang="en-NZ" sz="1000">
                <a:solidFill>
                  <a:srgbClr val="00AEEF"/>
                </a:solidFill>
                <a:latin typeface="Andes" panose="02000000000000000000" pitchFamily="2" charset="0"/>
              </a:rPr>
              <a:t>www.worldbank.org/govtech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5CCB8-59CD-48CB-9709-06DCE84BEA6A}"/>
              </a:ext>
            </a:extLst>
          </p:cNvPr>
          <p:cNvSpPr txBox="1"/>
          <p:nvPr/>
        </p:nvSpPr>
        <p:spPr>
          <a:xfrm>
            <a:off x="1101586" y="3855030"/>
            <a:ext cx="51251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Artificial Intelligence in the Public Sector: </a:t>
            </a:r>
          </a:p>
          <a:p>
            <a:r>
              <a:rPr lang="en-US" sz="2000" b="1" dirty="0"/>
              <a:t>Best Practices and Policy Considerations</a:t>
            </a:r>
          </a:p>
          <a:p>
            <a:endParaRPr lang="en-US" sz="2000" b="1" dirty="0"/>
          </a:p>
          <a:p>
            <a:r>
              <a:rPr lang="en-US" sz="2000" b="1" dirty="0"/>
              <a:t>Phnom Penh, Cambodia</a:t>
            </a:r>
          </a:p>
          <a:p>
            <a:r>
              <a:rPr lang="en-US" sz="2000" dirty="0"/>
              <a:t>05 December 2024</a:t>
            </a:r>
          </a:p>
        </p:txBody>
      </p:sp>
      <p:pic>
        <p:nvPicPr>
          <p:cNvPr id="5" name="Google Shape;241;p29">
            <a:hlinkClick r:id="rId6"/>
            <a:extLst>
              <a:ext uri="{FF2B5EF4-FFF2-40B4-BE49-F238E27FC236}">
                <a16:creationId xmlns:a16="http://schemas.microsoft.com/office/drawing/2014/main" id="{0766E0AE-C873-A086-36AF-06B06C452F3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7427" y="6220564"/>
            <a:ext cx="1528319" cy="51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72EB7-8091-691B-A481-A382C2FE9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9C1500-3EA0-0B33-66A5-FBB63342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to Tackle Corruption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F3EFFE-72CD-2C77-476B-C09399AC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138" y="1074739"/>
            <a:ext cx="11142661" cy="5367004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en-US" b="1" dirty="0"/>
              <a:t>Brazil: AI Tackling Procurement Fraud</a:t>
            </a:r>
          </a:p>
          <a:p>
            <a:pPr marL="127000" indent="0">
              <a:buNone/>
            </a:pPr>
            <a:endParaRPr lang="en-US" b="1" dirty="0"/>
          </a:p>
          <a:p>
            <a:pPr marL="127000" indent="0">
              <a:buNone/>
            </a:pPr>
            <a:r>
              <a:rPr lang="en-US" dirty="0"/>
              <a:t>ALICE (Analyzer of Bids, Contracts, and Notices):</a:t>
            </a:r>
          </a:p>
          <a:p>
            <a:pPr marL="127000" indent="0">
              <a:buNone/>
            </a:pPr>
            <a:r>
              <a:rPr lang="en-US" dirty="0"/>
              <a:t>- Developed by Brazil’s Office of the Comptroller General.</a:t>
            </a:r>
          </a:p>
          <a:p>
            <a:pPr marL="127000" indent="0">
              <a:buNone/>
            </a:pPr>
            <a:r>
              <a:rPr lang="en-US" dirty="0"/>
              <a:t>- Analyzes procurement data for irregularities like overpricing and collusion.</a:t>
            </a:r>
          </a:p>
          <a:p>
            <a:pPr marL="127000" indent="0">
              <a:buNone/>
            </a:pPr>
            <a:r>
              <a:rPr lang="en-US" dirty="0"/>
              <a:t>- Flags high-risk contracts for review.</a:t>
            </a:r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r>
              <a:rPr lang="en-US" b="1" dirty="0"/>
              <a:t>How?</a:t>
            </a:r>
          </a:p>
          <a:p>
            <a:pPr marL="127000" indent="0">
              <a:buNone/>
            </a:pPr>
            <a:r>
              <a:rPr lang="en-US" dirty="0"/>
              <a:t>- Fraudulent supplier bids for healthcare equipment identified.</a:t>
            </a:r>
          </a:p>
          <a:p>
            <a:pPr marL="127000" indent="0">
              <a:buNone/>
            </a:pPr>
            <a:r>
              <a:rPr lang="en-US" dirty="0"/>
              <a:t>- Outcome: Contracts canceled, funds redirected to public hospitals.</a:t>
            </a:r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r>
              <a:rPr lang="en-US" b="1" dirty="0"/>
              <a:t>Impact:</a:t>
            </a:r>
          </a:p>
          <a:p>
            <a:pPr>
              <a:buFontTx/>
              <a:buChar char="-"/>
            </a:pPr>
            <a:r>
              <a:rPr lang="en-US" dirty="0"/>
              <a:t>Detected $133M in anomalies in its first year.</a:t>
            </a:r>
          </a:p>
          <a:p>
            <a:pPr>
              <a:buFontTx/>
              <a:buChar char="-"/>
            </a:pPr>
            <a:r>
              <a:rPr lang="en-US" dirty="0"/>
              <a:t>Reduced procurement fraud</a:t>
            </a:r>
          </a:p>
          <a:p>
            <a:pPr marL="127000" indent="0">
              <a:buNone/>
            </a:pPr>
            <a:r>
              <a:rPr lang="en-US" dirty="0"/>
              <a:t>- Strengthened citizen trust through the Transparency Portal.</a:t>
            </a:r>
          </a:p>
          <a:p>
            <a:pPr marL="127000" indent="0">
              <a:buNone/>
            </a:pP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521B8-FA81-F9A6-0C59-86D2F78B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815" y="2367398"/>
            <a:ext cx="3776093" cy="37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9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0" y="0"/>
            <a:ext cx="12180170" cy="688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258417" y="6004099"/>
            <a:ext cx="116751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F5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Further Recent Use Cases of Value to Countries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148477" y="-101600"/>
            <a:ext cx="7842216" cy="10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/>
              <a:t>Further Use Cases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DCFC1-5251-96AD-9C59-ADBCA8995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A246C8-42AD-DD16-3914-6CF9BD2F6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8555"/>
              </p:ext>
            </p:extLst>
          </p:nvPr>
        </p:nvGraphicFramePr>
        <p:xfrm>
          <a:off x="0" y="975423"/>
          <a:ext cx="12192000" cy="5779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0090">
                  <a:extLst>
                    <a:ext uri="{9D8B030D-6E8A-4147-A177-3AD203B41FA5}">
                      <a16:colId xmlns:a16="http://schemas.microsoft.com/office/drawing/2014/main" val="3813122009"/>
                    </a:ext>
                  </a:extLst>
                </a:gridCol>
                <a:gridCol w="4355910">
                  <a:extLst>
                    <a:ext uri="{9D8B030D-6E8A-4147-A177-3AD203B41FA5}">
                      <a16:colId xmlns:a16="http://schemas.microsoft.com/office/drawing/2014/main" val="42016003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875108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93400684"/>
                    </a:ext>
                  </a:extLst>
                </a:gridCol>
              </a:tblGrid>
              <a:tr h="139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Country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Description of Initiative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Impact for Citizens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Type of AI Employed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2427216638"/>
                  </a:ext>
                </a:extLst>
              </a:tr>
              <a:tr h="359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Netherlands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AI used in Nijmegen to count people in city center to monitor traffic and economic activity.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Improved road safety and entrepreneurial support.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Recognition and forecasting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1569596887"/>
                  </a:ext>
                </a:extLst>
              </a:tr>
              <a:tr h="432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Australia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Using machine learning and computer vision to classify land use features in satellite imagery.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Enhanced response to biosecurity and disaster events.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Machine learning, computer vision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2298834708"/>
                  </a:ext>
                </a:extLst>
              </a:tr>
              <a:tr h="286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Norway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Conversational AI (Frida) to assist citizens in accessing social benefits 24/7.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Faster and more reliable access to social benefits.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Conversational AI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70125906"/>
                  </a:ext>
                </a:extLst>
              </a:tr>
              <a:tr h="286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Canada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Risk-assessment algorithm to identify high-risk cargo for inbound aircraft.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Increased safety in air cargo transport.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Risk assessment algorithm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448571479"/>
                  </a:ext>
                </a:extLst>
              </a:tr>
              <a:tr h="2861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Luxembourg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Facial recognition to identify public figures in political media library.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Streamlined access to tagged political media for reporting.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Facial recognition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3748037837"/>
                  </a:ext>
                </a:extLst>
              </a:tr>
              <a:tr h="359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Belgium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CitizenLab for grouping and categorizing citizen input from online platforms.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Better responsiveness to community needs.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Event detection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189683325"/>
                  </a:ext>
                </a:extLst>
              </a:tr>
              <a:tr h="432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France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Generative AI tool 'Albert' for assisting public service advisors with customized solutions.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Improved efficiency and responsiveness of public service advisors.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Generative AI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12504340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148477" y="-101600"/>
            <a:ext cx="7842216" cy="10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/>
              <a:t>Further Use </a:t>
            </a:r>
            <a:r>
              <a:rPr lang="en-US" dirty="0" err="1"/>
              <a:t>CAses</a:t>
            </a:r>
            <a:endParaRPr dirty="0"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634759" y="1182758"/>
            <a:ext cx="10515600" cy="520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1. Executive Summary and Introduction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2. Digital Transformation: The Foundation for AI in the Public Sector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3. A Framework for AI in the Public Sector – the Principles and the Practices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4. Practical Steps for Overcoming Challenges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5. Recommendations for Successful AI Implementation</a:t>
            </a:r>
            <a:endParaRPr dirty="0"/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Annex: Maturity Model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CC73BC-432E-0468-0F7C-E83472227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48331"/>
              </p:ext>
            </p:extLst>
          </p:nvPr>
        </p:nvGraphicFramePr>
        <p:xfrm>
          <a:off x="27296" y="815037"/>
          <a:ext cx="12215770" cy="5704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811">
                  <a:extLst>
                    <a:ext uri="{9D8B030D-6E8A-4147-A177-3AD203B41FA5}">
                      <a16:colId xmlns:a16="http://schemas.microsoft.com/office/drawing/2014/main" val="2298141370"/>
                    </a:ext>
                  </a:extLst>
                </a:gridCol>
                <a:gridCol w="4207435">
                  <a:extLst>
                    <a:ext uri="{9D8B030D-6E8A-4147-A177-3AD203B41FA5}">
                      <a16:colId xmlns:a16="http://schemas.microsoft.com/office/drawing/2014/main" val="3365624360"/>
                    </a:ext>
                  </a:extLst>
                </a:gridCol>
                <a:gridCol w="2973762">
                  <a:extLst>
                    <a:ext uri="{9D8B030D-6E8A-4147-A177-3AD203B41FA5}">
                      <a16:colId xmlns:a16="http://schemas.microsoft.com/office/drawing/2014/main" val="2156363788"/>
                    </a:ext>
                  </a:extLst>
                </a:gridCol>
                <a:gridCol w="2973762">
                  <a:extLst>
                    <a:ext uri="{9D8B030D-6E8A-4147-A177-3AD203B41FA5}">
                      <a16:colId xmlns:a16="http://schemas.microsoft.com/office/drawing/2014/main" val="523533593"/>
                    </a:ext>
                  </a:extLst>
                </a:gridCol>
              </a:tblGrid>
              <a:tr h="359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Italy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Custom AI model GiusBERTo for de-identifying court decisions to protect privacy.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Balanced privacy protection and access to court information.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Custom AI model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1392385199"/>
                  </a:ext>
                </a:extLst>
              </a:tr>
              <a:tr h="432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Colombia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AI combined with satellite imaging for detailed geo-cadastral information in rural areas.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Improved property recognition and registry in remote areas.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Satellite imaging and recognition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3496083768"/>
                  </a:ext>
                </a:extLst>
              </a:tr>
              <a:tr h="359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Finland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AuroraAI</a:t>
                      </a:r>
                      <a:r>
                        <a:rPr lang="en-US" sz="1800" dirty="0">
                          <a:effectLst/>
                        </a:rPr>
                        <a:t> program to identify and simplify cumbersome public services.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Proactively offered services based on life events.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Recognition and personalization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3795624571"/>
                  </a:ext>
                </a:extLst>
              </a:tr>
              <a:tr h="359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Austria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Conversational chatbot Mona to assist entrepreneurs with business services.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Enhanced access to information and reduced workload for civil servants.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Conversational chatbot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111761067"/>
                  </a:ext>
                </a:extLst>
              </a:tr>
              <a:tr h="359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Turkey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AI-powered 'Neyim Var?' application in e-health for personalized health recommendations.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Better health outcomes through tailored health advice.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Personalization AI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352532455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Spain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AI to identify fraud in grant and subsidies programs.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Reduced fraud in public spending.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Event detection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570950453"/>
                  </a:ext>
                </a:extLst>
              </a:tr>
              <a:tr h="432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Estonia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Core components for AI service development, including virtual assistants and translation tools.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Improved accessibility and efficiency of public services.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Various tools (virtual assistant, text analysis)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9457" marR="19457" marT="0" marB="0"/>
                </a:tc>
                <a:extLst>
                  <a:ext uri="{0D108BD9-81ED-4DB2-BD59-A6C34878D82A}">
                    <a16:rowId xmlns:a16="http://schemas.microsoft.com/office/drawing/2014/main" val="23453515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148477" y="-101600"/>
            <a:ext cx="7842216" cy="10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/>
              <a:t> Resources Available:</a:t>
            </a:r>
            <a:endParaRPr dirty="0"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634759" y="1182758"/>
            <a:ext cx="10515600" cy="520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indent="0" algn="l">
              <a:buNone/>
            </a:pPr>
            <a:r>
              <a:rPr lang="en-US" sz="3200" b="0" i="0" dirty="0">
                <a:solidFill>
                  <a:srgbClr val="111111"/>
                </a:solidFill>
                <a:effectLst/>
                <a:latin typeface=".SFUI-Regular"/>
              </a:rPr>
              <a:t>1. </a:t>
            </a:r>
            <a:r>
              <a:rPr lang="en-US" sz="3200" b="1" i="0" dirty="0">
                <a:solidFill>
                  <a:srgbClr val="111111"/>
                </a:solidFill>
                <a:effectLst/>
                <a:latin typeface=".SFUI-Regular_wdth_opsz1A0000_GRAD_wght2BC0000"/>
              </a:rPr>
              <a:t>Global Partnership on AI: gpai.ai </a:t>
            </a:r>
            <a:endParaRPr lang="en-US" sz="3200" b="0" i="0" dirty="0">
              <a:solidFill>
                <a:srgbClr val="111111"/>
              </a:solidFill>
              <a:effectLst/>
              <a:latin typeface=".SF UI"/>
            </a:endParaRPr>
          </a:p>
          <a:p>
            <a:pPr marL="127000" indent="0" algn="l">
              <a:buNone/>
            </a:pPr>
            <a:r>
              <a:rPr lang="en-US" sz="3200" b="0" i="0" dirty="0">
                <a:solidFill>
                  <a:srgbClr val="111111"/>
                </a:solidFill>
                <a:effectLst/>
                <a:latin typeface=".SFUI-Regular"/>
              </a:rPr>
              <a:t>2. </a:t>
            </a:r>
            <a:r>
              <a:rPr lang="en-US" sz="3200" b="1" dirty="0">
                <a:solidFill>
                  <a:srgbClr val="111111"/>
                </a:solidFill>
                <a:latin typeface=".SFUI-Regular"/>
              </a:rPr>
              <a:t>European Commission’s </a:t>
            </a:r>
            <a:r>
              <a:rPr lang="en-US" sz="3200" b="1" dirty="0" err="1">
                <a:solidFill>
                  <a:srgbClr val="111111"/>
                </a:solidFill>
                <a:latin typeface=".SFUI-Regular"/>
              </a:rPr>
              <a:t>TechWatch</a:t>
            </a:r>
            <a:r>
              <a:rPr lang="en-US" sz="3200" b="1" dirty="0">
                <a:solidFill>
                  <a:srgbClr val="111111"/>
                </a:solidFill>
                <a:latin typeface=".SFUI-Regular"/>
              </a:rPr>
              <a:t> Database </a:t>
            </a:r>
            <a:r>
              <a:rPr lang="en-US" sz="3200" dirty="0">
                <a:solidFill>
                  <a:srgbClr val="111111"/>
                </a:solidFill>
                <a:latin typeface=".SFUI-Regular"/>
              </a:rPr>
              <a:t>(&gt;1,000 AI use cases from European Countries, searchable, </a:t>
            </a:r>
            <a:r>
              <a:rPr lang="en-US" sz="3200" dirty="0">
                <a:solidFill>
                  <a:srgbClr val="111111"/>
                </a:solidFill>
                <a:latin typeface=".SFUI-Regular"/>
                <a:hlinkClick r:id="rId3"/>
              </a:rPr>
              <a:t>https://interoperable-europe.ec.europa.eu/collection/public-sector-tech-watch</a:t>
            </a:r>
            <a:r>
              <a:rPr lang="en-US" sz="3200" dirty="0">
                <a:solidFill>
                  <a:srgbClr val="111111"/>
                </a:solidFill>
                <a:latin typeface=".SFUI-Regular"/>
              </a:rPr>
              <a:t> </a:t>
            </a:r>
            <a:endParaRPr lang="en-US" sz="3200" b="0" i="0" dirty="0">
              <a:solidFill>
                <a:srgbClr val="111111"/>
              </a:solidFill>
              <a:effectLst/>
              <a:latin typeface=".SF UI"/>
            </a:endParaRPr>
          </a:p>
          <a:p>
            <a:pPr marL="127000" indent="0" algn="l">
              <a:buNone/>
            </a:pPr>
            <a:r>
              <a:rPr lang="en-US" sz="3200" b="0" i="0" dirty="0">
                <a:solidFill>
                  <a:srgbClr val="111111"/>
                </a:solidFill>
                <a:effectLst/>
                <a:latin typeface=".SFUI-Regular"/>
              </a:rPr>
              <a:t>3. </a:t>
            </a:r>
            <a:r>
              <a:rPr lang="en-US" sz="3200" b="1" i="0" dirty="0">
                <a:solidFill>
                  <a:srgbClr val="111111"/>
                </a:solidFill>
                <a:effectLst/>
                <a:latin typeface=".SFUI-Regular_wdth_opsz1A0000_GRAD_wght2BC0000"/>
              </a:rPr>
              <a:t>Coming Soon: The World Bank’s AI Case Study Repository</a:t>
            </a:r>
            <a:endParaRPr lang="en-US" sz="3200" b="1" i="0" dirty="0">
              <a:solidFill>
                <a:srgbClr val="111111"/>
              </a:solidFill>
              <a:effectLst/>
              <a:latin typeface=".SF UI"/>
            </a:endParaRPr>
          </a:p>
          <a:p>
            <a:endParaRPr sz="2800" b="0" i="0" u="none" strike="noStrik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148477" y="-101600"/>
            <a:ext cx="7842216" cy="10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/>
              <a:t> What are your AI examples?</a:t>
            </a:r>
            <a:endParaRPr dirty="0"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634759" y="1182758"/>
            <a:ext cx="10515600" cy="520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indent="0" algn="l">
              <a:buNone/>
            </a:pPr>
            <a:endParaRPr lang="en-US" sz="3200" dirty="0">
              <a:solidFill>
                <a:srgbClr val="111111"/>
              </a:solidFill>
              <a:latin typeface=".SFUI-Regular"/>
            </a:endParaRPr>
          </a:p>
          <a:p>
            <a:r>
              <a:rPr lang="en-US" sz="3200" dirty="0">
                <a:solidFill>
                  <a:srgbClr val="111111"/>
                </a:solidFill>
                <a:latin typeface=".SFUI-Regular"/>
              </a:rPr>
              <a:t>What are you planning, creating or proud of that others would be interested in?</a:t>
            </a:r>
          </a:p>
          <a:p>
            <a:pPr marL="127000" indent="0">
              <a:buNone/>
            </a:pPr>
            <a:endParaRPr lang="en-US" sz="3200" i="0" dirty="0">
              <a:solidFill>
                <a:srgbClr val="111111"/>
              </a:solidFill>
              <a:effectLst/>
              <a:latin typeface=".SF UI"/>
            </a:endParaRPr>
          </a:p>
        </p:txBody>
      </p:sp>
    </p:spTree>
    <p:extLst>
      <p:ext uri="{BB962C8B-B14F-4D97-AF65-F5344CB8AC3E}">
        <p14:creationId xmlns:p14="http://schemas.microsoft.com/office/powerpoint/2010/main" val="198740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 b="18384"/>
          <a:stretch/>
        </p:blipFill>
        <p:spPr>
          <a:xfrm>
            <a:off x="0" y="-1"/>
            <a:ext cx="12192000" cy="508574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/>
        </p:nvSpPr>
        <p:spPr>
          <a:xfrm>
            <a:off x="9317700" y="3493403"/>
            <a:ext cx="18540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45"/>
              </a:buClr>
              <a:buSzPts val="1600"/>
              <a:buFont typeface="Libre Franklin Medium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November 9, 2021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7" name="Google Shape;237;p2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1418" y="5529840"/>
            <a:ext cx="1554563" cy="82459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/>
          <p:nvPr/>
        </p:nvSpPr>
        <p:spPr>
          <a:xfrm>
            <a:off x="1898659" y="2710886"/>
            <a:ext cx="7931141" cy="22294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3954883" y="3683603"/>
            <a:ext cx="39841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www.worldbank.org/govtech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1805976" y="2832558"/>
            <a:ext cx="82819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1" name="Google Shape;241;p2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0999" y="5684506"/>
            <a:ext cx="1528319" cy="51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2EF6-EBB8-FC4C-E375-72C79ADB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in Public Services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compelling use cases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6030F-4C5F-D48D-4265-15D4173973E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2356583-4375-481E-BA7C-0B2EEA80E50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2B37DB-07BF-CCEA-53E5-999B113E9308}"/>
              </a:ext>
            </a:extLst>
          </p:cNvPr>
          <p:cNvSpPr/>
          <p:nvPr/>
        </p:nvSpPr>
        <p:spPr>
          <a:xfrm>
            <a:off x="5694094" y="5743978"/>
            <a:ext cx="1647825" cy="8064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02B617-67CA-50D0-D3C7-BB9FA84C6B98}"/>
              </a:ext>
            </a:extLst>
          </p:cNvPr>
          <p:cNvSpPr/>
          <p:nvPr/>
        </p:nvSpPr>
        <p:spPr bwMode="auto">
          <a:xfrm>
            <a:off x="1839989" y="3155402"/>
            <a:ext cx="5870714" cy="6228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latin typeface="Calibri"/>
              </a:rPr>
              <a:t>Justice and Rule of Law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211266-7813-BB5B-8F90-6F0C85C9AEBB}"/>
              </a:ext>
            </a:extLst>
          </p:cNvPr>
          <p:cNvSpPr/>
          <p:nvPr/>
        </p:nvSpPr>
        <p:spPr bwMode="auto">
          <a:xfrm>
            <a:off x="1839988" y="2197258"/>
            <a:ext cx="4678017" cy="6228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latin typeface="Calibri"/>
              </a:rPr>
              <a:t>Healthcare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33A71D-2133-3756-5A0A-D83AB08D2D8D}"/>
              </a:ext>
            </a:extLst>
          </p:cNvPr>
          <p:cNvSpPr/>
          <p:nvPr/>
        </p:nvSpPr>
        <p:spPr bwMode="auto">
          <a:xfrm>
            <a:off x="1839989" y="4306454"/>
            <a:ext cx="4678017" cy="6228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latin typeface="Calibri"/>
              </a:rPr>
              <a:t>Anti-Corruption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DB3B3C-297C-C329-77FD-FECD9B637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919" y="1705052"/>
            <a:ext cx="4291410" cy="4291410"/>
          </a:xfrm>
          <a:prstGeom prst="rect">
            <a:avLst/>
          </a:prstGeom>
        </p:spPr>
      </p:pic>
      <p:pic>
        <p:nvPicPr>
          <p:cNvPr id="11" name="Graphic 10" descr="Weights Uneven with solid fill">
            <a:extLst>
              <a:ext uri="{FF2B5EF4-FFF2-40B4-BE49-F238E27FC236}">
                <a16:creationId xmlns:a16="http://schemas.microsoft.com/office/drawing/2014/main" id="{61BD22FB-AF34-65F9-55B1-CBF138C5B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050" y="3009628"/>
            <a:ext cx="914400" cy="914400"/>
          </a:xfrm>
          <a:prstGeom prst="rect">
            <a:avLst/>
          </a:prstGeom>
        </p:spPr>
      </p:pic>
      <p:pic>
        <p:nvPicPr>
          <p:cNvPr id="23" name="Graphic 22" descr="No sign with solid fill">
            <a:extLst>
              <a:ext uri="{FF2B5EF4-FFF2-40B4-BE49-F238E27FC236}">
                <a16:creationId xmlns:a16="http://schemas.microsoft.com/office/drawing/2014/main" id="{8EA36CE9-CFF2-5BAD-8283-E9017C6C0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050" y="4107425"/>
            <a:ext cx="914400" cy="914400"/>
          </a:xfrm>
          <a:prstGeom prst="rect">
            <a:avLst/>
          </a:prstGeom>
        </p:spPr>
      </p:pic>
      <p:pic>
        <p:nvPicPr>
          <p:cNvPr id="25" name="Graphic 24" descr="Doctor female with solid fill">
            <a:extLst>
              <a:ext uri="{FF2B5EF4-FFF2-40B4-BE49-F238E27FC236}">
                <a16:creationId xmlns:a16="http://schemas.microsoft.com/office/drawing/2014/main" id="{5CE12A54-A054-949B-6902-7DFB51F21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050" y="20035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9">
            <a:extLst>
              <a:ext uri="{FF2B5EF4-FFF2-40B4-BE49-F238E27FC236}">
                <a16:creationId xmlns:a16="http://schemas.microsoft.com/office/drawing/2014/main" id="{A2D6C622-8A9C-49A6-A414-8B3787976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8" t="67395" r="42119" b="16475"/>
          <a:stretch/>
        </p:blipFill>
        <p:spPr>
          <a:xfrm>
            <a:off x="9977958" y="6339492"/>
            <a:ext cx="2214042" cy="4776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3139D9-76B7-DA5D-F656-7471BC6D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5" y="282540"/>
            <a:ext cx="10515600" cy="132556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Artificial Intelligence: Why Governments Must Act 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FF288-F161-AB93-FA54-ACF0D02B3D58}"/>
              </a:ext>
            </a:extLst>
          </p:cNvPr>
          <p:cNvSpPr txBox="1"/>
          <p:nvPr/>
        </p:nvSpPr>
        <p:spPr>
          <a:xfrm>
            <a:off x="1392280" y="5786415"/>
            <a:ext cx="13850272" cy="23799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7170" name="Picture 2" descr="examples of ai in healthcare">
            <a:extLst>
              <a:ext uri="{FF2B5EF4-FFF2-40B4-BE49-F238E27FC236}">
                <a16:creationId xmlns:a16="http://schemas.microsoft.com/office/drawing/2014/main" id="{5DA72C5D-F7A1-4B1D-D54C-9BA9E708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07124E-E09D-E229-6431-FDA4DC740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08" y="119378"/>
            <a:ext cx="914479" cy="914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02046D-76FB-BB04-EF3F-ECA2DCF9104E}"/>
              </a:ext>
            </a:extLst>
          </p:cNvPr>
          <p:cNvSpPr/>
          <p:nvPr/>
        </p:nvSpPr>
        <p:spPr bwMode="auto">
          <a:xfrm>
            <a:off x="1156934" y="265191"/>
            <a:ext cx="4678017" cy="6228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latin typeface="Calibri"/>
              </a:rPr>
              <a:t>Healthcare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01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D816-5262-54F2-4AA8-5EEA3023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D31177-54FB-5A51-6324-7B434B4ED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92129"/>
              </p:ext>
            </p:extLst>
          </p:nvPr>
        </p:nvGraphicFramePr>
        <p:xfrm>
          <a:off x="0" y="-57671"/>
          <a:ext cx="12192000" cy="69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02">
                <a:tc>
                  <a:txBody>
                    <a:bodyPr/>
                    <a:lstStyle/>
                    <a:p>
                      <a:r>
                        <a:rPr sz="1400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AI Performance/Impact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Comparison to Traditional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080">
                <a:tc>
                  <a:txBody>
                    <a:bodyPr/>
                    <a:lstStyle/>
                    <a:p>
                      <a:r>
                        <a:rPr sz="1400"/>
                        <a:t>Prostate Cancer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84% accuracy using AI (Unfold AI)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67% accuracy by human doctors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Enhanced diagnostic precision for early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080">
                <a:tc>
                  <a:txBody>
                    <a:bodyPr/>
                    <a:lstStyle/>
                    <a:p>
                      <a:r>
                        <a:rPr sz="1400" dirty="0"/>
                        <a:t>Skin Cancer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95% accuracy with deep learning convolutional neural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86.6% accuracy by dermatologists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Improved detection rates of skin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Germany, USA,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080">
                <a:tc>
                  <a:txBody>
                    <a:bodyPr/>
                    <a:lstStyle/>
                    <a:p>
                      <a:r>
                        <a:rPr sz="1400"/>
                        <a:t>Intracranial Hemorrhage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Reporting time reduced from 132 to 73 minutes (45% decrease)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Traditional reporting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Accelerated prioritization of critical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080">
                <a:tc>
                  <a:txBody>
                    <a:bodyPr/>
                    <a:lstStyle/>
                    <a:p>
                      <a:r>
                        <a:rPr sz="1400"/>
                        <a:t>Abdominal CT Scan Triage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93% sensitivity, 97% specificity in detecting acute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Manual prioritization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Streamlined radiology workflow and expedited diagnostics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080">
                <a:tc>
                  <a:txBody>
                    <a:bodyPr/>
                    <a:lstStyle/>
                    <a:p>
                      <a:r>
                        <a:rPr sz="1400"/>
                        <a:t>Sepsis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Early detection and prediction of severe cases within 24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Traditional clinical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Reduced sepsis-related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8080">
                <a:tc>
                  <a:txBody>
                    <a:bodyPr/>
                    <a:lstStyle/>
                    <a:p>
                      <a:r>
                        <a:rPr sz="1400"/>
                        <a:t>Alzheimer’s Disease 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80% prediction accuracy, three times more accurate than clinical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Traditional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Earlier intervention opportunities for Alzheimer’s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8080">
                <a:tc>
                  <a:txBody>
                    <a:bodyPr/>
                    <a:lstStyle/>
                    <a:p>
                      <a:r>
                        <a:rPr sz="1400"/>
                        <a:t>Breast Cancer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AI model achieved nearly 94% accuracy in detecting various cancer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Performance varies among human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Improved diagnostic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8622">
                <a:tc>
                  <a:txBody>
                    <a:bodyPr/>
                    <a:lstStyle/>
                    <a:p>
                      <a:r>
                        <a:rPr sz="1400" dirty="0"/>
                        <a:t>Colonoscopy Polyp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AI system trained in Israel showed non-inferior performance applied in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Performance consistent across different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/>
                        <a:t>Effective generalization of AI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dirty="0"/>
                        <a:t>Israel, 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41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3E78-FD78-9F59-6969-2F48731B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AI for Diagnostics and Better Patient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8118-333C-3B41-CDD3-34057A8D8996}"/>
              </a:ext>
            </a:extLst>
          </p:cNvPr>
          <p:cNvSpPr>
            <a:spLocks noGrp="1"/>
          </p:cNvSpPr>
          <p:nvPr/>
        </p:nvSpPr>
        <p:spPr>
          <a:xfrm>
            <a:off x="631372" y="1449047"/>
            <a:ext cx="10515600" cy="4429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b="1" dirty="0"/>
              <a:t>Problem:</a:t>
            </a:r>
          </a:p>
          <a:p>
            <a:pPr marL="0" indent="0">
              <a:buNone/>
            </a:pPr>
            <a:r>
              <a:rPr dirty="0"/>
              <a:t>- Radiologists face high volumes of medical images, increasing risk of diagnostic errors and delays.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Solution: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Aidoc</a:t>
            </a:r>
            <a:r>
              <a:rPr dirty="0"/>
              <a:t> </a:t>
            </a:r>
            <a:r>
              <a:rPr lang="en-US" dirty="0"/>
              <a:t>(one provider) </a:t>
            </a:r>
            <a:r>
              <a:rPr dirty="0"/>
              <a:t>developed AI algorithms to assist in interpreting medical images</a:t>
            </a:r>
            <a:r>
              <a:rPr lang="en-US" dirty="0"/>
              <a:t> (other providers include </a:t>
            </a:r>
            <a:r>
              <a:rPr lang="en-US" dirty="0" err="1"/>
              <a:t>Kheiron</a:t>
            </a:r>
            <a:r>
              <a:rPr lang="en-US" dirty="0"/>
              <a:t> Medical Technologies, Subtle Medical, and AIRS Medical)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dirty="0"/>
              <a:t> Focused on detecting conditions like intracranial hemorrhage and pulmonary embolism.</a:t>
            </a:r>
          </a:p>
          <a:p>
            <a:pPr marL="0" indent="0">
              <a:buNone/>
            </a:pPr>
            <a:r>
              <a:rPr dirty="0"/>
              <a:t>- Operates in the background, analyzing and flagging urgent findings for review.</a:t>
            </a:r>
          </a:p>
          <a:p>
            <a:endParaRPr dirty="0"/>
          </a:p>
          <a:p>
            <a:pPr marL="0" indent="0">
              <a:buNone/>
            </a:pPr>
            <a:r>
              <a:rPr b="1" dirty="0"/>
              <a:t>Impact:</a:t>
            </a:r>
          </a:p>
          <a:p>
            <a:r>
              <a:rPr dirty="0"/>
              <a:t>- Implemented in 900+ hospitals globally.</a:t>
            </a:r>
          </a:p>
          <a:p>
            <a:r>
              <a:rPr dirty="0"/>
              <a:t>- Clinical studies show over 90% accuracy in detecting conditions.</a:t>
            </a:r>
          </a:p>
          <a:p>
            <a:r>
              <a:rPr dirty="0"/>
              <a:t>- Improved diagnostic accuracy and expedited patient care.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D954C-2B91-24FA-9D7B-9F680C68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685" y="4158457"/>
            <a:ext cx="1959315" cy="19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8613-77E2-C242-FE49-D7C6AD6E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12" y="185057"/>
            <a:ext cx="1122020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AI for Hospital Capacity Management in Acute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380E-D8D1-4446-F5D0-D3FFBF128813}"/>
              </a:ext>
            </a:extLst>
          </p:cNvPr>
          <p:cNvSpPr>
            <a:spLocks noGrp="1"/>
          </p:cNvSpPr>
          <p:nvPr/>
        </p:nvSpPr>
        <p:spPr>
          <a:xfrm>
            <a:off x="900752" y="1634106"/>
            <a:ext cx="10061162" cy="4575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b="1" dirty="0"/>
              <a:t>Problem:</a:t>
            </a:r>
          </a:p>
          <a:p>
            <a:pPr marL="0" indent="0">
              <a:buNone/>
            </a:pPr>
            <a:r>
              <a:rPr dirty="0"/>
              <a:t>- Manual bed allocation at K</a:t>
            </a:r>
            <a:r>
              <a:rPr lang="en-US" dirty="0"/>
              <a:t>ettering </a:t>
            </a:r>
            <a:r>
              <a:rPr dirty="0"/>
              <a:t>G</a:t>
            </a:r>
            <a:r>
              <a:rPr lang="en-US" dirty="0"/>
              <a:t>eneral </a:t>
            </a:r>
            <a:r>
              <a:rPr dirty="0"/>
              <a:t>H</a:t>
            </a:r>
            <a:r>
              <a:rPr lang="en-US" dirty="0"/>
              <a:t>ospital</a:t>
            </a:r>
            <a:r>
              <a:rPr dirty="0"/>
              <a:t> caused delays and suboptimal resource use.</a:t>
            </a:r>
          </a:p>
          <a:p>
            <a:pPr marL="0" indent="0">
              <a:buNone/>
            </a:pPr>
            <a:r>
              <a:rPr dirty="0"/>
              <a:t>- Challenges in managing patient flow and admissions.</a:t>
            </a:r>
          </a:p>
          <a:p>
            <a:endParaRPr dirty="0"/>
          </a:p>
          <a:p>
            <a:pPr marL="0" indent="0">
              <a:buNone/>
            </a:pPr>
            <a:r>
              <a:rPr b="1" dirty="0"/>
              <a:t>Solution:</a:t>
            </a:r>
          </a:p>
          <a:p>
            <a:pPr marL="0" indent="0">
              <a:buNone/>
            </a:pPr>
            <a:r>
              <a:rPr dirty="0"/>
              <a:t>- Collaboration with N</a:t>
            </a:r>
            <a:r>
              <a:rPr lang="en-US" dirty="0"/>
              <a:t>ational </a:t>
            </a:r>
            <a:r>
              <a:rPr dirty="0"/>
              <a:t>H</a:t>
            </a:r>
            <a:r>
              <a:rPr lang="en-US" dirty="0"/>
              <a:t>ealth </a:t>
            </a:r>
            <a:r>
              <a:rPr dirty="0"/>
              <a:t>S</a:t>
            </a:r>
            <a:r>
              <a:rPr lang="en-US" dirty="0"/>
              <a:t>ervice</a:t>
            </a:r>
            <a:r>
              <a:rPr dirty="0"/>
              <a:t> AI Lab to develop an AI-driven bed management tool.</a:t>
            </a:r>
          </a:p>
          <a:p>
            <a:pPr marL="0" indent="0">
              <a:buNone/>
            </a:pPr>
            <a:r>
              <a:rPr dirty="0"/>
              <a:t>- Tool predicts patient flow and provides bed allocation suggestions.</a:t>
            </a:r>
          </a:p>
          <a:p>
            <a:pPr marL="0" indent="0">
              <a:buNone/>
            </a:pPr>
            <a:r>
              <a:rPr dirty="0"/>
              <a:t>- Uses machine learning to analyze patterns in admissions, discharges, and occupancy.</a:t>
            </a:r>
          </a:p>
          <a:p>
            <a:endParaRPr dirty="0"/>
          </a:p>
          <a:p>
            <a:pPr marL="0" indent="0">
              <a:buNone/>
            </a:pPr>
            <a:r>
              <a:rPr b="1" dirty="0"/>
              <a:t>Impact:</a:t>
            </a:r>
          </a:p>
          <a:p>
            <a:pPr marL="0" indent="0">
              <a:buNone/>
            </a:pPr>
            <a:r>
              <a:rPr dirty="0"/>
              <a:t>- Reduced patient wait times and optimized hospital resources.</a:t>
            </a:r>
          </a:p>
          <a:p>
            <a:pPr marL="0" indent="0">
              <a:buNone/>
            </a:pPr>
            <a:r>
              <a:rPr dirty="0"/>
              <a:t>- Improved operational efficiency and patient satisfaction.</a:t>
            </a:r>
          </a:p>
          <a:p>
            <a:pPr marL="0" indent="0">
              <a:buNone/>
            </a:pPr>
            <a:r>
              <a:rPr dirty="0"/>
              <a:t>- Demonstrated scalability across government healthcare services.</a:t>
            </a:r>
          </a:p>
        </p:txBody>
      </p:sp>
    </p:spTree>
    <p:extLst>
      <p:ext uri="{BB962C8B-B14F-4D97-AF65-F5344CB8AC3E}">
        <p14:creationId xmlns:p14="http://schemas.microsoft.com/office/powerpoint/2010/main" val="64122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148476" y="-101600"/>
            <a:ext cx="8422317" cy="10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/>
              <a:t>Justice and Rule of Law – Simplification of Rulings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C86C14-E42F-69C2-B885-AAF6846704B4}"/>
              </a:ext>
            </a:extLst>
          </p:cNvPr>
          <p:cNvSpPr txBox="1">
            <a:spLocks/>
          </p:cNvSpPr>
          <p:nvPr/>
        </p:nvSpPr>
        <p:spPr>
          <a:xfrm>
            <a:off x="457199" y="1269242"/>
            <a:ext cx="10372299" cy="526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None/>
            </a:pPr>
            <a:r>
              <a:rPr lang="en-US" kern="0" dirty="0"/>
              <a:t>AI simplifies complex legal rulings, making them more understandable for the public.</a:t>
            </a:r>
          </a:p>
          <a:p>
            <a:endParaRPr lang="en-US" kern="0" dirty="0"/>
          </a:p>
          <a:p>
            <a:r>
              <a:rPr lang="en-US" b="1" kern="0" dirty="0"/>
              <a:t>Example:</a:t>
            </a:r>
          </a:p>
          <a:p>
            <a:pPr marL="127000" indent="0">
              <a:buNone/>
            </a:pPr>
            <a:r>
              <a:rPr lang="en-US" kern="0" dirty="0"/>
              <a:t>- Argentina: summarization and simplification of rulings using LLMs (see </a:t>
            </a:r>
            <a:r>
              <a:rPr lang="en-US" dirty="0"/>
              <a:t>Gutiérrez</a:t>
            </a:r>
            <a:r>
              <a:rPr lang="en-US" kern="0" dirty="0"/>
              <a:t>, 2023)</a:t>
            </a:r>
          </a:p>
          <a:p>
            <a:pPr marL="127000" indent="0">
              <a:buNone/>
            </a:pPr>
            <a:endParaRPr lang="en-US" kern="0" dirty="0"/>
          </a:p>
          <a:p>
            <a:r>
              <a:rPr lang="en-US" b="1" kern="0" dirty="0"/>
              <a:t>Benefits:</a:t>
            </a:r>
          </a:p>
          <a:p>
            <a:pPr marL="127000" indent="0">
              <a:buNone/>
            </a:pPr>
            <a:r>
              <a:rPr lang="en-US" kern="0" dirty="0"/>
              <a:t>- Improves public understanding of judicial decisions.</a:t>
            </a:r>
          </a:p>
          <a:p>
            <a:pPr marL="127000" indent="0">
              <a:buNone/>
            </a:pPr>
            <a:r>
              <a:rPr lang="en-US" kern="0" dirty="0"/>
              <a:t>- Builds public trust in the judicial system (caution: easily broken).</a:t>
            </a:r>
          </a:p>
          <a:p>
            <a:endParaRPr lang="en-US" kern="0" dirty="0"/>
          </a:p>
          <a:p>
            <a:r>
              <a:rPr lang="en-US" b="1" kern="0" dirty="0"/>
              <a:t>Risks:</a:t>
            </a:r>
          </a:p>
          <a:p>
            <a:pPr marL="127000" indent="0">
              <a:buNone/>
            </a:pPr>
            <a:r>
              <a:rPr lang="en-US" kern="0" dirty="0"/>
              <a:t>- Oversimplification of legal nuances.</a:t>
            </a:r>
          </a:p>
          <a:p>
            <a:pPr marL="127000" indent="0">
              <a:buNone/>
            </a:pPr>
            <a:r>
              <a:rPr lang="en-US" kern="0" dirty="0"/>
              <a:t>- Dependence on AI without adequate human review.</a:t>
            </a:r>
          </a:p>
          <a:p>
            <a:endParaRPr lang="en-US" kern="0" dirty="0"/>
          </a:p>
          <a:p>
            <a:r>
              <a:rPr lang="en-US" b="1" kern="0" dirty="0"/>
              <a:t>Governance Needs:</a:t>
            </a:r>
          </a:p>
          <a:p>
            <a:pPr marL="127000" indent="0">
              <a:buNone/>
            </a:pPr>
            <a:r>
              <a:rPr lang="en-US" kern="0" dirty="0"/>
              <a:t>- Standards for AI outputs and mandatory human verification.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6C138-4A9E-DD3D-54CE-9725867F1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318" y="3370997"/>
            <a:ext cx="3945786" cy="24088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148476" y="-101600"/>
            <a:ext cx="8422317" cy="10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/>
              <a:t>Justice and Rule of Law – Judicial Drafting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DF662-6A55-8711-67A1-1E48A4A438CC}"/>
              </a:ext>
            </a:extLst>
          </p:cNvPr>
          <p:cNvSpPr txBox="1">
            <a:spLocks/>
          </p:cNvSpPr>
          <p:nvPr/>
        </p:nvSpPr>
        <p:spPr>
          <a:xfrm>
            <a:off x="148477" y="863221"/>
            <a:ext cx="6921063" cy="4971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0" indent="0">
              <a:buNone/>
            </a:pPr>
            <a:r>
              <a:rPr lang="en-US" sz="1400" b="1" kern="0" dirty="0"/>
              <a:t>Problem Faced:</a:t>
            </a:r>
          </a:p>
          <a:p>
            <a:pPr marL="127000" indent="0">
              <a:buNone/>
            </a:pPr>
            <a:r>
              <a:rPr lang="en-US" sz="1400" kern="0" dirty="0"/>
              <a:t>- Judicial congestion, inefficiencies, and delays in drafting rulings.</a:t>
            </a:r>
          </a:p>
          <a:p>
            <a:pPr marL="127000" indent="0">
              <a:buNone/>
            </a:pPr>
            <a:r>
              <a:rPr lang="en-US" sz="1400" kern="0" dirty="0"/>
              <a:t>- Lack of digital literacy and guidelines complicates AI integration.</a:t>
            </a:r>
          </a:p>
          <a:p>
            <a:endParaRPr lang="en-US" sz="1400" kern="0" dirty="0"/>
          </a:p>
          <a:p>
            <a:pPr marL="127000" indent="0">
              <a:buNone/>
            </a:pPr>
            <a:r>
              <a:rPr lang="en-US" sz="1400" b="1" kern="0" dirty="0"/>
              <a:t>Technology Used:</a:t>
            </a:r>
          </a:p>
          <a:p>
            <a:pPr marL="127000" indent="0">
              <a:buNone/>
            </a:pPr>
            <a:r>
              <a:rPr lang="en-US" sz="1400" kern="0" dirty="0"/>
              <a:t>- ChatGPT by OpenAI: Used by Judge García in 2023.</a:t>
            </a:r>
          </a:p>
          <a:p>
            <a:pPr marL="127000" indent="0">
              <a:buNone/>
            </a:pPr>
            <a:r>
              <a:rPr lang="en-US" sz="1400" kern="0" dirty="0"/>
              <a:t>- Assisted in drafting 29% of a ruling on an autistic child’s medical rights.</a:t>
            </a:r>
          </a:p>
          <a:p>
            <a:endParaRPr lang="en-US" sz="1400" kern="0" dirty="0"/>
          </a:p>
          <a:p>
            <a:pPr marL="127000" indent="0">
              <a:buNone/>
            </a:pPr>
            <a:r>
              <a:rPr lang="en-US" sz="1400" b="1" kern="0" dirty="0"/>
              <a:t>Impacts:</a:t>
            </a:r>
          </a:p>
          <a:p>
            <a:pPr marL="127000" indent="0">
              <a:buNone/>
            </a:pPr>
            <a:r>
              <a:rPr lang="en-US" sz="1400" kern="0" dirty="0"/>
              <a:t>- Efficiency: Reduced drafting time with structured outputs.</a:t>
            </a:r>
          </a:p>
          <a:p>
            <a:pPr marL="127000" indent="0">
              <a:buNone/>
            </a:pPr>
            <a:r>
              <a:rPr lang="en-US" sz="1400" kern="0" dirty="0"/>
              <a:t>- Transparency: Explicit AI use in judgments.</a:t>
            </a:r>
          </a:p>
          <a:p>
            <a:pPr marL="127000" indent="0">
              <a:buNone/>
            </a:pPr>
            <a:r>
              <a:rPr lang="en-US" sz="1400" kern="0" dirty="0"/>
              <a:t>- Accessibility: Simplified legal language for laypersons.</a:t>
            </a:r>
          </a:p>
          <a:p>
            <a:endParaRPr lang="en-US" sz="1400" kern="0" dirty="0"/>
          </a:p>
          <a:p>
            <a:pPr marL="127000" indent="0">
              <a:buNone/>
            </a:pPr>
            <a:r>
              <a:rPr lang="en-US" sz="1400" b="1" kern="0" dirty="0"/>
              <a:t>Risks and Issues:</a:t>
            </a:r>
          </a:p>
          <a:p>
            <a:pPr marL="127000" indent="0">
              <a:buNone/>
            </a:pPr>
            <a:r>
              <a:rPr lang="en-US" sz="1400" kern="0" dirty="0"/>
              <a:t>- Accuracy: Prone to errors and biases.</a:t>
            </a:r>
          </a:p>
          <a:p>
            <a:pPr marL="127000" indent="0">
              <a:buNone/>
            </a:pPr>
            <a:r>
              <a:rPr lang="en-US" sz="1400" kern="0" dirty="0"/>
              <a:t>- Automation Bias: Risks over-reliance on AI outputs.</a:t>
            </a:r>
          </a:p>
          <a:p>
            <a:pPr marL="127000" indent="0">
              <a:buNone/>
            </a:pPr>
            <a:r>
              <a:rPr lang="en-US" sz="1400" kern="0" dirty="0"/>
              <a:t>- Ethical Challenges: Privacy and due process concerns.</a:t>
            </a:r>
          </a:p>
          <a:p>
            <a:pPr marL="127000" indent="0">
              <a:buNone/>
            </a:pPr>
            <a:r>
              <a:rPr lang="en-US" sz="1400" kern="0" dirty="0"/>
              <a:t>- Opaque  Development: Lack of transparency in AI training data.</a:t>
            </a:r>
          </a:p>
          <a:p>
            <a:endParaRPr lang="en-US" sz="1400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7CB70-644D-0EEE-240A-3BF431EFEC04}"/>
              </a:ext>
            </a:extLst>
          </p:cNvPr>
          <p:cNvSpPr txBox="1"/>
          <p:nvPr/>
        </p:nvSpPr>
        <p:spPr>
          <a:xfrm>
            <a:off x="6741994" y="5326904"/>
            <a:ext cx="5240740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indent="0">
              <a:buNone/>
            </a:pPr>
            <a:r>
              <a:rPr lang="en-US" sz="1800" b="1" kern="0" dirty="0"/>
              <a:t>Lessons and Recommendations:</a:t>
            </a:r>
          </a:p>
          <a:p>
            <a:pPr marL="1270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</a:pPr>
            <a:r>
              <a:rPr lang="en-US" sz="1400" kern="0" dirty="0">
                <a:solidFill>
                  <a:schemeClr val="dk1"/>
                </a:solidFill>
                <a:latin typeface="Libre Franklin"/>
                <a:sym typeface="Libre Franklin"/>
              </a:rPr>
              <a:t>- Establish guidelines for ethical AI use in judiciary.</a:t>
            </a:r>
          </a:p>
          <a:p>
            <a:pPr marL="1270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</a:pPr>
            <a:r>
              <a:rPr lang="en-US" sz="1400" kern="0" dirty="0">
                <a:solidFill>
                  <a:schemeClr val="dk1"/>
                </a:solidFill>
                <a:latin typeface="Libre Franklin"/>
                <a:sym typeface="Libre Franklin"/>
              </a:rPr>
              <a:t>- Provide digital literacy training for judges and clerks.</a:t>
            </a:r>
          </a:p>
          <a:p>
            <a:pPr marL="1270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</a:pPr>
            <a:r>
              <a:rPr lang="en-US" sz="1400" kern="0" dirty="0">
                <a:solidFill>
                  <a:schemeClr val="dk1"/>
                </a:solidFill>
                <a:latin typeface="Libre Franklin"/>
                <a:sym typeface="Libre Franklin"/>
              </a:rPr>
              <a:t>- Ensure human oversight in AI-assisted judicial decisions.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DAD2C3-1575-D498-1004-7CB8EBB77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685" y="1057309"/>
            <a:ext cx="2665358" cy="385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72EB7-8091-691B-A481-A382C2FE9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9C1500-3EA0-0B33-66A5-FBB63342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Risk Decision-Making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2716C1-231F-D898-3300-95CFC9635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918" y="1074667"/>
            <a:ext cx="11443269" cy="4605338"/>
          </a:xfrm>
        </p:spPr>
        <p:txBody>
          <a:bodyPr>
            <a:noAutofit/>
          </a:bodyPr>
          <a:lstStyle/>
          <a:p>
            <a:pPr marL="127000" indent="0">
              <a:buNone/>
            </a:pPr>
            <a:r>
              <a:rPr sz="1400" b="1" dirty="0"/>
              <a:t>AI supports quick and efficient resolution of disputes through ODR platforms.</a:t>
            </a:r>
          </a:p>
          <a:p>
            <a:endParaRPr sz="1400" dirty="0"/>
          </a:p>
          <a:p>
            <a:pPr marL="127000" indent="0">
              <a:buNone/>
            </a:pPr>
            <a:r>
              <a:rPr sz="1400" b="1" dirty="0"/>
              <a:t>Examples:</a:t>
            </a:r>
          </a:p>
          <a:p>
            <a:pPr marL="127000" indent="0">
              <a:buNone/>
            </a:pPr>
            <a:r>
              <a:rPr lang="en-US" sz="1400" dirty="0"/>
              <a:t>- China: Hangzhou Internet Court uses AI to adjudicate internet-related cases (small claims etc.); now being rolled out to other courts including Beijing online court</a:t>
            </a:r>
          </a:p>
          <a:p>
            <a:pPr marL="127000" indent="0">
              <a:buNone/>
            </a:pPr>
            <a:r>
              <a:rPr sz="1400" dirty="0"/>
              <a:t>- Singapore: Small Claims Tribunals use AI for e-negotiation and mediation.</a:t>
            </a:r>
          </a:p>
          <a:p>
            <a:pPr marL="127000" indent="0">
              <a:buNone/>
            </a:pPr>
            <a:endParaRPr lang="en-US" sz="1400" dirty="0"/>
          </a:p>
          <a:p>
            <a:pPr marL="127000" indent="0">
              <a:buNone/>
            </a:pPr>
            <a:r>
              <a:rPr sz="1400" b="1" dirty="0"/>
              <a:t>Benefits:</a:t>
            </a:r>
          </a:p>
          <a:p>
            <a:pPr marL="0" indent="0">
              <a:buNone/>
            </a:pPr>
            <a:r>
              <a:rPr sz="1400" dirty="0"/>
              <a:t>- Reduces court backlogs and increases access to justice.</a:t>
            </a:r>
          </a:p>
          <a:p>
            <a:pPr marL="0" indent="0">
              <a:buNone/>
            </a:pPr>
            <a:r>
              <a:rPr sz="1400" dirty="0"/>
              <a:t>- Cost-effective resolution for minor disputes.</a:t>
            </a:r>
          </a:p>
          <a:p>
            <a:endParaRPr sz="1400" dirty="0"/>
          </a:p>
          <a:p>
            <a:pPr marL="127000" indent="0">
              <a:buNone/>
            </a:pPr>
            <a:r>
              <a:rPr sz="1400" b="1" dirty="0"/>
              <a:t>Risks:</a:t>
            </a:r>
          </a:p>
          <a:p>
            <a:pPr marL="0" indent="0">
              <a:buNone/>
            </a:pPr>
            <a:r>
              <a:rPr sz="1400" dirty="0"/>
              <a:t>- Limited access for individuals lacking digital literacy.</a:t>
            </a:r>
          </a:p>
          <a:p>
            <a:pPr marL="0" indent="0">
              <a:buNone/>
            </a:pPr>
            <a:r>
              <a:rPr lang="en-US" sz="1400" dirty="0"/>
              <a:t>-</a:t>
            </a:r>
            <a:r>
              <a:rPr sz="1400" dirty="0"/>
              <a:t> Potential unfair outcomes in complex disputes.</a:t>
            </a:r>
          </a:p>
          <a:p>
            <a:endParaRPr sz="1400" dirty="0"/>
          </a:p>
          <a:p>
            <a:pPr marL="127000" indent="0">
              <a:buNone/>
            </a:pPr>
            <a:r>
              <a:rPr sz="1400" b="1" dirty="0"/>
              <a:t>Governance Needs:</a:t>
            </a:r>
          </a:p>
          <a:p>
            <a:pPr marL="0" indent="0">
              <a:buNone/>
            </a:pPr>
            <a:r>
              <a:rPr sz="1400" dirty="0"/>
              <a:t>- Ensuring inclusivity and regular audits for fairness and accuracy.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9C95A-104F-995B-021C-05C3756B3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779" y="3037583"/>
            <a:ext cx="4287173" cy="28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6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 (Andes Font)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VEQ-Wide Screen Template.potx" id="{A3CC09A0-F6DB-461B-AD59-EA6B1A5573CD}" vid="{B18D296B-E0B0-49FB-8977-D233E821FEBE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itles (Andes Font)">
  <a:themeElements>
    <a:clrScheme name="World Bank">
      <a:dk1>
        <a:srgbClr val="002345"/>
      </a:dk1>
      <a:lt1>
        <a:srgbClr val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EFCFE63173843831399796505070B" ma:contentTypeVersion="18" ma:contentTypeDescription="Create a new document." ma:contentTypeScope="" ma:versionID="6c579427c3a50b5461d0f492d87f2b9b">
  <xsd:schema xmlns:xsd="http://www.w3.org/2001/XMLSchema" xmlns:xs="http://www.w3.org/2001/XMLSchema" xmlns:p="http://schemas.microsoft.com/office/2006/metadata/properties" xmlns:ns2="cd6c2767-8973-466b-9016-64adc453953e" xmlns:ns3="0dd94aee-3ae3-4eb9-acb6-34b58fe62d1e" xmlns:ns4="3e02667f-0271-471b-bd6e-11a2e16def1d" targetNamespace="http://schemas.microsoft.com/office/2006/metadata/properties" ma:root="true" ma:fieldsID="c4e81481e4d77951f230dff569e692e4" ns2:_="" ns3:_="" ns4:_="">
    <xsd:import namespace="cd6c2767-8973-466b-9016-64adc453953e"/>
    <xsd:import namespace="0dd94aee-3ae3-4eb9-acb6-34b58fe62d1e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c2767-8973-466b-9016-64adc4539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94aee-3ae3-4eb9-acb6-34b58fe62d1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15ecc28-a472-40f4-bb50-4430b87697a1}" ma:internalName="TaxCatchAll" ma:showField="CatchAllData" ma:web="0dd94aee-3ae3-4eb9-acb6-34b58fe62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02667f-0271-471b-bd6e-11a2e16def1d" xsi:nil="true"/>
    <lcf76f155ced4ddcb4097134ff3c332f xmlns="cd6c2767-8973-466b-9016-64adc453953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B470C8-1497-4818-B7E6-76B507133F99}">
  <ds:schemaRefs>
    <ds:schemaRef ds:uri="0dd94aee-3ae3-4eb9-acb6-34b58fe62d1e"/>
    <ds:schemaRef ds:uri="3e02667f-0271-471b-bd6e-11a2e16def1d"/>
    <ds:schemaRef ds:uri="cd6c2767-8973-466b-9016-64adc45395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5CA93C-D25E-4FBA-85A3-9886C7D350EC}">
  <ds:schemaRefs>
    <ds:schemaRef ds:uri="0dd94aee-3ae3-4eb9-acb6-34b58fe62d1e"/>
    <ds:schemaRef ds:uri="3e02667f-0271-471b-bd6e-11a2e16def1d"/>
    <ds:schemaRef ds:uri="cd6c2767-8973-466b-9016-64adc45395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7E0284-B978-4D1D-8DE3-0A12B40FBD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10428</TotalTime>
  <Words>1504</Words>
  <Application>Microsoft Office PowerPoint</Application>
  <PresentationFormat>Widescreen</PresentationFormat>
  <Paragraphs>245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41" baseType="lpstr">
      <vt:lpstr>.SF UI</vt:lpstr>
      <vt:lpstr>.SFUI-Regular</vt:lpstr>
      <vt:lpstr>.SFUI-Regular_wdth_opsz1A0000_GRAD_wght2BC0000</vt:lpstr>
      <vt:lpstr>Andes</vt:lpstr>
      <vt:lpstr>Andes Bold</vt:lpstr>
      <vt:lpstr>Andes ExtraLight</vt:lpstr>
      <vt:lpstr>ANDESEXTRALIGHT</vt:lpstr>
      <vt:lpstr>Arial</vt:lpstr>
      <vt:lpstr>Arial Bold</vt:lpstr>
      <vt:lpstr>Avenir Heavy</vt:lpstr>
      <vt:lpstr>Calibri</vt:lpstr>
      <vt:lpstr>Calibri Light</vt:lpstr>
      <vt:lpstr>Cambria</vt:lpstr>
      <vt:lpstr>Franklin Gothic Book</vt:lpstr>
      <vt:lpstr>Franklin Gothic Medium</vt:lpstr>
      <vt:lpstr>Libre Franklin</vt:lpstr>
      <vt:lpstr>Libre Franklin Medium</vt:lpstr>
      <vt:lpstr>Noto Sans Symbols</vt:lpstr>
      <vt:lpstr>Trebuchet MS</vt:lpstr>
      <vt:lpstr>Wingdings</vt:lpstr>
      <vt:lpstr>Office Theme</vt:lpstr>
      <vt:lpstr>2_Office Theme</vt:lpstr>
      <vt:lpstr>Titles (Andes Font)</vt:lpstr>
      <vt:lpstr>1_Office Theme</vt:lpstr>
      <vt:lpstr>1_Titles (Andes Font)</vt:lpstr>
      <vt:lpstr>PowerPoint Presentation</vt:lpstr>
      <vt:lpstr>AI in Public Services compelling use cases</vt:lpstr>
      <vt:lpstr>Artificial Intelligence: Why Governments Must Act Now</vt:lpstr>
      <vt:lpstr>PowerPoint Presentation</vt:lpstr>
      <vt:lpstr>AI for Diagnostics and Better Patient Outcomes</vt:lpstr>
      <vt:lpstr>AI for Hospital Capacity Management in Acute Settings</vt:lpstr>
      <vt:lpstr>Justice and Rule of Law – Simplification of Rulings</vt:lpstr>
      <vt:lpstr>Justice and Rule of Law – Judicial Drafting</vt:lpstr>
      <vt:lpstr>Low Risk Decision-Making</vt:lpstr>
      <vt:lpstr>AI to Tackle Corruption</vt:lpstr>
      <vt:lpstr>PowerPoint Presentation</vt:lpstr>
      <vt:lpstr>Further Use Cases</vt:lpstr>
      <vt:lpstr>Further Use CAses</vt:lpstr>
      <vt:lpstr> Resources Available:</vt:lpstr>
      <vt:lpstr> What are your AI examples?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jvasconcelos@worldbank.org</dc:creator>
  <cp:lastModifiedBy>Philip John Mc Grath</cp:lastModifiedBy>
  <cp:revision>7</cp:revision>
  <dcterms:created xsi:type="dcterms:W3CDTF">2022-01-26T10:43:35Z</dcterms:created>
  <dcterms:modified xsi:type="dcterms:W3CDTF">2024-12-05T01:07:29Z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0x010100E8CEFCFE63173843831399796505070B</vt:lpwstr>
  </property>
  <property fmtid="{D5CDD505-2E9C-101B-9397-08002B2CF9AE}" pid="3" name="MediaServiceImageTags">
    <vt:lpwstr/>
  </property>
</Properties>
</file>